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4" r:id="rId6"/>
    <p:sldId id="265" r:id="rId7"/>
    <p:sldId id="266" r:id="rId8"/>
    <p:sldId id="261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646C-65EB-4972-A778-F2B165DE7829}" type="datetimeFigureOut">
              <a:rPr lang="sl-SI" smtClean="0"/>
              <a:t>8. 02. 2021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9890C-54EA-40AF-8E58-2DB550786E1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79150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646C-65EB-4972-A778-F2B165DE7829}" type="datetimeFigureOut">
              <a:rPr lang="sl-SI" smtClean="0"/>
              <a:t>8. 02. 2021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9890C-54EA-40AF-8E58-2DB550786E1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26913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646C-65EB-4972-A778-F2B165DE7829}" type="datetimeFigureOut">
              <a:rPr lang="sl-SI" smtClean="0"/>
              <a:t>8. 02. 2021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9890C-54EA-40AF-8E58-2DB550786E1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28094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646C-65EB-4972-A778-F2B165DE7829}" type="datetimeFigureOut">
              <a:rPr lang="sl-SI" smtClean="0"/>
              <a:t>8. 02. 2021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9890C-54EA-40AF-8E58-2DB550786E1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69212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646C-65EB-4972-A778-F2B165DE7829}" type="datetimeFigureOut">
              <a:rPr lang="sl-SI" smtClean="0"/>
              <a:t>8. 02. 2021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9890C-54EA-40AF-8E58-2DB550786E1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43382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646C-65EB-4972-A778-F2B165DE7829}" type="datetimeFigureOut">
              <a:rPr lang="sl-SI" smtClean="0"/>
              <a:t>8. 02. 2021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9890C-54EA-40AF-8E58-2DB550786E1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058728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646C-65EB-4972-A778-F2B165DE7829}" type="datetimeFigureOut">
              <a:rPr lang="sl-SI" smtClean="0"/>
              <a:t>8. 02. 2021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9890C-54EA-40AF-8E58-2DB550786E1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4936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646C-65EB-4972-A778-F2B165DE7829}" type="datetimeFigureOut">
              <a:rPr lang="sl-SI" smtClean="0"/>
              <a:t>8. 02. 2021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9890C-54EA-40AF-8E58-2DB550786E1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65905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646C-65EB-4972-A778-F2B165DE7829}" type="datetimeFigureOut">
              <a:rPr lang="sl-SI" smtClean="0"/>
              <a:t>8. 02. 2021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9890C-54EA-40AF-8E58-2DB550786E1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11104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646C-65EB-4972-A778-F2B165DE7829}" type="datetimeFigureOut">
              <a:rPr lang="sl-SI" smtClean="0"/>
              <a:t>8. 02. 2021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9890C-54EA-40AF-8E58-2DB550786E1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03791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646C-65EB-4972-A778-F2B165DE7829}" type="datetimeFigureOut">
              <a:rPr lang="sl-SI" smtClean="0"/>
              <a:t>8. 02. 2021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9890C-54EA-40AF-8E58-2DB550786E1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3590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A646C-65EB-4972-A778-F2B165DE7829}" type="datetimeFigureOut">
              <a:rPr lang="sl-SI" smtClean="0"/>
              <a:t>8. 02. 2021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9890C-54EA-40AF-8E58-2DB550786E11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02362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3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8.png"/><Relationship Id="rId7" Type="http://schemas.openxmlformats.org/officeDocument/2006/relationships/image" Target="../media/image13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8.png"/><Relationship Id="rId7" Type="http://schemas.openxmlformats.org/officeDocument/2006/relationships/image" Target="../media/image13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8.png"/><Relationship Id="rId7" Type="http://schemas.openxmlformats.org/officeDocument/2006/relationships/image" Target="../media/image13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5229200"/>
            <a:ext cx="32793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400" dirty="0" smtClean="0"/>
              <a:t>Ljudje se učijo iz izkušenj</a:t>
            </a:r>
            <a:endParaRPr lang="sl-SI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932040" y="5229200"/>
            <a:ext cx="3707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400" dirty="0" smtClean="0"/>
              <a:t>Stroji sledijo navodilom ljudi</a:t>
            </a:r>
            <a:endParaRPr lang="sl-SI" sz="2400" dirty="0"/>
          </a:p>
        </p:txBody>
      </p:sp>
      <p:pic>
        <p:nvPicPr>
          <p:cNvPr id="1026" name="Picture 2" descr="Rezultat iskanja slik za human 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955" y="1725002"/>
            <a:ext cx="3514616" cy="3514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Rezultat iskanja slik za robot  clip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2822" y="2047710"/>
            <a:ext cx="2400300" cy="282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575073" y="173065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 dirty="0" smtClean="0"/>
              <a:t>Nakaj malega o strojnem učenju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2689062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98678"/>
            <a:ext cx="7621587" cy="537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263711" y="1340768"/>
            <a:ext cx="5556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b="1" dirty="0" smtClean="0"/>
              <a:t>Sistem je sedaj naučen</a:t>
            </a:r>
            <a:r>
              <a:rPr lang="sl-SI" dirty="0" smtClean="0"/>
              <a:t>. Pozna skupine in njihove nalepke </a:t>
            </a:r>
            <a:endParaRPr lang="sl-SI" dirty="0"/>
          </a:p>
        </p:txBody>
      </p:sp>
      <p:sp>
        <p:nvSpPr>
          <p:cNvPr id="4" name="Rectangle 3"/>
          <p:cNvSpPr/>
          <p:nvPr/>
        </p:nvSpPr>
        <p:spPr>
          <a:xfrm>
            <a:off x="4211960" y="5157192"/>
            <a:ext cx="46085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dirty="0" smtClean="0"/>
              <a:t>Ko naučenemu sistemu nato pokažemo </a:t>
            </a:r>
            <a:r>
              <a:rPr lang="sl-SI" b="1" dirty="0" smtClean="0"/>
              <a:t>neoznačene podatke</a:t>
            </a:r>
            <a:r>
              <a:rPr lang="sl-SI" dirty="0" smtClean="0"/>
              <a:t>, lahko iz pridobljenega znanja ugotovi, v katero skupino tak podatek sodi.</a:t>
            </a:r>
            <a:endParaRPr lang="sl-SI" dirty="0"/>
          </a:p>
        </p:txBody>
      </p:sp>
      <p:sp>
        <p:nvSpPr>
          <p:cNvPr id="8" name="TextBox 7"/>
          <p:cNvSpPr txBox="1"/>
          <p:nvPr/>
        </p:nvSpPr>
        <p:spPr>
          <a:xfrm>
            <a:off x="971600" y="1484784"/>
            <a:ext cx="18405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b="1" dirty="0" smtClean="0"/>
              <a:t>Označeni podatki</a:t>
            </a:r>
            <a:endParaRPr lang="sl-SI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259632" y="4005064"/>
            <a:ext cx="20749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b="1" dirty="0" smtClean="0"/>
              <a:t>Neoznačeni podatki</a:t>
            </a:r>
            <a:endParaRPr lang="sl-SI" b="1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79561" y="0"/>
            <a:ext cx="8229600" cy="877402"/>
          </a:xfrm>
        </p:spPr>
        <p:txBody>
          <a:bodyPr/>
          <a:lstStyle/>
          <a:p>
            <a:r>
              <a:rPr lang="sl-SI" dirty="0" smtClean="0"/>
              <a:t>Nadzorovano učenje (2)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8417995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655" y="1916832"/>
            <a:ext cx="8382386" cy="2710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79561" y="0"/>
            <a:ext cx="8229600" cy="877402"/>
          </a:xfrm>
        </p:spPr>
        <p:txBody>
          <a:bodyPr/>
          <a:lstStyle/>
          <a:p>
            <a:r>
              <a:rPr lang="sl-SI" dirty="0" smtClean="0"/>
              <a:t>Nenadzorovano učenje</a:t>
            </a:r>
            <a:endParaRPr lang="sl-SI" dirty="0"/>
          </a:p>
        </p:txBody>
      </p:sp>
      <p:sp>
        <p:nvSpPr>
          <p:cNvPr id="4" name="TextBox 3"/>
          <p:cNvSpPr txBox="1"/>
          <p:nvPr/>
        </p:nvSpPr>
        <p:spPr>
          <a:xfrm>
            <a:off x="899593" y="4797152"/>
            <a:ext cx="30963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Nadzorovano učenje: </a:t>
            </a:r>
          </a:p>
          <a:p>
            <a:r>
              <a:rPr lang="sl-SI" dirty="0" smtClean="0"/>
              <a:t>Z učno množico že označenih podatkov lahko neznane podatke </a:t>
            </a:r>
            <a:r>
              <a:rPr lang="sl-SI" b="1" dirty="0" smtClean="0"/>
              <a:t>klasificiramo</a:t>
            </a:r>
            <a:r>
              <a:rPr lang="sl-SI" dirty="0" smtClean="0"/>
              <a:t>.</a:t>
            </a:r>
            <a:endParaRPr lang="sl-SI" dirty="0"/>
          </a:p>
        </p:txBody>
      </p:sp>
      <p:sp>
        <p:nvSpPr>
          <p:cNvPr id="7" name="TextBox 6"/>
          <p:cNvSpPr txBox="1"/>
          <p:nvPr/>
        </p:nvSpPr>
        <p:spPr>
          <a:xfrm>
            <a:off x="5148064" y="4751748"/>
            <a:ext cx="327694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Nenadzorovano učenje:</a:t>
            </a:r>
          </a:p>
          <a:p>
            <a:r>
              <a:rPr lang="sl-SI" dirty="0" smtClean="0"/>
              <a:t>Podatki niso označeni. Ugotavljamo </a:t>
            </a:r>
            <a:r>
              <a:rPr lang="sl-SI" b="1" dirty="0" smtClean="0"/>
              <a:t>rojenje</a:t>
            </a:r>
            <a:r>
              <a:rPr lang="sl-SI" dirty="0" smtClean="0"/>
              <a:t>.</a:t>
            </a:r>
          </a:p>
          <a:p>
            <a:r>
              <a:rPr lang="sl-SI" dirty="0" smtClean="0"/>
              <a:t>Iz rojev šele skušamo ugotoviti skrite značilnosti.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1551894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79561" y="0"/>
            <a:ext cx="8229600" cy="877402"/>
          </a:xfrm>
        </p:spPr>
        <p:txBody>
          <a:bodyPr/>
          <a:lstStyle/>
          <a:p>
            <a:r>
              <a:rPr lang="sl-SI" dirty="0" smtClean="0"/>
              <a:t>Vzpodbujevalno učenje</a:t>
            </a:r>
            <a:endParaRPr lang="sl-SI" dirty="0"/>
          </a:p>
        </p:txBody>
      </p:sp>
      <p:sp>
        <p:nvSpPr>
          <p:cNvPr id="2" name="Rounded Rectangle 1"/>
          <p:cNvSpPr/>
          <p:nvPr/>
        </p:nvSpPr>
        <p:spPr>
          <a:xfrm>
            <a:off x="2699792" y="4581128"/>
            <a:ext cx="4500499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sz="3600" dirty="0" smtClean="0"/>
              <a:t>Okolje</a:t>
            </a:r>
            <a:endParaRPr lang="sl-SI" sz="3600" dirty="0"/>
          </a:p>
        </p:txBody>
      </p:sp>
      <p:pic>
        <p:nvPicPr>
          <p:cNvPr id="8" name="Picture 4" descr="Rezultat iskanja slik za robot  clip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756" y="1412775"/>
            <a:ext cx="2033714" cy="2396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Straight Connector 13"/>
          <p:cNvCxnSpPr/>
          <p:nvPr/>
        </p:nvCxnSpPr>
        <p:spPr>
          <a:xfrm>
            <a:off x="6012160" y="2611213"/>
            <a:ext cx="2096616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8108776" y="2611213"/>
            <a:ext cx="0" cy="247397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7308304" y="5085184"/>
            <a:ext cx="800472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694310" y="2133870"/>
            <a:ext cx="732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Akcija</a:t>
            </a:r>
            <a:endParaRPr lang="sl-SI" dirty="0"/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979712" y="2227615"/>
            <a:ext cx="1656184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1979712" y="2227615"/>
            <a:ext cx="0" cy="2713553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1979712" y="4941168"/>
            <a:ext cx="72008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807639" y="1633290"/>
            <a:ext cx="1828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Nagrada ali kazen</a:t>
            </a:r>
            <a:endParaRPr lang="sl-SI" dirty="0"/>
          </a:p>
        </p:txBody>
      </p:sp>
      <p:pic>
        <p:nvPicPr>
          <p:cNvPr id="34" name="Picture 2" descr="Rezultat iskanja slik za like, dislike clopar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130" y="1791684"/>
            <a:ext cx="712549" cy="712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TextBox 35"/>
          <p:cNvSpPr txBox="1"/>
          <p:nvPr/>
        </p:nvSpPr>
        <p:spPr>
          <a:xfrm>
            <a:off x="2721767" y="4149080"/>
            <a:ext cx="1377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Stanje okolja</a:t>
            </a:r>
            <a:endParaRPr lang="sl-SI" dirty="0"/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3203848" y="3457499"/>
            <a:ext cx="730987" cy="763589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521804" y="5805264"/>
            <a:ext cx="79386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dirty="0" smtClean="0"/>
              <a:t>Učenje modela poteka neprestano tako, da prejema nagrade ali kazni za vsako izvedeno akcijo. Tako se lahko nauči, kako se odzvati v nepredvidenem okolju</a:t>
            </a:r>
            <a:r>
              <a:rPr lang="en-US" dirty="0" smtClean="0"/>
              <a:t>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766781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63598" y="476672"/>
            <a:ext cx="76263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000" dirty="0" smtClean="0"/>
              <a:t>Strojno učenje je, če ljudje navadijo stroj, da se uči iz prejšnjih podatkov</a:t>
            </a:r>
            <a:endParaRPr lang="sl-SI" sz="20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286882"/>
            <a:ext cx="1728192" cy="1595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455944"/>
            <a:ext cx="127635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2037" y="1844824"/>
            <a:ext cx="1676400" cy="1381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686" y="4653136"/>
            <a:ext cx="2181273" cy="1792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29171" y="4067780"/>
            <a:ext cx="884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Podatki</a:t>
            </a:r>
            <a:endParaRPr lang="sl-SI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1907704" y="3084510"/>
            <a:ext cx="1584176" cy="48850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915816" y="3410587"/>
            <a:ext cx="27711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Sistem napolnimo s podatki</a:t>
            </a:r>
            <a:endParaRPr lang="sl-SI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5146742" y="2535386"/>
            <a:ext cx="1621795" cy="53870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785202" y="3897378"/>
            <a:ext cx="19842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Vgradimo logiko za delo s podatki (učenje)</a:t>
            </a:r>
            <a:endParaRPr lang="sl-SI" dirty="0"/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5146742" y="3779919"/>
            <a:ext cx="1513491" cy="87321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771749" y="5069042"/>
            <a:ext cx="16491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dirty="0" smtClean="0"/>
              <a:t>Sklepanje o  novih podatkih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770171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43394" y="332656"/>
            <a:ext cx="72794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2800" dirty="0" smtClean="0"/>
              <a:t>Peter ima nekatero glasbo rad, druge pa ne mara</a:t>
            </a:r>
            <a:endParaRPr lang="sl-SI" sz="2800" dirty="0"/>
          </a:p>
        </p:txBody>
      </p:sp>
      <p:pic>
        <p:nvPicPr>
          <p:cNvPr id="2050" name="Picture 2" descr="Rezultat iskanja slik za like, dislike clopar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905888"/>
            <a:ext cx="1425097" cy="1425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988840"/>
            <a:ext cx="2592288" cy="2956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6603018" y="1622678"/>
            <a:ext cx="153952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dirty="0" smtClean="0"/>
              <a:t>Tempo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dirty="0" smtClean="0"/>
              <a:t>Zvrst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dirty="0" smtClean="0"/>
              <a:t>Glasnost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l-SI" dirty="0" smtClean="0"/>
              <a:t>Barva glasu</a:t>
            </a:r>
            <a:endParaRPr lang="sl-SI" dirty="0"/>
          </a:p>
        </p:txBody>
      </p:sp>
      <p:sp>
        <p:nvSpPr>
          <p:cNvPr id="7" name="TextBox 6"/>
          <p:cNvSpPr txBox="1"/>
          <p:nvPr/>
        </p:nvSpPr>
        <p:spPr>
          <a:xfrm>
            <a:off x="2843222" y="1619508"/>
            <a:ext cx="36195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b="1" dirty="0" smtClean="0"/>
              <a:t>Upoštevamo lahko različne kriterije:</a:t>
            </a:r>
            <a:endParaRPr lang="sl-SI" b="1" dirty="0"/>
          </a:p>
        </p:txBody>
      </p:sp>
    </p:spTree>
    <p:extLst>
      <p:ext uri="{BB962C8B-B14F-4D97-AF65-F5344CB8AC3E}">
        <p14:creationId xmlns:p14="http://schemas.microsoft.com/office/powerpoint/2010/main" val="2103920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00651" y="214700"/>
            <a:ext cx="67477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Peter ima nekatero glasbo rad, druge pa ne mara</a:t>
            </a:r>
          </a:p>
          <a:p>
            <a:r>
              <a:rPr lang="sl-SI" dirty="0" smtClean="0"/>
              <a:t>Pokažemo mu več primerov in na osnovi odgovorov vidimo dve skupini</a:t>
            </a:r>
            <a:endParaRPr lang="sl-SI" dirty="0"/>
          </a:p>
        </p:txBody>
      </p:sp>
      <p:pic>
        <p:nvPicPr>
          <p:cNvPr id="2050" name="Picture 2" descr="Rezultat iskanja slik za like, dislike clopar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7169" y="438003"/>
            <a:ext cx="840049" cy="840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988840"/>
            <a:ext cx="2592288" cy="2956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488226" y="1444134"/>
            <a:ext cx="828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b="1" dirty="0" smtClean="0"/>
              <a:t>Tempo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4572000" y="4945210"/>
            <a:ext cx="396044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4572000" y="1628800"/>
            <a:ext cx="0" cy="331641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575600" y="5428400"/>
            <a:ext cx="1009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b="1" dirty="0" smtClean="0"/>
              <a:t>Glasnost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79912" y="1907540"/>
            <a:ext cx="651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Hiter</a:t>
            </a:r>
            <a:endParaRPr lang="sl-SI" dirty="0"/>
          </a:p>
        </p:txBody>
      </p:sp>
      <p:sp>
        <p:nvSpPr>
          <p:cNvPr id="13" name="TextBox 12"/>
          <p:cNvSpPr txBox="1"/>
          <p:nvPr/>
        </p:nvSpPr>
        <p:spPr>
          <a:xfrm>
            <a:off x="3540713" y="4422770"/>
            <a:ext cx="953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Počasen</a:t>
            </a:r>
            <a:endParaRPr lang="sl-SI" dirty="0"/>
          </a:p>
        </p:txBody>
      </p:sp>
      <p:sp>
        <p:nvSpPr>
          <p:cNvPr id="14" name="TextBox 13"/>
          <p:cNvSpPr txBox="1"/>
          <p:nvPr/>
        </p:nvSpPr>
        <p:spPr>
          <a:xfrm>
            <a:off x="4581516" y="5037883"/>
            <a:ext cx="801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potiho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216310" y="5037883"/>
            <a:ext cx="1316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Naraščajoče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6434" y="1524880"/>
            <a:ext cx="170497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8571" y="3756676"/>
            <a:ext cx="1133475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2046" y="1444134"/>
            <a:ext cx="2552700" cy="21346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9197" y="3454580"/>
            <a:ext cx="2103865" cy="1478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3501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00651" y="214700"/>
            <a:ext cx="56405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Vzemimo neznan posnetek (A)</a:t>
            </a:r>
          </a:p>
          <a:p>
            <a:r>
              <a:rPr lang="sl-SI" dirty="0" smtClean="0"/>
              <a:t>Glede na lastnosti hitro ugotovimo, ali je Petru glasba všeč</a:t>
            </a:r>
            <a:endParaRPr lang="sl-SI" dirty="0"/>
          </a:p>
        </p:txBody>
      </p:sp>
      <p:pic>
        <p:nvPicPr>
          <p:cNvPr id="2050" name="Picture 2" descr="Rezultat iskanja slik za like, dislike clopar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7169" y="438003"/>
            <a:ext cx="840049" cy="840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988840"/>
            <a:ext cx="2592288" cy="2956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488226" y="1444134"/>
            <a:ext cx="828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b="1" dirty="0" smtClean="0"/>
              <a:t>Tempo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4572000" y="4945210"/>
            <a:ext cx="396044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4572000" y="1628800"/>
            <a:ext cx="0" cy="331641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575600" y="5428400"/>
            <a:ext cx="1009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b="1" dirty="0" smtClean="0"/>
              <a:t>Glasnost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79912" y="2276872"/>
            <a:ext cx="651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Hiter</a:t>
            </a:r>
            <a:endParaRPr lang="sl-SI" dirty="0"/>
          </a:p>
        </p:txBody>
      </p:sp>
      <p:sp>
        <p:nvSpPr>
          <p:cNvPr id="13" name="TextBox 12"/>
          <p:cNvSpPr txBox="1"/>
          <p:nvPr/>
        </p:nvSpPr>
        <p:spPr>
          <a:xfrm>
            <a:off x="3540713" y="4422770"/>
            <a:ext cx="953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Počasen</a:t>
            </a:r>
            <a:endParaRPr lang="sl-SI" dirty="0"/>
          </a:p>
        </p:txBody>
      </p:sp>
      <p:sp>
        <p:nvSpPr>
          <p:cNvPr id="15" name="TextBox 14"/>
          <p:cNvSpPr txBox="1"/>
          <p:nvPr/>
        </p:nvSpPr>
        <p:spPr>
          <a:xfrm>
            <a:off x="7216310" y="5037883"/>
            <a:ext cx="1316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Naraščajoče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6434" y="1524880"/>
            <a:ext cx="170497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8571" y="3756676"/>
            <a:ext cx="1133475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2046" y="1444134"/>
            <a:ext cx="2552700" cy="21346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9197" y="3454580"/>
            <a:ext cx="2103865" cy="1478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197" y="5797732"/>
            <a:ext cx="724270" cy="579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Oval 17"/>
          <p:cNvSpPr/>
          <p:nvPr/>
        </p:nvSpPr>
        <p:spPr>
          <a:xfrm>
            <a:off x="7586343" y="2472198"/>
            <a:ext cx="288032" cy="2975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A</a:t>
            </a:r>
            <a:endParaRPr lang="sl-SI" dirty="0"/>
          </a:p>
        </p:txBody>
      </p:sp>
      <p:sp>
        <p:nvSpPr>
          <p:cNvPr id="19" name="Oval 18"/>
          <p:cNvSpPr/>
          <p:nvPr/>
        </p:nvSpPr>
        <p:spPr>
          <a:xfrm>
            <a:off x="1562442" y="6031300"/>
            <a:ext cx="288032" cy="2975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 smtClean="0"/>
              <a:t>A</a:t>
            </a:r>
            <a:endParaRPr lang="sl-SI" dirty="0"/>
          </a:p>
        </p:txBody>
      </p:sp>
      <p:sp>
        <p:nvSpPr>
          <p:cNvPr id="21" name="TextBox 20"/>
          <p:cNvSpPr txBox="1"/>
          <p:nvPr/>
        </p:nvSpPr>
        <p:spPr>
          <a:xfrm>
            <a:off x="4581516" y="5037883"/>
            <a:ext cx="801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potiho</a:t>
            </a:r>
          </a:p>
        </p:txBody>
      </p:sp>
    </p:spTree>
    <p:extLst>
      <p:ext uri="{BB962C8B-B14F-4D97-AF65-F5344CB8AC3E}">
        <p14:creationId xmlns:p14="http://schemas.microsoft.com/office/powerpoint/2010/main" val="12087383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00651" y="214700"/>
            <a:ext cx="51980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Pokažimo nov posnetek (B)</a:t>
            </a:r>
          </a:p>
          <a:p>
            <a:r>
              <a:rPr lang="sl-SI" dirty="0" smtClean="0"/>
              <a:t>Primer je težji: pogledamo, kdo so mu najbližji sosedi:</a:t>
            </a:r>
            <a:endParaRPr lang="sl-SI" dirty="0"/>
          </a:p>
        </p:txBody>
      </p:sp>
      <p:pic>
        <p:nvPicPr>
          <p:cNvPr id="2050" name="Picture 2" descr="Rezultat iskanja slik za like, dislike clopar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7169" y="438003"/>
            <a:ext cx="840049" cy="840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988840"/>
            <a:ext cx="2592288" cy="2956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488226" y="1444134"/>
            <a:ext cx="828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b="1" dirty="0" smtClean="0"/>
              <a:t>Tempo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4572000" y="4945210"/>
            <a:ext cx="396044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4572000" y="1628800"/>
            <a:ext cx="0" cy="331641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575600" y="5428400"/>
            <a:ext cx="1009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b="1" dirty="0" smtClean="0"/>
              <a:t>Glasnost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79912" y="2276872"/>
            <a:ext cx="651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Hiter</a:t>
            </a:r>
            <a:endParaRPr lang="sl-SI" dirty="0"/>
          </a:p>
        </p:txBody>
      </p:sp>
      <p:sp>
        <p:nvSpPr>
          <p:cNvPr id="13" name="TextBox 12"/>
          <p:cNvSpPr txBox="1"/>
          <p:nvPr/>
        </p:nvSpPr>
        <p:spPr>
          <a:xfrm>
            <a:off x="3540713" y="4422770"/>
            <a:ext cx="953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Počasen</a:t>
            </a:r>
            <a:endParaRPr lang="sl-SI" dirty="0"/>
          </a:p>
        </p:txBody>
      </p:sp>
      <p:sp>
        <p:nvSpPr>
          <p:cNvPr id="15" name="TextBox 14"/>
          <p:cNvSpPr txBox="1"/>
          <p:nvPr/>
        </p:nvSpPr>
        <p:spPr>
          <a:xfrm>
            <a:off x="7216310" y="5037883"/>
            <a:ext cx="1316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Naraščajoče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6434" y="1524880"/>
            <a:ext cx="170497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8571" y="3756676"/>
            <a:ext cx="1133475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2046" y="1444134"/>
            <a:ext cx="2552700" cy="21346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9197" y="3454580"/>
            <a:ext cx="2103865" cy="1478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197" y="5797732"/>
            <a:ext cx="724270" cy="579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Oval 17"/>
          <p:cNvSpPr/>
          <p:nvPr/>
        </p:nvSpPr>
        <p:spPr>
          <a:xfrm>
            <a:off x="6220810" y="3388795"/>
            <a:ext cx="288032" cy="2975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/>
              <a:t>B</a:t>
            </a:r>
            <a:endParaRPr lang="sl-SI" dirty="0"/>
          </a:p>
        </p:txBody>
      </p:sp>
      <p:sp>
        <p:nvSpPr>
          <p:cNvPr id="19" name="Oval 18"/>
          <p:cNvSpPr/>
          <p:nvPr/>
        </p:nvSpPr>
        <p:spPr>
          <a:xfrm>
            <a:off x="1562442" y="6031300"/>
            <a:ext cx="288032" cy="2975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/>
              <a:t>B</a:t>
            </a:r>
            <a:endParaRPr lang="sl-SI" dirty="0"/>
          </a:p>
        </p:txBody>
      </p:sp>
      <p:sp>
        <p:nvSpPr>
          <p:cNvPr id="20" name="Oval 19"/>
          <p:cNvSpPr/>
          <p:nvPr/>
        </p:nvSpPr>
        <p:spPr>
          <a:xfrm>
            <a:off x="5211296" y="2364609"/>
            <a:ext cx="2307059" cy="220483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2" name="TextBox 21"/>
          <p:cNvSpPr txBox="1"/>
          <p:nvPr/>
        </p:nvSpPr>
        <p:spPr>
          <a:xfrm>
            <a:off x="4581516" y="5037883"/>
            <a:ext cx="801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potiho</a:t>
            </a:r>
          </a:p>
        </p:txBody>
      </p:sp>
    </p:spTree>
    <p:extLst>
      <p:ext uri="{BB962C8B-B14F-4D97-AF65-F5344CB8AC3E}">
        <p14:creationId xmlns:p14="http://schemas.microsoft.com/office/powerpoint/2010/main" val="1014968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00651" y="214700"/>
            <a:ext cx="31282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Več, kot je (prejšnjih) podatkov </a:t>
            </a:r>
          </a:p>
          <a:p>
            <a:r>
              <a:rPr lang="sl-SI" dirty="0" smtClean="0"/>
              <a:t>Lažje bo sklepanje:</a:t>
            </a:r>
            <a:endParaRPr lang="sl-SI" dirty="0"/>
          </a:p>
        </p:txBody>
      </p:sp>
      <p:pic>
        <p:nvPicPr>
          <p:cNvPr id="2050" name="Picture 2" descr="Rezultat iskanja slik za like, dislike clopar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7169" y="438003"/>
            <a:ext cx="840049" cy="840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988840"/>
            <a:ext cx="2592288" cy="2956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488226" y="1444134"/>
            <a:ext cx="828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b="1" dirty="0" smtClean="0"/>
              <a:t>Tempo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>
            <a:off x="4572000" y="4945210"/>
            <a:ext cx="396044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4572000" y="1628800"/>
            <a:ext cx="0" cy="331641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575600" y="5428400"/>
            <a:ext cx="1009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b="1" dirty="0" smtClean="0"/>
              <a:t>Glasnost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79912" y="2276872"/>
            <a:ext cx="651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Hiter</a:t>
            </a:r>
            <a:endParaRPr lang="sl-SI" dirty="0"/>
          </a:p>
        </p:txBody>
      </p:sp>
      <p:sp>
        <p:nvSpPr>
          <p:cNvPr id="13" name="TextBox 12"/>
          <p:cNvSpPr txBox="1"/>
          <p:nvPr/>
        </p:nvSpPr>
        <p:spPr>
          <a:xfrm>
            <a:off x="3540713" y="4422770"/>
            <a:ext cx="953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Počasen</a:t>
            </a:r>
            <a:endParaRPr lang="sl-SI" dirty="0"/>
          </a:p>
        </p:txBody>
      </p:sp>
      <p:sp>
        <p:nvSpPr>
          <p:cNvPr id="15" name="TextBox 14"/>
          <p:cNvSpPr txBox="1"/>
          <p:nvPr/>
        </p:nvSpPr>
        <p:spPr>
          <a:xfrm>
            <a:off x="7216310" y="5037883"/>
            <a:ext cx="13161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Naraščajoče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6434" y="1524880"/>
            <a:ext cx="170497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8571" y="3756676"/>
            <a:ext cx="1133475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2046" y="1444134"/>
            <a:ext cx="2552700" cy="21346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9197" y="3454580"/>
            <a:ext cx="2103865" cy="14781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197" y="5797732"/>
            <a:ext cx="724270" cy="579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Oval 17"/>
          <p:cNvSpPr/>
          <p:nvPr/>
        </p:nvSpPr>
        <p:spPr>
          <a:xfrm>
            <a:off x="6220810" y="3388795"/>
            <a:ext cx="288032" cy="2975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/>
              <a:t>B</a:t>
            </a:r>
            <a:endParaRPr lang="sl-SI" dirty="0"/>
          </a:p>
        </p:txBody>
      </p:sp>
      <p:sp>
        <p:nvSpPr>
          <p:cNvPr id="19" name="Oval 18"/>
          <p:cNvSpPr/>
          <p:nvPr/>
        </p:nvSpPr>
        <p:spPr>
          <a:xfrm>
            <a:off x="1562442" y="6031300"/>
            <a:ext cx="288032" cy="2975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l-SI" dirty="0"/>
              <a:t>B</a:t>
            </a:r>
            <a:endParaRPr lang="sl-SI" dirty="0"/>
          </a:p>
        </p:txBody>
      </p:sp>
      <p:sp>
        <p:nvSpPr>
          <p:cNvPr id="20" name="Oval 19"/>
          <p:cNvSpPr/>
          <p:nvPr/>
        </p:nvSpPr>
        <p:spPr>
          <a:xfrm>
            <a:off x="5211296" y="2364609"/>
            <a:ext cx="2307059" cy="2204832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21" name="TextBox 20"/>
          <p:cNvSpPr txBox="1"/>
          <p:nvPr/>
        </p:nvSpPr>
        <p:spPr>
          <a:xfrm>
            <a:off x="4581516" y="5037883"/>
            <a:ext cx="801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dirty="0" smtClean="0"/>
              <a:t>potiho</a:t>
            </a:r>
          </a:p>
        </p:txBody>
      </p:sp>
    </p:spTree>
    <p:extLst>
      <p:ext uri="{BB962C8B-B14F-4D97-AF65-F5344CB8AC3E}">
        <p14:creationId xmlns:p14="http://schemas.microsoft.com/office/powerpoint/2010/main" val="2830379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669490"/>
            <a:ext cx="7013738" cy="3180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39552" y="261673"/>
            <a:ext cx="58995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Več, kot je (prejšnjih) podatkov </a:t>
            </a:r>
          </a:p>
          <a:p>
            <a:r>
              <a:rPr lang="sl-SI" dirty="0" smtClean="0"/>
              <a:t>Bolj natančna bo klasifikacija v skupine </a:t>
            </a:r>
          </a:p>
          <a:p>
            <a:r>
              <a:rPr lang="sl-SI" dirty="0" smtClean="0"/>
              <a:t>Lažje bo sklepanje pri novem podatku, kam sodi</a:t>
            </a:r>
            <a:endParaRPr lang="sl-SI" dirty="0"/>
          </a:p>
        </p:txBody>
      </p:sp>
      <p:pic>
        <p:nvPicPr>
          <p:cNvPr id="9" name="Picture 4" descr="Rezultat iskanja slik za robot  clipar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506955"/>
            <a:ext cx="2400300" cy="2828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843808" y="5566648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l-SI" dirty="0" smtClean="0"/>
              <a:t>Tako pa bi lahko sklepal tudi stroj </a:t>
            </a:r>
            <a:r>
              <a:rPr lang="sl-SI" dirty="0" smtClean="0">
                <a:sym typeface="Wingdings" panose="05000000000000000000" pitchFamily="2" charset="2"/>
              </a:rPr>
              <a:t>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1044989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198678"/>
            <a:ext cx="7621587" cy="537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561" y="0"/>
            <a:ext cx="8229600" cy="877402"/>
          </a:xfrm>
        </p:spPr>
        <p:txBody>
          <a:bodyPr/>
          <a:lstStyle/>
          <a:p>
            <a:r>
              <a:rPr lang="sl-SI" dirty="0" smtClean="0"/>
              <a:t>Nadzorovano učenje (1)</a:t>
            </a:r>
            <a:endParaRPr lang="sl-SI" dirty="0"/>
          </a:p>
        </p:txBody>
      </p:sp>
      <p:sp>
        <p:nvSpPr>
          <p:cNvPr id="6" name="TextBox 5"/>
          <p:cNvSpPr txBox="1"/>
          <p:nvPr/>
        </p:nvSpPr>
        <p:spPr>
          <a:xfrm>
            <a:off x="3563888" y="1255438"/>
            <a:ext cx="53461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Sistem naučimo z o</a:t>
            </a:r>
            <a:r>
              <a:rPr lang="sl-SI" b="1" dirty="0" smtClean="0"/>
              <a:t>značenimi podatk</a:t>
            </a:r>
            <a:r>
              <a:rPr lang="sl-SI" dirty="0" smtClean="0"/>
              <a:t>i, </a:t>
            </a:r>
            <a:r>
              <a:rPr lang="sl-SI" dirty="0" smtClean="0"/>
              <a:t> ki jih pripravi človek:</a:t>
            </a:r>
          </a:p>
          <a:p>
            <a:r>
              <a:rPr lang="sl-SI" dirty="0" smtClean="0"/>
              <a:t>Označeni podatki so skupina vzorcev, ki so bili označeni z nalepko</a:t>
            </a:r>
            <a:endParaRPr lang="sl-SI" dirty="0"/>
          </a:p>
        </p:txBody>
      </p:sp>
      <p:sp>
        <p:nvSpPr>
          <p:cNvPr id="7" name="Rectangle 6"/>
          <p:cNvSpPr/>
          <p:nvPr/>
        </p:nvSpPr>
        <p:spPr>
          <a:xfrm>
            <a:off x="1043608" y="3717032"/>
            <a:ext cx="4032448" cy="24482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4" name="Rectangle 3"/>
          <p:cNvSpPr/>
          <p:nvPr/>
        </p:nvSpPr>
        <p:spPr>
          <a:xfrm>
            <a:off x="806635" y="4954076"/>
            <a:ext cx="747757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dirty="0" smtClean="0"/>
              <a:t>Podatkovna nalepka lahko na primer pove, ali fotografija vsebuje konja ali kravo, katere besede so bile izgovorjene v zvočnem posnetku, kakšno dejanje se izvaja v videoposnetku,</a:t>
            </a:r>
            <a:endParaRPr lang="sl-SI" dirty="0"/>
          </a:p>
        </p:txBody>
      </p:sp>
      <p:sp>
        <p:nvSpPr>
          <p:cNvPr id="8" name="TextBox 7"/>
          <p:cNvSpPr txBox="1"/>
          <p:nvPr/>
        </p:nvSpPr>
        <p:spPr>
          <a:xfrm>
            <a:off x="971600" y="1484784"/>
            <a:ext cx="18405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b="1" dirty="0" smtClean="0"/>
              <a:t>Označeni podatki</a:t>
            </a:r>
            <a:endParaRPr lang="sl-SI" b="1" dirty="0"/>
          </a:p>
        </p:txBody>
      </p:sp>
    </p:spTree>
    <p:extLst>
      <p:ext uri="{BB962C8B-B14F-4D97-AF65-F5344CB8AC3E}">
        <p14:creationId xmlns:p14="http://schemas.microsoft.com/office/powerpoint/2010/main" val="38275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512</TotalTime>
  <Words>367</Words>
  <Application>Microsoft Office PowerPoint</Application>
  <PresentationFormat>On-screen Show (4:3)</PresentationFormat>
  <Paragraphs>78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Nadzorovano učenje (1)</vt:lpstr>
      <vt:lpstr>Nadzorovano učenje (2)</vt:lpstr>
      <vt:lpstr>Nenadzorovano učenje</vt:lpstr>
      <vt:lpstr>Vzpodbujevalno učenje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Strojno učenje</dc:title>
  <dc:creator>sasa</dc:creator>
  <cp:lastModifiedBy>sasa</cp:lastModifiedBy>
  <cp:revision>17</cp:revision>
  <dcterms:created xsi:type="dcterms:W3CDTF">2021-02-08T08:50:29Z</dcterms:created>
  <dcterms:modified xsi:type="dcterms:W3CDTF">2021-02-08T17:23:23Z</dcterms:modified>
</cp:coreProperties>
</file>