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3"/>
    <p:sldId id="506" r:id="rId4"/>
    <p:sldId id="260" r:id="rId5"/>
    <p:sldId id="375" r:id="rId6"/>
    <p:sldId id="480" r:id="rId7"/>
    <p:sldId id="481" r:id="rId9"/>
    <p:sldId id="485" r:id="rId10"/>
    <p:sldId id="486" r:id="rId11"/>
    <p:sldId id="488" r:id="rId12"/>
    <p:sldId id="401" r:id="rId13"/>
    <p:sldId id="384" r:id="rId14"/>
    <p:sldId id="386" r:id="rId15"/>
    <p:sldId id="473" r:id="rId16"/>
    <p:sldId id="468" r:id="rId17"/>
    <p:sldId id="293" r:id="rId18"/>
    <p:sldId id="507" r:id="rId19"/>
    <p:sldId id="435" r:id="rId20"/>
    <p:sldId id="410" r:id="rId21"/>
    <p:sldId id="508" r:id="rId22"/>
    <p:sldId id="449" r:id="rId23"/>
    <p:sldId id="450" r:id="rId24"/>
    <p:sldId id="489" r:id="rId25"/>
    <p:sldId id="490" r:id="rId26"/>
    <p:sldId id="452" r:id="rId27"/>
    <p:sldId id="454" r:id="rId28"/>
    <p:sldId id="509" r:id="rId29"/>
    <p:sldId id="510" r:id="rId30"/>
    <p:sldId id="511" r:id="rId31"/>
    <p:sldId id="512" r:id="rId32"/>
    <p:sldId id="513" r:id="rId33"/>
    <p:sldId id="455" r:id="rId34"/>
    <p:sldId id="472" r:id="rId35"/>
    <p:sldId id="475" r:id="rId36"/>
    <p:sldId id="469" r:id="rId37"/>
    <p:sldId id="459" r:id="rId38"/>
    <p:sldId id="460" r:id="rId39"/>
    <p:sldId id="461" r:id="rId40"/>
    <p:sldId id="470" r:id="rId41"/>
    <p:sldId id="444" r:id="rId42"/>
    <p:sldId id="494" r:id="rId43"/>
    <p:sldId id="501" r:id="rId44"/>
    <p:sldId id="502" r:id="rId45"/>
    <p:sldId id="495" r:id="rId46"/>
    <p:sldId id="491" r:id="rId47"/>
    <p:sldId id="492" r:id="rId48"/>
    <p:sldId id="493" r:id="rId49"/>
    <p:sldId id="437" r:id="rId50"/>
    <p:sldId id="438" r:id="rId51"/>
    <p:sldId id="439" r:id="rId52"/>
    <p:sldId id="442" r:id="rId53"/>
    <p:sldId id="406" r:id="rId54"/>
  </p:sldIdLst>
  <p:sldSz cx="12192000" cy="6858000"/>
  <p:notesSz cx="6858000" cy="9144000"/>
  <p:defaultTextStyle>
    <a:defPPr>
      <a:defRPr lang="sl-SI"/>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1" autoAdjust="0"/>
    <p:restoredTop sz="86388" autoAdjust="0"/>
  </p:normalViewPr>
  <p:slideViewPr>
    <p:cSldViewPr showGuides="1">
      <p:cViewPr varScale="1">
        <p:scale>
          <a:sx n="59" d="100"/>
          <a:sy n="59" d="100"/>
        </p:scale>
        <p:origin x="1042" y="67"/>
      </p:cViewPr>
      <p:guideLst>
        <p:guide orient="horz" pos="2160"/>
        <p:guide pos="3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panose="020B0604020202020204" pitchFamily="34" charset="0"/>
              </a:defRPr>
            </a:lvl1pPr>
          </a:lstStyle>
          <a:p>
            <a:pPr>
              <a:defRPr/>
            </a:pPr>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panose="020B0604020202020204" pitchFamily="34" charset="0"/>
              </a:defRPr>
            </a:lvl1pPr>
          </a:lstStyle>
          <a:p>
            <a:pPr>
              <a:defRPr/>
            </a:pPr>
            <a:fld id="{2ADD3A44-9A67-42B4-9883-D066CEFDEEEB}" type="datetimeFigureOut">
              <a:rPr lang="sl-SI"/>
            </a:fld>
            <a:endParaRPr lang="sl-S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sl-SI"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sl-SI"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panose="020B0604020202020204" pitchFamily="34" charset="0"/>
              </a:defRPr>
            </a:lvl1pPr>
          </a:lstStyle>
          <a:p>
            <a:pPr>
              <a:defRPr/>
            </a:pPr>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a:defRPr/>
            </a:pPr>
            <a:fld id="{5E856044-E1BC-46EA-9640-2F36EEDF446A}" type="slidenum">
              <a:rPr lang="sl-SI" altLang="en-US"/>
            </a:fld>
            <a:endParaRPr lang="sl-SI"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značba mesta stranske slike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Označba mesta opomb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sl-SI" altLang="sl-SI" smtClean="0"/>
          </a:p>
        </p:txBody>
      </p:sp>
      <p:sp>
        <p:nvSpPr>
          <p:cNvPr id="44036" name="Označba mest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3DC01E-E51E-4381-856E-A1A665A5F6E9}" type="slidenum">
              <a:rPr lang="sl-SI" altLang="en-US" smtClean="0"/>
            </a:fld>
            <a:endParaRPr lang="sl-SI"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sl-SI" smtClean="0">
              <a:latin typeface="VonnesTTBook"/>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en-US" smtClean="0">
                <a:latin typeface="VonnesTTBook"/>
              </a:rPr>
              <a:t>*Build your own player, you can control your own content.</a:t>
            </a:r>
            <a:endParaRPr lang="en-US" altLang="en-US" smtClean="0">
              <a:latin typeface="VonnesTTBook"/>
            </a:endParaRPr>
          </a:p>
          <a:p>
            <a:pPr eaLnBrk="1" hangingPunct="1"/>
            <a:r>
              <a:rPr lang="en-US" altLang="en-US" smtClean="0">
                <a:latin typeface="VonnesTTBook"/>
              </a:rPr>
              <a:t>**Interactive video?</a:t>
            </a:r>
            <a:endParaRPr lang="en-US" altLang="en-US" smtClean="0">
              <a:latin typeface="VonnesTTBook"/>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en-US" smtClean="0">
                <a:latin typeface="VonnesTTBook"/>
              </a:rPr>
              <a:t>*Build your own player, you can control your own content.</a:t>
            </a:r>
            <a:endParaRPr lang="en-US" altLang="en-US" smtClean="0">
              <a:latin typeface="VonnesTTBook"/>
            </a:endParaRPr>
          </a:p>
          <a:p>
            <a:pPr eaLnBrk="1" hangingPunct="1"/>
            <a:r>
              <a:rPr lang="en-US" altLang="en-US" smtClean="0">
                <a:latin typeface="VonnesTTBook"/>
              </a:rPr>
              <a:t>**Interactive video?</a:t>
            </a:r>
            <a:endParaRPr lang="en-US" altLang="en-US" smtClean="0">
              <a:latin typeface="VonnesTTBook"/>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en-US" smtClean="0">
                <a:latin typeface="VonnesTTBook"/>
              </a:rPr>
              <a:t>*Build your own player, you can control your own content.</a:t>
            </a:r>
            <a:endParaRPr lang="en-US" altLang="en-US" smtClean="0">
              <a:latin typeface="VonnesTTBook"/>
            </a:endParaRPr>
          </a:p>
          <a:p>
            <a:pPr eaLnBrk="1" hangingPunct="1"/>
            <a:r>
              <a:rPr lang="en-US" altLang="en-US" smtClean="0">
                <a:latin typeface="VonnesTTBook"/>
              </a:rPr>
              <a:t>**Interactive video?</a:t>
            </a:r>
            <a:endParaRPr lang="en-US" altLang="en-US" smtClean="0">
              <a:latin typeface="VonnesTTBook"/>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2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en-US" smtClean="0">
                <a:latin typeface="VonnesTTBook"/>
              </a:rPr>
              <a:t>*Build your own player, you can control your own content.</a:t>
            </a:r>
            <a:endParaRPr lang="en-US" altLang="en-US" smtClean="0">
              <a:latin typeface="VonnesTTBook"/>
            </a:endParaRPr>
          </a:p>
          <a:p>
            <a:pPr eaLnBrk="1" hangingPunct="1"/>
            <a:r>
              <a:rPr lang="en-US" altLang="en-US" smtClean="0">
                <a:latin typeface="VonnesTTBook"/>
              </a:rPr>
              <a:t>**Interactive video?</a:t>
            </a:r>
            <a:endParaRPr lang="en-US" altLang="en-US" smtClean="0">
              <a:latin typeface="VonnesTTBook"/>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xfrm>
            <a:off x="382411"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smtClean="0">
              <a:latin typeface="VonnesTTBook"/>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sl-SI"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9726B09-C3CD-4E4C-91EB-85C0846C0B31}" type="slidenum">
              <a:rPr lang="en-US" altLang="sl-SI" smtClean="0"/>
            </a:fld>
            <a:endParaRPr lang="en-US" altLang="sl-SI"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značba mesta stranske slike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Označba mesta opomb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sl-SI" smtClean="0"/>
              <a:t>From the perspective of advancement in e-Learning, the web 2.0 technologies have transformed the classroom and converted a passive learner into an active participant in the learning process. </a:t>
            </a:r>
            <a:endParaRPr lang="sl-SI" altLang="sl-SI" smtClean="0"/>
          </a:p>
          <a:p>
            <a:endParaRPr lang="sl-SI" altLang="sl-SI" smtClean="0"/>
          </a:p>
        </p:txBody>
      </p:sp>
      <p:sp>
        <p:nvSpPr>
          <p:cNvPr id="26628" name="Označba mesta številke diapoz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3E3E23-B6A3-42F8-BF69-B0D0DED6F451}" type="slidenum">
              <a:rPr lang="sl-SI" altLang="en-US" smtClean="0"/>
            </a:fld>
            <a:endParaRPr lang="sl-SI"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buFontTx/>
              <a:buChar char="-"/>
            </a:pPr>
            <a:endParaRPr lang="en-US" altLang="sl-SI" smtClean="0"/>
          </a:p>
          <a:p>
            <a:pPr>
              <a:buFontTx/>
              <a:buChar char="-"/>
            </a:pPr>
            <a:endParaRPr lang="en-US" altLang="sl-SI"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18166D6-1445-4ED0-A970-070B69491CFF}" type="slidenum">
              <a:rPr lang="en-US" altLang="sl-SI" smtClean="0"/>
            </a:fld>
            <a:endParaRPr lang="en-US" altLang="sl-SI"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xfrm>
            <a:off x="383205" y="685800"/>
            <a:ext cx="6093179" cy="3427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en-US" smtClean="0">
                <a:latin typeface="VonnesTTBook"/>
              </a:rPr>
              <a:t>*</a:t>
            </a:r>
            <a:endParaRPr lang="en-US" altLang="en-US" smtClean="0">
              <a:latin typeface="VonnesTTBook"/>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pPr>
              <a:defRPr/>
            </a:pPr>
            <a:fld id="{1F9A1A76-08E0-4800-95CE-FB2F1FE3C333}" type="datetimeFigureOut">
              <a:rPr lang="sl-SI"/>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2C78828C-C102-46BB-A8A4-9BEBE6987771}" type="slidenum">
              <a:rPr lang="sl-SI" altLang="en-US"/>
            </a:fld>
            <a:endParaRPr lang="sl-SI"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6CC69F24-32C3-49B6-A994-2C281948C40E}" type="datetimeFigureOut">
              <a:rPr lang="sl-SI"/>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F93C5BD0-F9F1-42FC-A3A5-CE32B4789744}" type="slidenum">
              <a:rPr lang="sl-SI" altLang="en-US"/>
            </a:fld>
            <a:endParaRPr lang="sl-SI"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133DD5AE-F917-4D7A-8822-6F798B317BE1}" type="datetimeFigureOut">
              <a:rPr lang="sl-SI"/>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1A069C0A-217B-44FE-A19E-6E73F763EADF}" type="slidenum">
              <a:rPr lang="sl-SI" altLang="en-US"/>
            </a:fld>
            <a:endParaRPr lang="sl-SI"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275" y="44450"/>
            <a:ext cx="12161520" cy="683895"/>
          </a:xfrm>
          <a:solidFill>
            <a:schemeClr val="accent1">
              <a:lumMod val="50000"/>
            </a:schemeClr>
          </a:solidFill>
        </p:spPr>
        <p:txBody>
          <a:bodyPr/>
          <a:lstStyle>
            <a:lvl1pPr algn="l">
              <a:defRPr sz="3200">
                <a:solidFill>
                  <a:srgbClr val="FFFF00"/>
                </a:solidFill>
              </a:defRPr>
            </a:lvl1pPr>
          </a:lstStyle>
          <a:p>
            <a:r>
              <a:rPr lang="en-US" smtClean="0"/>
              <a:t>Click to edit Master title style</a:t>
            </a:r>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A9FB26E3-9C09-4C9C-BAC2-1A4BEC5F47A3}" type="datetimeFigureOut">
              <a:rPr lang="sl-SI"/>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8F4E1487-F81B-4FD8-B792-4069B81C9C91}" type="slidenum">
              <a:rPr lang="sl-SI" altLang="en-US"/>
            </a:fld>
            <a:endParaRPr lang="sl-SI"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l-SI"/>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l-SI"/>
          </a:p>
        </p:txBody>
      </p:sp>
      <p:sp>
        <p:nvSpPr>
          <p:cNvPr id="5" name="Date Placeholder 3"/>
          <p:cNvSpPr>
            <a:spLocks noGrp="1"/>
          </p:cNvSpPr>
          <p:nvPr>
            <p:ph type="dt" sz="half" idx="10"/>
          </p:nvPr>
        </p:nvSpPr>
        <p:spPr/>
        <p:txBody>
          <a:bodyPr/>
          <a:lstStyle>
            <a:lvl1pPr>
              <a:defRPr/>
            </a:lvl1pPr>
          </a:lstStyle>
          <a:p>
            <a:pPr>
              <a:defRPr/>
            </a:pPr>
            <a:fld id="{B5E8B017-5BCF-4B94-8EED-3FFD91B2E6B5}" type="datetimeFigureOut">
              <a:rPr lang="sl-SI"/>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pPr>
              <a:defRPr/>
            </a:pPr>
            <a:fld id="{867594E0-C1D0-4377-8856-241169118A4E}" type="slidenum">
              <a:rPr lang="sl-SI" altLang="en-US"/>
            </a:fld>
            <a:endParaRPr lang="sl-SI"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l-SI"/>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l-SI"/>
          </a:p>
        </p:txBody>
      </p:sp>
      <p:sp>
        <p:nvSpPr>
          <p:cNvPr id="7" name="Date Placeholder 3"/>
          <p:cNvSpPr>
            <a:spLocks noGrp="1"/>
          </p:cNvSpPr>
          <p:nvPr>
            <p:ph type="dt" sz="half" idx="10"/>
          </p:nvPr>
        </p:nvSpPr>
        <p:spPr/>
        <p:txBody>
          <a:bodyPr/>
          <a:lstStyle>
            <a:lvl1pPr>
              <a:defRPr/>
            </a:lvl1pPr>
          </a:lstStyle>
          <a:p>
            <a:pPr>
              <a:defRPr/>
            </a:pPr>
            <a:fld id="{7949BC8E-3390-4CDE-B338-0131940A428A}" type="datetimeFigureOut">
              <a:rPr lang="sl-SI"/>
            </a:fld>
            <a:endParaRPr lang="sl-SI"/>
          </a:p>
        </p:txBody>
      </p:sp>
      <p:sp>
        <p:nvSpPr>
          <p:cNvPr id="8" name="Footer Placeholder 4"/>
          <p:cNvSpPr>
            <a:spLocks noGrp="1"/>
          </p:cNvSpPr>
          <p:nvPr>
            <p:ph type="ftr" sz="quarter" idx="11"/>
          </p:nvPr>
        </p:nvSpPr>
        <p:spPr/>
        <p:txBody>
          <a:bodyPr/>
          <a:lstStyle>
            <a:lvl1pPr>
              <a:defRPr/>
            </a:lvl1pPr>
          </a:lstStyle>
          <a:p>
            <a:pPr>
              <a:defRPr/>
            </a:pPr>
            <a:endParaRPr lang="sl-SI"/>
          </a:p>
        </p:txBody>
      </p:sp>
      <p:sp>
        <p:nvSpPr>
          <p:cNvPr id="9" name="Slide Number Placeholder 5"/>
          <p:cNvSpPr>
            <a:spLocks noGrp="1"/>
          </p:cNvSpPr>
          <p:nvPr>
            <p:ph type="sldNum" sz="quarter" idx="12"/>
          </p:nvPr>
        </p:nvSpPr>
        <p:spPr/>
        <p:txBody>
          <a:bodyPr/>
          <a:lstStyle>
            <a:lvl1pPr>
              <a:defRPr/>
            </a:lvl1pPr>
          </a:lstStyle>
          <a:p>
            <a:pPr>
              <a:defRPr/>
            </a:pPr>
            <a:fld id="{5792E6C2-6992-448E-ABB0-BD30B76FC663}" type="slidenum">
              <a:rPr lang="sl-SI" altLang="en-US"/>
            </a:fld>
            <a:endParaRPr lang="sl-SI"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3"/>
          <p:cNvSpPr>
            <a:spLocks noGrp="1"/>
          </p:cNvSpPr>
          <p:nvPr>
            <p:ph type="dt" sz="half" idx="10"/>
          </p:nvPr>
        </p:nvSpPr>
        <p:spPr/>
        <p:txBody>
          <a:bodyPr/>
          <a:lstStyle>
            <a:lvl1pPr>
              <a:defRPr/>
            </a:lvl1pPr>
          </a:lstStyle>
          <a:p>
            <a:pPr>
              <a:defRPr/>
            </a:pPr>
            <a:fld id="{198A4B61-B991-4EBD-B6D0-FF41AE40BA99}" type="datetimeFigureOut">
              <a:rPr lang="sl-SI"/>
            </a:fld>
            <a:endParaRPr lang="sl-SI"/>
          </a:p>
        </p:txBody>
      </p:sp>
      <p:sp>
        <p:nvSpPr>
          <p:cNvPr id="4" name="Footer Placeholder 4"/>
          <p:cNvSpPr>
            <a:spLocks noGrp="1"/>
          </p:cNvSpPr>
          <p:nvPr>
            <p:ph type="ftr" sz="quarter" idx="11"/>
          </p:nvPr>
        </p:nvSpPr>
        <p:spPr/>
        <p:txBody>
          <a:bodyPr/>
          <a:lstStyle>
            <a:lvl1pPr>
              <a:defRPr/>
            </a:lvl1pPr>
          </a:lstStyle>
          <a:p>
            <a:pPr>
              <a:defRPr/>
            </a:pPr>
            <a:endParaRPr lang="sl-SI"/>
          </a:p>
        </p:txBody>
      </p:sp>
      <p:sp>
        <p:nvSpPr>
          <p:cNvPr id="5" name="Slide Number Placeholder 5"/>
          <p:cNvSpPr>
            <a:spLocks noGrp="1"/>
          </p:cNvSpPr>
          <p:nvPr>
            <p:ph type="sldNum" sz="quarter" idx="12"/>
          </p:nvPr>
        </p:nvSpPr>
        <p:spPr/>
        <p:txBody>
          <a:bodyPr/>
          <a:lstStyle>
            <a:lvl1pPr>
              <a:defRPr/>
            </a:lvl1pPr>
          </a:lstStyle>
          <a:p>
            <a:pPr>
              <a:defRPr/>
            </a:pPr>
            <a:fld id="{3A2E13BF-AF72-45EF-B4AA-3C1039DBF749}" type="slidenum">
              <a:rPr lang="sl-SI" altLang="en-US"/>
            </a:fld>
            <a:endParaRPr lang="sl-SI"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745010-210D-4F2B-95BE-307A133FF125}" type="datetimeFigureOut">
              <a:rPr lang="sl-SI"/>
            </a:fld>
            <a:endParaRPr lang="sl-SI"/>
          </a:p>
        </p:txBody>
      </p:sp>
      <p:sp>
        <p:nvSpPr>
          <p:cNvPr id="3" name="Footer Placeholder 4"/>
          <p:cNvSpPr>
            <a:spLocks noGrp="1"/>
          </p:cNvSpPr>
          <p:nvPr>
            <p:ph type="ftr" sz="quarter" idx="11"/>
          </p:nvPr>
        </p:nvSpPr>
        <p:spPr/>
        <p:txBody>
          <a:bodyPr/>
          <a:lstStyle>
            <a:lvl1pPr>
              <a:defRPr/>
            </a:lvl1pPr>
          </a:lstStyle>
          <a:p>
            <a:pPr>
              <a:defRPr/>
            </a:pPr>
            <a:endParaRPr lang="sl-SI"/>
          </a:p>
        </p:txBody>
      </p:sp>
      <p:sp>
        <p:nvSpPr>
          <p:cNvPr id="4" name="Slide Number Placeholder 5"/>
          <p:cNvSpPr>
            <a:spLocks noGrp="1"/>
          </p:cNvSpPr>
          <p:nvPr>
            <p:ph type="sldNum" sz="quarter" idx="12"/>
          </p:nvPr>
        </p:nvSpPr>
        <p:spPr/>
        <p:txBody>
          <a:bodyPr/>
          <a:lstStyle>
            <a:lvl1pPr>
              <a:defRPr/>
            </a:lvl1pPr>
          </a:lstStyle>
          <a:p>
            <a:pPr>
              <a:defRPr/>
            </a:pPr>
            <a:fld id="{9872CB82-E27F-4B15-869A-20BD6A7B1B4C}" type="slidenum">
              <a:rPr lang="sl-SI" altLang="en-US"/>
            </a:fld>
            <a:endParaRPr lang="sl-SI"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l-SI"/>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79980424-ABC9-4821-B73F-FDEAC4C6EE60}" type="datetimeFigureOut">
              <a:rPr lang="sl-SI"/>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pPr>
              <a:defRPr/>
            </a:pPr>
            <a:fld id="{066C8B15-DF49-4200-B538-E85DCF69C271}" type="slidenum">
              <a:rPr lang="sl-SI" altLang="en-US"/>
            </a:fld>
            <a:endParaRPr lang="sl-SI"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4379F8A4-E836-435D-8D77-B5DEE444A105}" type="datetimeFigureOut">
              <a:rPr lang="sl-SI"/>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pPr>
              <a:defRPr/>
            </a:pPr>
            <a:fld id="{8AE1B60E-B2FD-41F2-B3B5-2F7C3C1C7D7A}" type="slidenum">
              <a:rPr lang="sl-SI" altLang="en-US"/>
            </a:fld>
            <a:endParaRPr lang="sl-SI"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endParaRPr lang="sl-SI" altLang="en-US" smtClean="0"/>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sl-SI" altLang="en-US" smtClean="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ED4A65B-634C-4147-962B-096A0DC7E727}" type="datetimeFigureOut">
              <a:rPr lang="sl-SI"/>
            </a:fld>
            <a:endParaRPr lang="sl-SI"/>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sl-SI"/>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70C698B4-3116-4078-84E3-0077ED439123}" type="slidenum">
              <a:rPr lang="sl-SI" altLang="en-US"/>
            </a:fld>
            <a:endParaRPr lang="sl-SI"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hyperlink" Target="http://www.moocs.co/Higher_Education_MOOCs.html" TargetMode="External"/></Relationships>
</file>

<file path=ppt/slides/_rels/slide12.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hyperlink" Target="https://fr.wikipedia.org/wiki/France_Universit%C3%A9_Num%C3%A9rique" TargetMode="External"/><Relationship Id="rId7" Type="http://schemas.openxmlformats.org/officeDocument/2006/relationships/hyperlink" Target="https://www.open2study.com/" TargetMode="External"/><Relationship Id="rId6" Type="http://schemas.openxmlformats.org/officeDocument/2006/relationships/hyperlink" Target="https://www.edx.org/" TargetMode="External"/><Relationship Id="rId5" Type="http://schemas.openxmlformats.org/officeDocument/2006/relationships/hyperlink" Target="http://mooec.com/" TargetMode="External"/><Relationship Id="rId4" Type="http://schemas.openxmlformats.org/officeDocument/2006/relationships/hyperlink" Target="https://www.coursera.org/" TargetMode="External"/><Relationship Id="rId3" Type="http://schemas.openxmlformats.org/officeDocument/2006/relationships/hyperlink" Target="https://www.khanacademy.org/" TargetMode="External"/><Relationship Id="rId2" Type="http://schemas.openxmlformats.org/officeDocument/2006/relationships/hyperlink" Target="http://online.stanford.edu/" TargetMode="External"/><Relationship Id="rId10" Type="http://schemas.openxmlformats.org/officeDocument/2006/relationships/slideLayout" Target="../slideLayouts/slideLayout2.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hyperlink" Target="https://www.instructure.com/resources/blog/6-emerging-technologies-education"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hyperlink" Target="https://cooltoolsforschool.net/"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hyperlink" Target="http://edutechwiki.unige.ch/en/Educational_technologies" TargetMode="External"/><Relationship Id="rId6" Type="http://schemas.openxmlformats.org/officeDocument/2006/relationships/hyperlink" Target="http://edutechwiki.unige.ch/en/Social_software" TargetMode="External"/><Relationship Id="rId5" Type="http://schemas.openxmlformats.org/officeDocument/2006/relationships/hyperlink" Target="http://edutechwiki.unige.ch/en/Web_widget" TargetMode="External"/><Relationship Id="rId4" Type="http://schemas.openxmlformats.org/officeDocument/2006/relationships/hyperlink" Target="http://edutechwiki.unige.ch/en/Web_operating_system" TargetMode="External"/><Relationship Id="rId3" Type="http://schemas.openxmlformats.org/officeDocument/2006/relationships/hyperlink" Target="http://edutechwiki.unige.ch/en/Webtop" TargetMode="External"/><Relationship Id="rId2" Type="http://schemas.openxmlformats.org/officeDocument/2006/relationships/hyperlink" Target="http://edutechwiki.unige.ch/en/Virtual_office" TargetMode="Externa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en.wikipedia.org/wiki/Mashup_(web_application_hybrid)" TargetMode="Externa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hyperlink" Target="https://educlipper.net/"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www.adaptlearning.org/" TargetMode="External"/><Relationship Id="rId2" Type="http://schemas.openxmlformats.org/officeDocument/2006/relationships/image" Target="../media/image27.png"/><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www.trivantis.com/products/inspire-e-learning-software/" TargetMode="External"/><Relationship Id="rId2" Type="http://schemas.openxmlformats.org/officeDocument/2006/relationships/image" Target="../media/image29.png"/><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s://elearningindustry.com/5-ways-to-reduce-cognitive-load-in-elearning?utm_campaign=elearningindustry.com&amp;utm_source=/awesome-e-learning-course-guide&amp;utm_medium=link" TargetMode="External"/><Relationship Id="rId3" Type="http://schemas.openxmlformats.org/officeDocument/2006/relationships/hyperlink" Target="https://elearningindustry.com/awesome-e-learning-course-guide" TargetMode="External"/><Relationship Id="rId2" Type="http://schemas.openxmlformats.org/officeDocument/2006/relationships/hyperlink" Target="http://elearningbrothers.com/creat-a-look-and-feel-for-elearning-courses/" TargetMode="Externa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elearningindustry.com/free-authoring-tools-for-elearning" TargetMode="External"/><Relationship Id="rId1" Type="http://schemas.openxmlformats.org/officeDocument/2006/relationships/image" Target="../media/image34.jpeg"/></Relationships>
</file>

<file path=ppt/slides/_rels/slide35.xml.rels><?xml version="1.0" encoding="UTF-8" standalone="yes"?>
<Relationships xmlns="http://schemas.openxmlformats.org/package/2006/relationships"><Relationship Id="rId9" Type="http://schemas.openxmlformats.org/officeDocument/2006/relationships/hyperlink" Target="http://www.courselab.com/view_doc.html?mode=home" TargetMode="External"/><Relationship Id="rId8" Type="http://schemas.openxmlformats.org/officeDocument/2006/relationships/hyperlink" Target="http://www.learningtools.arts.ubc.ca/mloat.htm" TargetMode="External"/><Relationship Id="rId7" Type="http://schemas.openxmlformats.org/officeDocument/2006/relationships/hyperlink" Target="http://www.debugmode.com/wink/" TargetMode="External"/><Relationship Id="rId6" Type="http://schemas.openxmlformats.org/officeDocument/2006/relationships/hyperlink" Target="https://exelearning.org/" TargetMode="External"/><Relationship Id="rId5" Type="http://schemas.openxmlformats.org/officeDocument/2006/relationships/hyperlink" Target="http://www.classtools.net/" TargetMode="External"/><Relationship Id="rId4" Type="http://schemas.openxmlformats.org/officeDocument/2006/relationships/hyperlink" Target="http://xical.org/15.0.html" TargetMode="External"/><Relationship Id="rId3" Type="http://schemas.openxmlformats.org/officeDocument/2006/relationships/hyperlink" Target="http://www.what2learn.com/" TargetMode="External"/><Relationship Id="rId2" Type="http://schemas.openxmlformats.org/officeDocument/2006/relationships/hyperlink" Target="http://www.efrontlearning.net/blog/2010/10/open-source-authoring-tools-for-e.html" TargetMode="External"/><Relationship Id="rId15" Type="http://schemas.openxmlformats.org/officeDocument/2006/relationships/notesSlide" Target="../notesSlides/notesSlide10.xml"/><Relationship Id="rId14" Type="http://schemas.openxmlformats.org/officeDocument/2006/relationships/slideLayout" Target="../slideLayouts/slideLayout2.xml"/><Relationship Id="rId13" Type="http://schemas.openxmlformats.org/officeDocument/2006/relationships/hyperlink" Target="http://camstudio.org/" TargetMode="External"/><Relationship Id="rId12" Type="http://schemas.openxmlformats.org/officeDocument/2006/relationships/hyperlink" Target="http://www.reload.ac.uk/" TargetMode="External"/><Relationship Id="rId11" Type="http://schemas.openxmlformats.org/officeDocument/2006/relationships/hyperlink" Target="https://www.lamsfoundation.org/" TargetMode="External"/><Relationship Id="rId10" Type="http://schemas.openxmlformats.org/officeDocument/2006/relationships/hyperlink" Target="http://www.xerte.org.uk/index.php?lang=en" TargetMode="External"/><Relationship Id="rId1" Type="http://schemas.openxmlformats.org/officeDocument/2006/relationships/hyperlink" Target="http://www.upsidelearning.com/blog/index.php/2013/12/03/how-to-choose-an-authoring-tool-for-your-html-elearning-development/"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hyperlink" Target="https://community.adaptlearning.org/" TargetMode="Externa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hyperlink" Target="http://elearningindustry.com/the-ultimate-list-of-html5-elearning-authoring-tools" TargetMode="External"/><Relationship Id="rId1" Type="http://schemas.openxmlformats.org/officeDocument/2006/relationships/hyperlink" Target="http://h5p.org/" TargetMode="Externa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hyperlink" Target="http://www.creamtec.com/products/ajaxswing/" TargetMode="External"/><Relationship Id="rId1" Type="http://schemas.openxmlformats.org/officeDocument/2006/relationships/hyperlink" Target="http://www.infoworld.com/article/3033047/javascript/4-tools-to-convert-python-to-javascript-and-back-again.html" TargetMode="Externa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hyperlink" Target="https://en.wikipedia.org/wiki/Outernet"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hyperlink" Target="http://googlemobile.blogspot.si/2009/02/locate-your-friends-in-real-time-with.html" TargetMode="Externa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hyperlink" Target="http://www.bluestacks.com/blog/app-reviews/archive/loopt.html" TargetMode="Externa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jpe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hyperlink" Target="http://en.wikipedia.org/wiki/Crowdsourcing" TargetMode="External"/><Relationship Id="rId1" Type="http://schemas.openxmlformats.org/officeDocument/2006/relationships/hyperlink" Target="http://en.wikipedia.org/wiki/Vlog" TargetMode="Externa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hyperlink" Target="http://archive.oreilly.com/pub/a/java/archive/what-is-a-portlet.html?page=2" TargetMode="External"/><Relationship Id="rId3" Type="http://schemas.openxmlformats.org/officeDocument/2006/relationships/hyperlink" Target="http://www.programmableweb.com/api/myspace" TargetMode="External"/><Relationship Id="rId2" Type="http://schemas.openxmlformats.org/officeDocument/2006/relationships/hyperlink" Target="https://www.w3.org/blog/2014/12/opensocial-foundation-moves-standards-work-to-w3c-social-web-activity/" TargetMode="Externa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hyperlink" Target="http://www.clickability.com/" TargetMode="External"/><Relationship Id="rId2" Type="http://schemas.openxmlformats.org/officeDocument/2006/relationships/hyperlink" Target="http://www.ning.com/" TargetMode="External"/><Relationship Id="rId1" Type="http://schemas.openxmlformats.org/officeDocument/2006/relationships/hyperlink" Target="https://www.crunchbase.com/organization/kickapps#/entity" TargetMode="Externa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Title 1"/>
          <p:cNvSpPr>
            <a:spLocks noGrp="1"/>
          </p:cNvSpPr>
          <p:nvPr>
            <p:ph type="ctrTitle"/>
          </p:nvPr>
        </p:nvSpPr>
        <p:spPr>
          <a:xfrm>
            <a:off x="-24765" y="188807"/>
            <a:ext cx="12192000" cy="1960033"/>
          </a:xfrm>
        </p:spPr>
        <p:txBody>
          <a:bodyPr/>
          <a:lstStyle/>
          <a:p>
            <a:pPr eaLnBrk="1" hangingPunct="1"/>
            <a:r>
              <a:rPr lang="sl-SI" altLang="en-US" smtClean="0">
                <a:solidFill>
                  <a:srgbClr val="FFC000"/>
                </a:solidFill>
              </a:rPr>
              <a:t>Spletne tehnologije v izobraževanju</a:t>
            </a:r>
            <a:br>
              <a:rPr lang="sl-SI" altLang="en-US" smtClean="0">
                <a:solidFill>
                  <a:srgbClr val="FFC000"/>
                </a:solidFill>
              </a:rPr>
            </a:br>
            <a:r>
              <a:rPr lang="sl-SI" altLang="en-US" smtClean="0">
                <a:solidFill>
                  <a:srgbClr val="FFC000"/>
                </a:solidFill>
              </a:rPr>
              <a:t>WEB technologies in education</a:t>
            </a:r>
            <a:endParaRPr lang="sl-SI" altLang="en-US" smtClean="0">
              <a:solidFill>
                <a:srgbClr val="FFC000"/>
              </a:solidFill>
            </a:endParaRPr>
          </a:p>
        </p:txBody>
      </p:sp>
      <p:sp>
        <p:nvSpPr>
          <p:cNvPr id="4099" name="Subtitle 2"/>
          <p:cNvSpPr>
            <a:spLocks noGrp="1"/>
          </p:cNvSpPr>
          <p:nvPr>
            <p:ph type="subTitle" idx="1"/>
          </p:nvPr>
        </p:nvSpPr>
        <p:spPr>
          <a:xfrm>
            <a:off x="1631315" y="6021070"/>
            <a:ext cx="8534400" cy="323850"/>
          </a:xfrm>
        </p:spPr>
        <p:txBody>
          <a:bodyPr/>
          <a:lstStyle/>
          <a:p>
            <a:pPr eaLnBrk="1" hangingPunct="1"/>
            <a:r>
              <a:rPr lang="sl-SI" altLang="en-US" sz="2400" smtClean="0">
                <a:solidFill>
                  <a:srgbClr val="FFC000"/>
                </a:solidFill>
              </a:rPr>
              <a:t>Divjak Saša</a:t>
            </a:r>
            <a:endParaRPr lang="sl-SI" altLang="en-US" sz="2400" smtClean="0">
              <a:solidFill>
                <a:srgbClr val="FFC000"/>
              </a:solidFill>
            </a:endParaRPr>
          </a:p>
        </p:txBody>
      </p:sp>
      <p:pic>
        <p:nvPicPr>
          <p:cNvPr id="4100" name="Picture 5" descr="http://web-school.in/wp-content/uploads/2014/02/Online-School-Management-Software.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31540" y="2132330"/>
            <a:ext cx="574230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sl-SI" altLang="sl-SI">
                <a:solidFill>
                  <a:srgbClr val="FFFF00"/>
                </a:solidFill>
                <a:latin typeface="Arial" panose="020B0604020202020204" pitchFamily="34" charset="0"/>
                <a:sym typeface="+mn-ea"/>
              </a:rPr>
              <a:t>Internet stvari (Internet of Things)</a:t>
            </a:r>
            <a:endParaRPr lang="sl-SI" altLang="sl-SI">
              <a:solidFill>
                <a:srgbClr val="FFFF00"/>
              </a:solidFill>
              <a:latin typeface="Arial" panose="020B0604020202020204" pitchFamily="34" charset="0"/>
              <a:sym typeface="+mn-ea"/>
            </a:endParaRPr>
          </a:p>
        </p:txBody>
      </p:sp>
      <p:sp>
        <p:nvSpPr>
          <p:cNvPr id="17412" name="TextBox 3"/>
          <p:cNvSpPr txBox="1">
            <a:spLocks noChangeArrowheads="1"/>
          </p:cNvSpPr>
          <p:nvPr/>
        </p:nvSpPr>
        <p:spPr bwMode="auto">
          <a:xfrm>
            <a:off x="479637" y="980652"/>
            <a:ext cx="5459730" cy="261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2800"/>
              <a:t>2025:</a:t>
            </a:r>
            <a:endParaRPr lang="sl-SI" altLang="sl-SI" sz="2800"/>
          </a:p>
          <a:p>
            <a:pPr>
              <a:spcBef>
                <a:spcPct val="0"/>
              </a:spcBef>
              <a:buFontTx/>
              <a:buNone/>
            </a:pPr>
            <a:r>
              <a:rPr lang="sl-SI" altLang="sl-SI" sz="2800"/>
              <a:t>75 miljard naprav povezanih na splet</a:t>
            </a:r>
            <a:endParaRPr lang="sl-SI" altLang="sl-SI" sz="2800"/>
          </a:p>
          <a:p>
            <a:pPr>
              <a:spcBef>
                <a:spcPct val="0"/>
              </a:spcBef>
              <a:buFontTx/>
              <a:buNone/>
            </a:pPr>
            <a:endParaRPr lang="sl-SI" altLang="sl-SI" sz="2800"/>
          </a:p>
          <a:p>
            <a:pPr>
              <a:spcBef>
                <a:spcPct val="0"/>
              </a:spcBef>
              <a:buFontTx/>
              <a:buNone/>
            </a:pPr>
            <a:r>
              <a:rPr lang="sl-SI" altLang="sl-SI" sz="2000"/>
              <a:t>Ljudje in predmeti bodo lahko preko spleta </a:t>
            </a:r>
            <a:endParaRPr lang="sl-SI" altLang="sl-SI" sz="2000"/>
          </a:p>
          <a:p>
            <a:pPr>
              <a:spcBef>
                <a:spcPct val="0"/>
              </a:spcBef>
              <a:buFontTx/>
              <a:buNone/>
            </a:pPr>
            <a:r>
              <a:rPr lang="sl-SI" altLang="sl-SI" sz="2000"/>
              <a:t>povezani kadarkoli in kjerkoli.</a:t>
            </a:r>
            <a:endParaRPr lang="sl-SI" altLang="sl-SI" sz="2000"/>
          </a:p>
          <a:p>
            <a:pPr>
              <a:spcBef>
                <a:spcPct val="0"/>
              </a:spcBef>
              <a:buFontTx/>
              <a:buNone/>
            </a:pPr>
            <a:endParaRPr lang="sl-SI" altLang="sl-SI" sz="2000"/>
          </a:p>
          <a:p>
            <a:pPr>
              <a:spcBef>
                <a:spcPct val="0"/>
              </a:spcBef>
              <a:buFontTx/>
              <a:buNone/>
            </a:pPr>
            <a:r>
              <a:rPr lang="sl-SI" altLang="sl-SI" sz="2000"/>
              <a:t>Vsepovsodna povezljivost.</a:t>
            </a:r>
            <a:endParaRPr lang="sl-SI" altLang="sl-SI" sz="2000"/>
          </a:p>
        </p:txBody>
      </p:sp>
      <p:pic>
        <p:nvPicPr>
          <p:cNvPr id="17413" name="Picture 2" descr="http://blog.open-xchange.com/wp-content/uploads/2015/02/IoT.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960447" y="1700742"/>
            <a:ext cx="4730749" cy="418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4294967295"/>
          </p:nvPr>
        </p:nvSpPr>
        <p:spPr>
          <a:xfrm>
            <a:off x="407670" y="980440"/>
            <a:ext cx="10972800" cy="2907030"/>
          </a:xfrm>
        </p:spPr>
        <p:txBody>
          <a:bodyPr/>
          <a:lstStyle/>
          <a:p>
            <a:pPr>
              <a:spcAft>
                <a:spcPts val="600"/>
              </a:spcAft>
            </a:pPr>
            <a:r>
              <a:rPr lang="sl-SI" altLang="sl-SI" sz="2000" smtClean="0"/>
              <a:t>Sodelavne učeče se skupnosti so nosijo svoje naprave s seboj </a:t>
            </a:r>
            <a:r>
              <a:rPr lang="en-US" altLang="sl-SI" sz="2000" smtClean="0"/>
              <a:t>(</a:t>
            </a:r>
            <a:r>
              <a:rPr lang="sl-SI" altLang="sl-SI" sz="2000" smtClean="0"/>
              <a:t>BYOD, </a:t>
            </a:r>
            <a:r>
              <a:rPr lang="en-US" altLang="sl-SI" sz="2000" smtClean="0"/>
              <a:t>Bring Your Own Device)</a:t>
            </a:r>
            <a:r>
              <a:rPr lang="sl-SI" altLang="sl-SI" sz="2000" smtClean="0"/>
              <a:t> in so povezane preko spleta</a:t>
            </a:r>
            <a:endParaRPr lang="sl-SI" altLang="sl-SI" sz="2000" smtClean="0"/>
          </a:p>
          <a:p>
            <a:pPr>
              <a:spcAft>
                <a:spcPts val="600"/>
              </a:spcAft>
            </a:pPr>
            <a:r>
              <a:rPr lang="sl-SI" altLang="sl-SI" sz="2000" smtClean="0"/>
              <a:t>Socialni mediji igrajo vlogo pri poučevanju in učenju</a:t>
            </a:r>
            <a:endParaRPr lang="sl-SI" altLang="sl-SI" sz="2000" smtClean="0"/>
          </a:p>
          <a:p>
            <a:pPr>
              <a:spcAft>
                <a:spcPts val="600"/>
              </a:spcAft>
            </a:pPr>
            <a:r>
              <a:rPr lang="sl-SI" altLang="sl-SI" sz="2000" smtClean="0"/>
              <a:t>Presek med spletno osnovanim poučevanjem in analitiko podatkov (učno analitiko)</a:t>
            </a:r>
            <a:endParaRPr lang="sl-SI" altLang="sl-SI" sz="2000" smtClean="0"/>
          </a:p>
          <a:p>
            <a:pPr>
              <a:spcAft>
                <a:spcPts val="600"/>
              </a:spcAft>
            </a:pPr>
            <a:r>
              <a:rPr lang="sl-SI" altLang="sl-SI" sz="2000" smtClean="0"/>
              <a:t>Trenutno stanje spletnega in odprtega izobraževanja in virov omogoča pojav </a:t>
            </a:r>
            <a:r>
              <a:rPr lang="en-US" altLang="sl-SI" sz="2000" smtClean="0"/>
              <a:t>MOOC</a:t>
            </a:r>
            <a:r>
              <a:rPr lang="sl-SI" altLang="sl-SI" sz="2000" smtClean="0"/>
              <a:t> (</a:t>
            </a:r>
            <a:r>
              <a:rPr lang="sl-SI" altLang="sl-SI" sz="2000" smtClean="0">
                <a:hlinkClick r:id="rId1"/>
              </a:rPr>
              <a:t>Massive Open Online Courses</a:t>
            </a:r>
            <a:r>
              <a:rPr lang="sl-SI" altLang="sl-SI" sz="2000" smtClean="0"/>
              <a:t>)</a:t>
            </a:r>
            <a:r>
              <a:rPr lang="en-US" altLang="sl-SI" sz="2000" smtClean="0"/>
              <a:t>. </a:t>
            </a:r>
            <a:endParaRPr lang="en-US" altLang="sl-SI" sz="2000" smtClean="0"/>
          </a:p>
        </p:txBody>
      </p:sp>
      <p:sp>
        <p:nvSpPr>
          <p:cNvPr id="18435" name="Title 3"/>
          <p:cNvSpPr>
            <a:spLocks noGrp="1"/>
          </p:cNvSpPr>
          <p:nvPr>
            <p:ph type="title"/>
          </p:nvPr>
        </p:nvSpPr>
        <p:spPr/>
        <p:txBody>
          <a:bodyPr wrap="none">
            <a:spAutoFit/>
          </a:bodyPr>
          <a:lstStyle/>
          <a:p>
            <a:r>
              <a:rPr lang="sl-SI" altLang="sl-SI" dirty="0" smtClean="0">
                <a:latin typeface="Arial" panose="020B0604020202020204" pitchFamily="34" charset="0"/>
              </a:rPr>
              <a:t>Kje smo?</a:t>
            </a:r>
            <a:endParaRPr lang="sl-SI" altLang="sl-SI" dirty="0" smtClean="0">
              <a:latin typeface="Arial" panose="020B0604020202020204" pitchFamily="34" charset="0"/>
            </a:endParaRPr>
          </a:p>
        </p:txBody>
      </p:sp>
      <p:pic>
        <p:nvPicPr>
          <p:cNvPr id="184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1598" y="3212677"/>
            <a:ext cx="5329767" cy="31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sl-SI" altLang="sl-SI" smtClean="0"/>
              <a:t>Ponudniki MOOC</a:t>
            </a:r>
            <a:endParaRPr lang="sl-SI" altLang="sl-SI" smtClean="0"/>
          </a:p>
        </p:txBody>
      </p:sp>
      <p:sp>
        <p:nvSpPr>
          <p:cNvPr id="19459" name="Content Placeholder 2"/>
          <p:cNvSpPr>
            <a:spLocks noGrp="1"/>
          </p:cNvSpPr>
          <p:nvPr>
            <p:ph idx="4294967295"/>
          </p:nvPr>
        </p:nvSpPr>
        <p:spPr>
          <a:xfrm>
            <a:off x="479425" y="1124585"/>
            <a:ext cx="7115175" cy="4526280"/>
          </a:xfrm>
        </p:spPr>
        <p:txBody>
          <a:bodyPr/>
          <a:lstStyle/>
          <a:p>
            <a:pPr>
              <a:buBlip>
                <a:blip r:embed="rId1"/>
              </a:buBlip>
            </a:pPr>
            <a:r>
              <a:rPr lang="sl-SI" altLang="sl-SI" sz="2400" dirty="0" err="1" smtClean="0">
                <a:hlinkClick r:id="rId2"/>
              </a:rPr>
              <a:t>Stanford</a:t>
            </a:r>
            <a:r>
              <a:rPr lang="sl-SI" altLang="sl-SI" sz="2400" dirty="0" smtClean="0">
                <a:hlinkClick r:id="rId2"/>
              </a:rPr>
              <a:t> </a:t>
            </a:r>
            <a:r>
              <a:rPr lang="sl-SI" altLang="sl-SI" sz="2400" dirty="0" err="1" smtClean="0">
                <a:hlinkClick r:id="rId2"/>
              </a:rPr>
              <a:t>online</a:t>
            </a:r>
            <a:endParaRPr lang="sl-SI" altLang="sl-SI" sz="2400" dirty="0" smtClean="0"/>
          </a:p>
          <a:p>
            <a:pPr>
              <a:buBlip>
                <a:blip r:embed="rId1"/>
              </a:buBlip>
            </a:pPr>
            <a:r>
              <a:rPr lang="sl-SI" altLang="sl-SI" sz="2400" dirty="0" smtClean="0">
                <a:hlinkClick r:id="rId3"/>
              </a:rPr>
              <a:t>Khan </a:t>
            </a:r>
            <a:r>
              <a:rPr lang="sl-SI" altLang="sl-SI" sz="2400" dirty="0" err="1" smtClean="0">
                <a:hlinkClick r:id="rId3"/>
              </a:rPr>
              <a:t>Academy</a:t>
            </a:r>
            <a:endParaRPr lang="sl-SI" altLang="sl-SI" sz="2400" dirty="0" smtClean="0"/>
          </a:p>
          <a:p>
            <a:pPr>
              <a:buBlip>
                <a:blip r:embed="rId1"/>
              </a:buBlip>
            </a:pPr>
            <a:r>
              <a:rPr lang="sl-SI" altLang="sl-SI" sz="2400" dirty="0" err="1" smtClean="0">
                <a:hlinkClick r:id="rId4"/>
              </a:rPr>
              <a:t>Coursera</a:t>
            </a:r>
            <a:endParaRPr lang="sl-SI" altLang="sl-SI" sz="2400" dirty="0" smtClean="0"/>
          </a:p>
          <a:p>
            <a:pPr>
              <a:buBlip>
                <a:blip r:embed="rId1"/>
              </a:buBlip>
            </a:pPr>
            <a:r>
              <a:rPr lang="sl-SI" altLang="sl-SI" sz="2400" dirty="0" err="1" smtClean="0">
                <a:hlinkClick r:id="rId5"/>
              </a:rPr>
              <a:t>Mooec</a:t>
            </a:r>
            <a:endParaRPr lang="sl-SI" altLang="sl-SI" sz="2400" dirty="0" smtClean="0"/>
          </a:p>
          <a:p>
            <a:pPr>
              <a:buBlip>
                <a:blip r:embed="rId1"/>
              </a:buBlip>
            </a:pPr>
            <a:r>
              <a:rPr lang="sl-SI" altLang="sl-SI" sz="2400" dirty="0" err="1" smtClean="0">
                <a:hlinkClick r:id="rId6"/>
              </a:rPr>
              <a:t>edX</a:t>
            </a:r>
            <a:endParaRPr lang="sl-SI" altLang="sl-SI" sz="2400" dirty="0" smtClean="0"/>
          </a:p>
          <a:p>
            <a:pPr>
              <a:buBlip>
                <a:blip r:embed="rId1"/>
              </a:buBlip>
            </a:pPr>
            <a:r>
              <a:rPr lang="sl-SI" altLang="sl-SI" sz="2400" dirty="0" smtClean="0">
                <a:hlinkClick r:id="rId7"/>
              </a:rPr>
              <a:t>Open2study</a:t>
            </a:r>
            <a:endParaRPr lang="sl-SI" altLang="sl-SI" sz="2400" dirty="0" smtClean="0"/>
          </a:p>
          <a:p>
            <a:pPr>
              <a:buBlip>
                <a:blip r:embed="rId1"/>
              </a:buBlip>
            </a:pPr>
            <a:r>
              <a:rPr lang="sl-SI" altLang="sl-SI" sz="2400" dirty="0" err="1" smtClean="0">
                <a:hlinkClick r:id="rId8" tooltip="fr:France Université Numérique"/>
              </a:rPr>
              <a:t>Université</a:t>
            </a:r>
            <a:r>
              <a:rPr lang="sl-SI" altLang="sl-SI" sz="2400" dirty="0" smtClean="0">
                <a:hlinkClick r:id="rId8" tooltip="fr:France Université Numérique"/>
              </a:rPr>
              <a:t> </a:t>
            </a:r>
            <a:r>
              <a:rPr lang="sl-SI" altLang="sl-SI" sz="2400" dirty="0" err="1" smtClean="0">
                <a:hlinkClick r:id="rId8" tooltip="fr:France Université Numérique"/>
              </a:rPr>
              <a:t>Numérique</a:t>
            </a:r>
            <a:r>
              <a:rPr lang="sl-SI" altLang="sl-SI" sz="2400" dirty="0" smtClean="0">
                <a:hlinkClick r:id="rId8" tooltip="fr:France Université Numérique"/>
              </a:rPr>
              <a:t> France</a:t>
            </a:r>
            <a:endParaRPr lang="sl-SI" altLang="sl-SI" sz="2400" dirty="0" smtClean="0">
              <a:hlinkClick r:id="rId8" tooltip="fr:France Université Numérique"/>
            </a:endParaRPr>
          </a:p>
        </p:txBody>
      </p:sp>
      <p:pic>
        <p:nvPicPr>
          <p:cNvPr id="19460" name="Picture 4" descr="http://itviz.com/wp-content/uploads/2012/10/onli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6733" y="999067"/>
            <a:ext cx="5503333" cy="262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sl-SI" altLang="sl-SI" dirty="0" smtClean="0"/>
              <a:t>Redefinicija e-izobraževanja</a:t>
            </a:r>
            <a:r>
              <a:rPr lang="en-US" altLang="sl-SI" dirty="0" smtClean="0"/>
              <a:t>?</a:t>
            </a:r>
            <a:endParaRPr lang="en-US" altLang="sl-SI" dirty="0" smtClean="0"/>
          </a:p>
        </p:txBody>
      </p:sp>
      <p:sp>
        <p:nvSpPr>
          <p:cNvPr id="24579" name="Content Placeholder 2"/>
          <p:cNvSpPr>
            <a:spLocks noGrp="1"/>
          </p:cNvSpPr>
          <p:nvPr>
            <p:ph idx="4294967295"/>
          </p:nvPr>
        </p:nvSpPr>
        <p:spPr>
          <a:xfrm>
            <a:off x="695325" y="1052195"/>
            <a:ext cx="10873105" cy="3378200"/>
          </a:xfrm>
        </p:spPr>
        <p:txBody>
          <a:bodyPr/>
          <a:lstStyle/>
          <a:p>
            <a:pPr>
              <a:lnSpc>
                <a:spcPts val="3200"/>
              </a:lnSpc>
              <a:spcBef>
                <a:spcPts val="1500"/>
              </a:spcBef>
              <a:buFont typeface="Arial" panose="020B0604020202020204" pitchFamily="34" charset="0"/>
              <a:buNone/>
              <a:defRPr/>
            </a:pPr>
            <a:r>
              <a:rPr lang="sl-SI" sz="2400" dirty="0">
                <a:solidFill>
                  <a:schemeClr val="tx1">
                    <a:lumMod val="85000"/>
                    <a:lumOff val="15000"/>
                  </a:schemeClr>
                </a:solidFill>
              </a:rPr>
              <a:t>E</a:t>
            </a:r>
            <a:r>
              <a:rPr lang="sl-SI" sz="2400" dirty="0" smtClean="0">
                <a:solidFill>
                  <a:schemeClr val="tx1">
                    <a:lumMod val="85000"/>
                    <a:lumOff val="15000"/>
                  </a:schemeClr>
                </a:solidFill>
              </a:rPr>
              <a:t>na velikost ne ustreza več vsem</a:t>
            </a:r>
            <a:endParaRPr lang="en-US" sz="2400" dirty="0" smtClean="0">
              <a:solidFill>
                <a:schemeClr val="tx1">
                  <a:lumMod val="85000"/>
                  <a:lumOff val="15000"/>
                </a:schemeClr>
              </a:solidFill>
            </a:endParaRPr>
          </a:p>
          <a:p>
            <a:pPr>
              <a:lnSpc>
                <a:spcPts val="3200"/>
              </a:lnSpc>
              <a:spcBef>
                <a:spcPts val="1500"/>
              </a:spcBef>
              <a:buFont typeface="Arial" panose="020B0604020202020204" pitchFamily="34" charset="0"/>
              <a:buNone/>
              <a:defRPr/>
            </a:pPr>
            <a:r>
              <a:rPr lang="en-US" sz="2400" dirty="0" smtClean="0">
                <a:solidFill>
                  <a:schemeClr val="tx1">
                    <a:lumMod val="85000"/>
                    <a:lumOff val="15000"/>
                  </a:schemeClr>
                </a:solidFill>
              </a:rPr>
              <a:t>	 - </a:t>
            </a:r>
            <a:r>
              <a:rPr lang="sl-SI" sz="2000" dirty="0" smtClean="0">
                <a:solidFill>
                  <a:schemeClr val="tx1">
                    <a:lumMod val="85000"/>
                    <a:lumOff val="15000"/>
                  </a:schemeClr>
                </a:solidFill>
              </a:rPr>
              <a:t>Vrsta operacijskih sistemov in proizvajalcev. Različne velikosti</a:t>
            </a:r>
            <a:endParaRPr lang="en-US" sz="2400" dirty="0" smtClean="0">
              <a:solidFill>
                <a:schemeClr val="tx1">
                  <a:lumMod val="85000"/>
                  <a:lumOff val="15000"/>
                </a:schemeClr>
              </a:solidFill>
            </a:endParaRPr>
          </a:p>
          <a:p>
            <a:pPr>
              <a:lnSpc>
                <a:spcPts val="3200"/>
              </a:lnSpc>
              <a:spcBef>
                <a:spcPts val="1500"/>
              </a:spcBef>
              <a:buFont typeface="Arial" panose="020B0604020202020204" pitchFamily="34" charset="0"/>
              <a:buNone/>
              <a:defRPr/>
            </a:pPr>
            <a:r>
              <a:rPr lang="sl-SI" sz="2400" dirty="0" smtClean="0">
                <a:solidFill>
                  <a:schemeClr val="tx1">
                    <a:lumMod val="85000"/>
                    <a:lumOff val="15000"/>
                  </a:schemeClr>
                </a:solidFill>
              </a:rPr>
              <a:t>Pristop: najprej </a:t>
            </a:r>
            <a:r>
              <a:rPr lang="sl-SI" sz="2400" dirty="0" smtClean="0">
                <a:solidFill>
                  <a:srgbClr val="FF0000"/>
                </a:solidFill>
              </a:rPr>
              <a:t>mobilnost</a:t>
            </a:r>
            <a:r>
              <a:rPr lang="en-US" sz="2400" dirty="0" smtClean="0">
                <a:solidFill>
                  <a:srgbClr val="FF0000"/>
                </a:solidFill>
              </a:rPr>
              <a:t> </a:t>
            </a:r>
            <a:endParaRPr lang="sl-SI" sz="2400" dirty="0" smtClean="0">
              <a:solidFill>
                <a:schemeClr val="tx1">
                  <a:lumMod val="85000"/>
                  <a:lumOff val="15000"/>
                </a:schemeClr>
              </a:solidFill>
            </a:endParaRPr>
          </a:p>
          <a:p>
            <a:pPr marL="0" indent="0">
              <a:lnSpc>
                <a:spcPts val="3200"/>
              </a:lnSpc>
              <a:spcBef>
                <a:spcPts val="1500"/>
              </a:spcBef>
              <a:buFont typeface="Arial" panose="020B0604020202020204" pitchFamily="34" charset="0"/>
              <a:buNone/>
              <a:defRPr/>
            </a:pPr>
            <a:r>
              <a:rPr lang="sl-SI" sz="2400" dirty="0" smtClean="0">
                <a:solidFill>
                  <a:schemeClr val="tx1">
                    <a:lumMod val="85000"/>
                    <a:lumOff val="15000"/>
                  </a:schemeClr>
                </a:solidFill>
              </a:rPr>
              <a:t>Koncept </a:t>
            </a:r>
            <a:r>
              <a:rPr lang="en-US" sz="2400" dirty="0" smtClean="0">
                <a:solidFill>
                  <a:srgbClr val="FF0000"/>
                </a:solidFill>
              </a:rPr>
              <a:t>BYOD</a:t>
            </a:r>
            <a:r>
              <a:rPr lang="sl-SI" sz="2400" dirty="0" smtClean="0">
                <a:solidFill>
                  <a:schemeClr val="tx1">
                    <a:lumMod val="85000"/>
                    <a:lumOff val="15000"/>
                  </a:schemeClr>
                </a:solidFill>
              </a:rPr>
              <a:t> povečuje raznolikost mobilnih naprav, ki jih mora podpirati e-izobraževanje</a:t>
            </a:r>
            <a:r>
              <a:rPr lang="en-US" sz="2400" dirty="0" smtClean="0">
                <a:solidFill>
                  <a:schemeClr val="tx1">
                    <a:lumMod val="85000"/>
                    <a:lumOff val="15000"/>
                  </a:schemeClr>
                </a:solidFill>
              </a:rPr>
              <a:t> </a:t>
            </a:r>
            <a:br>
              <a:rPr lang="en-US" sz="2400" dirty="0">
                <a:solidFill>
                  <a:schemeClr val="tx1">
                    <a:lumMod val="85000"/>
                    <a:lumOff val="15000"/>
                  </a:schemeClr>
                </a:solidFill>
              </a:rPr>
            </a:br>
            <a:r>
              <a:rPr lang="sl-SI" sz="2400" dirty="0" smtClean="0">
                <a:solidFill>
                  <a:schemeClr val="tx1">
                    <a:lumMod val="85000"/>
                    <a:lumOff val="15000"/>
                  </a:schemeClr>
                </a:solidFill>
              </a:rPr>
              <a:t>Več vsebin se razvija za </a:t>
            </a:r>
            <a:r>
              <a:rPr lang="en-US" sz="2400" dirty="0" smtClean="0">
                <a:solidFill>
                  <a:schemeClr val="tx1">
                    <a:lumMod val="85000"/>
                    <a:lumOff val="15000"/>
                  </a:schemeClr>
                </a:solidFill>
              </a:rPr>
              <a:t>HTML5</a:t>
            </a:r>
            <a:endParaRPr lang="en-US" sz="2800" dirty="0">
              <a:solidFill>
                <a:schemeClr val="tx1">
                  <a:lumMod val="85000"/>
                  <a:lumOff val="15000"/>
                </a:schemeClr>
              </a:solidFill>
            </a:endParaRPr>
          </a:p>
          <a:p>
            <a:pPr>
              <a:lnSpc>
                <a:spcPts val="3200"/>
              </a:lnSpc>
              <a:spcBef>
                <a:spcPts val="1500"/>
              </a:spcBef>
              <a:buFont typeface="Arial" panose="020B0604020202020204" pitchFamily="34" charset="0"/>
              <a:buNone/>
              <a:defRPr/>
            </a:pPr>
            <a:r>
              <a:rPr lang="en-US" sz="2400" dirty="0" smtClean="0">
                <a:solidFill>
                  <a:schemeClr val="tx1">
                    <a:lumMod val="85000"/>
                    <a:lumOff val="15000"/>
                  </a:schemeClr>
                </a:solidFill>
              </a:rPr>
              <a:t> </a:t>
            </a:r>
            <a:endParaRPr lang="sl-SI" sz="2400" dirty="0" smtClean="0">
              <a:solidFill>
                <a:schemeClr val="tx1">
                  <a:lumMod val="85000"/>
                  <a:lumOff val="15000"/>
                </a:schemeClr>
              </a:solidFill>
            </a:endParaRPr>
          </a:p>
          <a:p>
            <a:pPr>
              <a:lnSpc>
                <a:spcPts val="3200"/>
              </a:lnSpc>
              <a:spcBef>
                <a:spcPts val="1500"/>
              </a:spcBef>
              <a:buFont typeface="Arial" panose="020B0604020202020204" pitchFamily="34" charset="0"/>
              <a:buNone/>
              <a:defRPr/>
            </a:pPr>
            <a:endParaRPr lang="sl-SI" sz="2400" dirty="0">
              <a:solidFill>
                <a:schemeClr val="tx1">
                  <a:lumMod val="85000"/>
                  <a:lumOff val="15000"/>
                </a:schemeClr>
              </a:solidFill>
            </a:endParaRPr>
          </a:p>
          <a:p>
            <a:pPr>
              <a:lnSpc>
                <a:spcPts val="3200"/>
              </a:lnSpc>
              <a:spcBef>
                <a:spcPts val="1500"/>
              </a:spcBef>
              <a:buFont typeface="Arial" panose="020B0604020202020204" pitchFamily="34" charset="0"/>
              <a:buNone/>
              <a:defRPr/>
            </a:pPr>
            <a:r>
              <a:rPr lang="en-US" sz="2400" dirty="0" smtClean="0">
                <a:solidFill>
                  <a:schemeClr val="tx1">
                    <a:lumMod val="85000"/>
                    <a:lumOff val="15000"/>
                  </a:schemeClr>
                </a:solidFill>
              </a:rPr>
              <a:t>      </a:t>
            </a:r>
            <a:endParaRPr lang="en-US" sz="2400" dirty="0" smtClean="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79">
                                            <p:txEl>
                                              <p:pRg st="1" end="1"/>
                                            </p:txEl>
                                          </p:spTgt>
                                        </p:tgtEl>
                                        <p:attrNameLst>
                                          <p:attrName>style.visibility</p:attrName>
                                        </p:attrNameLst>
                                      </p:cBhvr>
                                      <p:to>
                                        <p:strVal val="visible"/>
                                      </p:to>
                                    </p:set>
                                    <p:animEffect transition="in" filter="fade">
                                      <p:cBhvr>
                                        <p:cTn id="10" dur="500"/>
                                        <p:tgtEl>
                                          <p:spTgt spid="2457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animEffect transition="in" filter="fade">
                                      <p:cBhvr>
                                        <p:cTn id="13" dur="500"/>
                                        <p:tgtEl>
                                          <p:spTgt spid="2457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579">
                                            <p:txEl>
                                              <p:pRg st="4" end="4"/>
                                            </p:txEl>
                                          </p:spTgt>
                                        </p:tgtEl>
                                        <p:attrNameLst>
                                          <p:attrName>style.visibility</p:attrName>
                                        </p:attrNameLst>
                                      </p:cBhvr>
                                      <p:to>
                                        <p:strVal val="visible"/>
                                      </p:to>
                                    </p:set>
                                    <p:animEffect transition="in" filter="fade">
                                      <p:cBhvr>
                                        <p:cTn id="16" dur="500"/>
                                        <p:tgtEl>
                                          <p:spTgt spid="2457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animEffect transition="in" filter="fade">
                                      <p:cBhvr>
                                        <p:cTn id="19" dur="500"/>
                                        <p:tgtEl>
                                          <p:spTgt spid="24579">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fade">
                                      <p:cBhvr>
                                        <p:cTn id="2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slov 1"/>
          <p:cNvSpPr>
            <a:spLocks noGrp="1"/>
          </p:cNvSpPr>
          <p:nvPr>
            <p:ph type="title"/>
          </p:nvPr>
        </p:nvSpPr>
        <p:spPr/>
        <p:txBody>
          <a:bodyPr/>
          <a:lstStyle/>
          <a:p>
            <a:r>
              <a:rPr lang="sl-SI" altLang="sl-SI" dirty="0" err="1" smtClean="0"/>
              <a:t>Tehnologije, ki so v vzponu</a:t>
            </a:r>
            <a:endParaRPr lang="sl-SI" altLang="sl-SI" dirty="0" smtClean="0"/>
          </a:p>
        </p:txBody>
      </p:sp>
      <p:sp>
        <p:nvSpPr>
          <p:cNvPr id="2" name="Text Box 1"/>
          <p:cNvSpPr txBox="1"/>
          <p:nvPr/>
        </p:nvSpPr>
        <p:spPr>
          <a:xfrm>
            <a:off x="386080" y="859790"/>
            <a:ext cx="5061585" cy="368300"/>
          </a:xfrm>
          <a:prstGeom prst="rect">
            <a:avLst/>
          </a:prstGeom>
          <a:noFill/>
        </p:spPr>
        <p:txBody>
          <a:bodyPr wrap="square" rtlCol="0">
            <a:spAutoFit/>
          </a:bodyPr>
          <a:p>
            <a:r>
              <a:rPr lang="sl-SI" altLang="sl-SI" dirty="0" err="1" smtClean="0">
                <a:sym typeface="+mn-ea"/>
                <a:hlinkClick r:id="rId1" tooltip="" action="ppaction://hlinkfile"/>
              </a:rPr>
              <a:t>Emerging</a:t>
            </a:r>
            <a:r>
              <a:rPr lang="sl-SI" altLang="sl-SI" dirty="0" smtClean="0">
                <a:sym typeface="+mn-ea"/>
                <a:hlinkClick r:id="rId1" tooltip="" action="ppaction://hlinkfile"/>
              </a:rPr>
              <a:t> </a:t>
            </a:r>
            <a:r>
              <a:rPr lang="sl-SI" altLang="sl-SI" dirty="0" err="1" smtClean="0">
                <a:sym typeface="+mn-ea"/>
                <a:hlinkClick r:id="rId1" tooltip="" action="ppaction://hlinkfile"/>
              </a:rPr>
              <a:t>Educational</a:t>
            </a:r>
            <a:r>
              <a:rPr lang="sl-SI" altLang="sl-SI" dirty="0" smtClean="0">
                <a:sym typeface="+mn-ea"/>
                <a:hlinkClick r:id="rId1" tooltip="" action="ppaction://hlinkfile"/>
              </a:rPr>
              <a:t> Technologies</a:t>
            </a:r>
            <a:endParaRPr lang="en-US"/>
          </a:p>
        </p:txBody>
      </p:sp>
      <p:pic>
        <p:nvPicPr>
          <p:cNvPr id="3" name="Picture 2"/>
          <p:cNvPicPr/>
          <p:nvPr/>
        </p:nvPicPr>
        <p:blipFill>
          <a:blip r:embed="rId2"/>
          <a:stretch>
            <a:fillRect/>
          </a:stretch>
        </p:blipFill>
        <p:spPr>
          <a:xfrm>
            <a:off x="2065020" y="1207770"/>
            <a:ext cx="10110470" cy="565467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sl-SI" altLang="en-US"/>
              <a:t>Semantične povezave</a:t>
            </a:r>
            <a:endParaRPr lang="sl-SI" altLang="en-US"/>
          </a:p>
        </p:txBody>
      </p:sp>
      <p:pic>
        <p:nvPicPr>
          <p:cNvPr id="23554" name="Slika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220470" y="725170"/>
            <a:ext cx="9199245" cy="616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r>
              <a:rPr lang="sl-SI" altLang="en-US">
                <a:sym typeface="+mn-ea"/>
              </a:rPr>
              <a:t>Semantične povezave</a:t>
            </a:r>
            <a:endParaRPr lang="en-US"/>
          </a:p>
        </p:txBody>
      </p:sp>
      <p:pic>
        <p:nvPicPr>
          <p:cNvPr id="4" name="Slika 3"/>
          <p:cNvPicPr>
            <a:picLocks noChangeAspect="1"/>
          </p:cNvPicPr>
          <p:nvPr/>
        </p:nvPicPr>
        <p:blipFill>
          <a:blip r:embed="rId1"/>
          <a:stretch>
            <a:fillRect/>
          </a:stretch>
        </p:blipFill>
        <p:spPr>
          <a:xfrm>
            <a:off x="1595120" y="697230"/>
            <a:ext cx="8627745" cy="610997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sl-SI" altLang="en-US">
                <a:sym typeface="+mn-ea"/>
              </a:rPr>
              <a:t>Semantične povezave</a:t>
            </a:r>
            <a:endParaRPr lang="en-US"/>
          </a:p>
        </p:txBody>
      </p:sp>
      <p:pic>
        <p:nvPicPr>
          <p:cNvPr id="24580" name="Picture 2" descr="http://novaspivack.typepad.com/nova_spivacks_weblog/metaweb_graph.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1950" y="621030"/>
            <a:ext cx="8324215" cy="627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sl-SI" altLang="en-US" dirty="0">
                <a:solidFill>
                  <a:srgbClr val="FFFF00"/>
                </a:solidFill>
                <a:latin typeface="Arial" panose="020B0604020202020204" pitchFamily="34" charset="0"/>
                <a:ea typeface="MS PGothic" panose="020B0600070205080204" pitchFamily="34" charset="-128"/>
                <a:sym typeface="+mn-ea"/>
              </a:rPr>
              <a:t>Spletno sodelovanje in souporaba</a:t>
            </a:r>
            <a:endParaRPr lang="sl-SI" altLang="en-US" dirty="0">
              <a:solidFill>
                <a:srgbClr val="FFFF00"/>
              </a:solidFill>
              <a:latin typeface="Arial" panose="020B0604020202020204" pitchFamily="34" charset="0"/>
              <a:ea typeface="MS PGothic" panose="020B0600070205080204" pitchFamily="34" charset="-128"/>
              <a:sym typeface="+mn-ea"/>
            </a:endParaRPr>
          </a:p>
        </p:txBody>
      </p:sp>
      <p:sp>
        <p:nvSpPr>
          <p:cNvPr id="25602" name="Text Box 3"/>
          <p:cNvSpPr txBox="1">
            <a:spLocks noChangeArrowheads="1"/>
          </p:cNvSpPr>
          <p:nvPr/>
        </p:nvSpPr>
        <p:spPr bwMode="auto">
          <a:xfrm>
            <a:off x="191770" y="1052830"/>
            <a:ext cx="11654155" cy="109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36220" algn="l"/>
              </a:tabLst>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tabLst>
                <a:tab pos="23622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3622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3622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3622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3622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3622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3622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36220" algn="l"/>
              </a:tabLst>
              <a:defRPr sz="2000">
                <a:solidFill>
                  <a:schemeClr val="tx1"/>
                </a:solidFill>
                <a:latin typeface="Calibri" panose="020F0502020204030204" pitchFamily="34" charset="0"/>
              </a:defRPr>
            </a:lvl9pPr>
          </a:lstStyle>
          <a:p>
            <a:pPr>
              <a:lnSpc>
                <a:spcPct val="87000"/>
              </a:lnSpc>
              <a:spcBef>
                <a:spcPct val="42000"/>
              </a:spcBef>
              <a:spcAft>
                <a:spcPts val="600"/>
              </a:spcAft>
              <a:buFontTx/>
              <a:buNone/>
            </a:pPr>
            <a:r>
              <a:rPr lang="sl-SI" altLang="en-US" sz="2000" dirty="0">
                <a:latin typeface="Arial" panose="020B0604020202020204" pitchFamily="34" charset="0"/>
                <a:ea typeface="MS PGothic" panose="020B0600070205080204" pitchFamily="34" charset="-128"/>
              </a:rPr>
              <a:t>Ljudje objavljajo mnogo podatkov o sebi o omrežju o njihovih svetovih</a:t>
            </a:r>
            <a:endParaRPr lang="en-US" altLang="en-US" sz="2000" dirty="0">
              <a:latin typeface="Arial" panose="020B0604020202020204" pitchFamily="34" charset="0"/>
              <a:ea typeface="MS PGothic" panose="020B0600070205080204" pitchFamily="34" charset="-128"/>
            </a:endParaRPr>
          </a:p>
          <a:p>
            <a:pPr>
              <a:lnSpc>
                <a:spcPct val="87000"/>
              </a:lnSpc>
              <a:spcBef>
                <a:spcPct val="42000"/>
              </a:spcBef>
              <a:spcAft>
                <a:spcPts val="600"/>
              </a:spcAft>
              <a:buFontTx/>
              <a:buNone/>
            </a:pPr>
            <a:r>
              <a:rPr lang="en-US" altLang="en-US" sz="2000" dirty="0">
                <a:latin typeface="Arial" panose="020B0604020202020204" pitchFamily="34" charset="0"/>
                <a:ea typeface="MS PGothic" panose="020B0600070205080204" pitchFamily="34" charset="-128"/>
              </a:rPr>
              <a:t>O</a:t>
            </a:r>
            <a:r>
              <a:rPr lang="sl-SI" altLang="en-US" sz="2000" dirty="0" err="1">
                <a:latin typeface="Arial" panose="020B0604020202020204" pitchFamily="34" charset="0"/>
                <a:ea typeface="MS PGothic" panose="020B0600070205080204" pitchFamily="34" charset="-128"/>
              </a:rPr>
              <a:t>pazujejo</a:t>
            </a:r>
            <a:r>
              <a:rPr lang="sl-SI" altLang="en-US" sz="2000" dirty="0">
                <a:latin typeface="Arial" panose="020B0604020202020204" pitchFamily="34" charset="0"/>
                <a:ea typeface="MS PGothic" panose="020B0600070205080204" pitchFamily="34" charset="-128"/>
              </a:rPr>
              <a:t> druge, širijo omrežje, tvorijo prijatelje, urejajo in osvežujejo vsebine, bloge, odgovarjajo delijo označujejo.</a:t>
            </a:r>
            <a:endParaRPr lang="sl-SI" altLang="en-US" sz="2000" dirty="0">
              <a:latin typeface="Arial" panose="020B0604020202020204" pitchFamily="34" charset="0"/>
              <a:ea typeface="MS PGothic" panose="020B0600070205080204" pitchFamily="34" charset="-128"/>
            </a:endParaRPr>
          </a:p>
        </p:txBody>
      </p:sp>
      <p:sp>
        <p:nvSpPr>
          <p:cNvPr id="25604" name="AutoShape 5"/>
          <p:cNvSpPr>
            <a:spLocks noChangeArrowheads="1"/>
          </p:cNvSpPr>
          <p:nvPr/>
        </p:nvSpPr>
        <p:spPr bwMode="auto">
          <a:xfrm flipH="1" flipV="1">
            <a:off x="4876800" y="7594600"/>
            <a:ext cx="101600" cy="203200"/>
          </a:xfrm>
          <a:prstGeom prst="triangle">
            <a:avLst>
              <a:gd name="adj" fmla="val 50000"/>
            </a:avLst>
          </a:prstGeom>
          <a:solidFill>
            <a:schemeClr val="bg1"/>
          </a:solidFill>
          <a:ln w="9525">
            <a:solidFill>
              <a:schemeClr val="bg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a:latin typeface="Arial" panose="020B0604020202020204" pitchFamily="34" charset="0"/>
              <a:ea typeface="MS PGothic" panose="020B0600070205080204" pitchFamily="34" charset="-128"/>
            </a:endParaRPr>
          </a:p>
        </p:txBody>
      </p:sp>
      <p:pic>
        <p:nvPicPr>
          <p:cNvPr id="25605" name="Picture 6" descr="http://www.bricksandbread.com/index/wp-content/uploads/2012/11/collaboration-story-of-Bricks-and-Bread.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83255" y="2348865"/>
            <a:ext cx="5866130" cy="430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Cool Tools for School</a:t>
            </a:r>
            <a:endParaRPr lang="sl-SI" dirty="0"/>
          </a:p>
        </p:txBody>
      </p:sp>
      <p:sp>
        <p:nvSpPr>
          <p:cNvPr id="3" name="Text Box 2"/>
          <p:cNvSpPr txBox="1"/>
          <p:nvPr/>
        </p:nvSpPr>
        <p:spPr>
          <a:xfrm>
            <a:off x="566420" y="993775"/>
            <a:ext cx="3657600" cy="368300"/>
          </a:xfrm>
          <a:prstGeom prst="rect">
            <a:avLst/>
          </a:prstGeom>
          <a:noFill/>
        </p:spPr>
        <p:txBody>
          <a:bodyPr wrap="square" rtlCol="0">
            <a:spAutoFit/>
          </a:bodyPr>
          <a:p>
            <a:r>
              <a:rPr lang="sl-SI" altLang="en-US">
                <a:hlinkClick r:id="rId1" tooltip="" action="ppaction://hlinkfile"/>
              </a:rPr>
              <a:t>Cool tools for school</a:t>
            </a:r>
            <a:endParaRPr lang="sl-SI" altLang="en-US"/>
          </a:p>
        </p:txBody>
      </p:sp>
      <p:pic>
        <p:nvPicPr>
          <p:cNvPr id="5" name="Picture 4"/>
          <p:cNvPicPr/>
          <p:nvPr/>
        </p:nvPicPr>
        <p:blipFill>
          <a:blip r:embed="rId2"/>
          <a:stretch>
            <a:fillRect/>
          </a:stretch>
        </p:blipFill>
        <p:spPr>
          <a:xfrm>
            <a:off x="46990" y="1738630"/>
            <a:ext cx="12165965" cy="46907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Zakaj je Kajn </a:t>
            </a:r>
            <a:r>
              <a:rPr lang="sl-SI" dirty="0" err="1" smtClean="0"/>
              <a:t>Abla</a:t>
            </a:r>
            <a:r>
              <a:rPr lang="sl-SI" dirty="0" smtClean="0"/>
              <a:t> ubil?</a:t>
            </a:r>
            <a:endParaRPr lang="sl-SI" dirty="0"/>
          </a:p>
        </p:txBody>
      </p:sp>
      <p:pic>
        <p:nvPicPr>
          <p:cNvPr id="1026" name="Picture 2" descr="Rezultat iskanja slik za kain abel pictur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1315" y="908685"/>
            <a:ext cx="8670925" cy="5749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sl-SI" altLang="en-US" smtClean="0"/>
              <a:t>Kategorije </a:t>
            </a:r>
            <a:r>
              <a:rPr lang="en-US" altLang="en-US" smtClean="0"/>
              <a:t>RIA</a:t>
            </a:r>
            <a:r>
              <a:rPr lang="sl-SI" altLang="en-US" smtClean="0"/>
              <a:t> (Rich Internet Applications)</a:t>
            </a:r>
            <a:endParaRPr lang="en-US" altLang="en-US" smtClean="0"/>
          </a:p>
        </p:txBody>
      </p:sp>
      <p:sp>
        <p:nvSpPr>
          <p:cNvPr id="27651" name="Content Placeholder 2"/>
          <p:cNvSpPr>
            <a:spLocks noGrp="1"/>
          </p:cNvSpPr>
          <p:nvPr>
            <p:ph idx="4294967295"/>
          </p:nvPr>
        </p:nvSpPr>
        <p:spPr>
          <a:xfrm>
            <a:off x="839470" y="1124585"/>
            <a:ext cx="10972800" cy="4930775"/>
          </a:xfrm>
        </p:spPr>
        <p:txBody>
          <a:bodyPr/>
          <a:lstStyle/>
          <a:p>
            <a:pPr>
              <a:buBlip>
                <a:blip r:embed="rId1"/>
              </a:buBlip>
            </a:pPr>
            <a:r>
              <a:rPr lang="en-US" altLang="en-US" dirty="0" smtClean="0">
                <a:hlinkClick r:id="rId2" tooltip="Virtual office"/>
              </a:rPr>
              <a:t>Virtual offices</a:t>
            </a:r>
            <a:r>
              <a:rPr lang="en-US" altLang="en-US" dirty="0" smtClean="0"/>
              <a:t>, </a:t>
            </a:r>
            <a:endParaRPr lang="en-US" altLang="en-US" dirty="0" smtClean="0"/>
          </a:p>
          <a:p>
            <a:pPr>
              <a:buBlip>
                <a:blip r:embed="rId1"/>
              </a:buBlip>
            </a:pPr>
            <a:r>
              <a:rPr lang="en-US" altLang="en-US" dirty="0" err="1" smtClean="0">
                <a:hlinkClick r:id="rId3" tooltip="Webtop"/>
              </a:rPr>
              <a:t>Webtops</a:t>
            </a:r>
            <a:r>
              <a:rPr lang="en-US" altLang="en-US" dirty="0" smtClean="0"/>
              <a:t> </a:t>
            </a:r>
            <a:endParaRPr lang="en-US" altLang="en-US" dirty="0" smtClean="0"/>
          </a:p>
          <a:p>
            <a:pPr>
              <a:buBlip>
                <a:blip r:embed="rId1"/>
              </a:buBlip>
            </a:pPr>
            <a:r>
              <a:rPr lang="en-US" altLang="en-US" dirty="0" smtClean="0">
                <a:hlinkClick r:id="rId4" tooltip="Web operating system"/>
              </a:rPr>
              <a:t>Web operating systems</a:t>
            </a:r>
            <a:r>
              <a:rPr lang="en-US" altLang="en-US" dirty="0" smtClean="0"/>
              <a:t> </a:t>
            </a:r>
            <a:endParaRPr lang="en-US" altLang="en-US" dirty="0" smtClean="0"/>
          </a:p>
          <a:p>
            <a:pPr>
              <a:buBlip>
                <a:blip r:embed="rId1"/>
              </a:buBlip>
            </a:pPr>
            <a:r>
              <a:rPr lang="en-US" altLang="en-US" dirty="0" smtClean="0">
                <a:hlinkClick r:id="rId5" tooltip="Web widget"/>
              </a:rPr>
              <a:t>web widgets</a:t>
            </a:r>
            <a:r>
              <a:rPr lang="en-US" altLang="en-US" dirty="0" smtClean="0"/>
              <a:t> (building bricks for </a:t>
            </a:r>
            <a:r>
              <a:rPr lang="en-US" altLang="en-US" dirty="0" err="1" smtClean="0"/>
              <a:t>webtops</a:t>
            </a:r>
            <a:r>
              <a:rPr lang="en-US" altLang="en-US" dirty="0" smtClean="0"/>
              <a:t>, virtual offices, etc.) </a:t>
            </a:r>
            <a:endParaRPr lang="en-US" altLang="en-US" dirty="0" smtClean="0"/>
          </a:p>
          <a:p>
            <a:pPr>
              <a:buBlip>
                <a:blip r:embed="rId1"/>
              </a:buBlip>
            </a:pPr>
            <a:r>
              <a:rPr lang="en-US" altLang="en-US" dirty="0" smtClean="0">
                <a:hlinkClick r:id="rId6" tooltip="Social software"/>
              </a:rPr>
              <a:t>social software</a:t>
            </a:r>
            <a:r>
              <a:rPr lang="en-US" altLang="en-US" dirty="0" smtClean="0"/>
              <a:t> applications (most) </a:t>
            </a:r>
            <a:endParaRPr lang="en-US" altLang="en-US" dirty="0" smtClean="0"/>
          </a:p>
          <a:p>
            <a:pPr>
              <a:buBlip>
                <a:blip r:embed="rId1"/>
              </a:buBlip>
            </a:pPr>
            <a:r>
              <a:rPr lang="en-US" altLang="en-US" dirty="0" smtClean="0"/>
              <a:t>(some) </a:t>
            </a:r>
            <a:r>
              <a:rPr lang="en-US" altLang="en-US" dirty="0" smtClean="0">
                <a:hlinkClick r:id="rId7" tooltip="Educational technologies"/>
              </a:rPr>
              <a:t>educational technologies</a:t>
            </a:r>
            <a:r>
              <a:rPr lang="en-US" altLang="en-US" dirty="0" smtClean="0"/>
              <a:t> </a:t>
            </a:r>
            <a:endParaRPr lang="en-US" alt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r>
              <a:rPr lang="sl-SI" altLang="en-US" smtClean="0"/>
              <a:t>MIKS (</a:t>
            </a:r>
            <a:r>
              <a:rPr lang="en-US" altLang="en-US" smtClean="0"/>
              <a:t>Mashup</a:t>
            </a:r>
            <a:r>
              <a:rPr lang="sl-SI" altLang="en-US" smtClean="0"/>
              <a:t>)</a:t>
            </a:r>
            <a:endParaRPr lang="en-US" altLang="en-US" smtClean="0"/>
          </a:p>
        </p:txBody>
      </p:sp>
      <p:sp>
        <p:nvSpPr>
          <p:cNvPr id="28675" name="Rectangle 5"/>
          <p:cNvSpPr>
            <a:spLocks noGrp="1" noChangeArrowheads="1"/>
          </p:cNvSpPr>
          <p:nvPr>
            <p:ph type="body" idx="4294967295"/>
          </p:nvPr>
        </p:nvSpPr>
        <p:spPr>
          <a:xfrm>
            <a:off x="623570" y="2060575"/>
            <a:ext cx="10767060" cy="2880995"/>
          </a:xfrm>
        </p:spPr>
        <p:txBody>
          <a:bodyPr/>
          <a:lstStyle/>
          <a:p>
            <a:pPr lvl="2">
              <a:buBlip>
                <a:blip r:embed="rId1"/>
              </a:buBlip>
            </a:pPr>
            <a:r>
              <a:rPr lang="sl-SI" altLang="en-US" dirty="0" smtClean="0">
                <a:solidFill>
                  <a:srgbClr val="FF0000"/>
                </a:solidFill>
              </a:rPr>
              <a:t>Koncept ene strani</a:t>
            </a:r>
            <a:endParaRPr lang="en-US" altLang="en-US" dirty="0" smtClean="0">
              <a:solidFill>
                <a:srgbClr val="FF0000"/>
              </a:solidFill>
            </a:endParaRPr>
          </a:p>
          <a:p>
            <a:pPr lvl="2">
              <a:buBlip>
                <a:blip r:embed="rId1"/>
              </a:buBlip>
            </a:pPr>
            <a:r>
              <a:rPr lang="sl-SI" altLang="en-US" dirty="0" smtClean="0"/>
              <a:t>Enostavna uporaba</a:t>
            </a:r>
            <a:endParaRPr lang="en-US" altLang="en-US" dirty="0" smtClean="0"/>
          </a:p>
          <a:p>
            <a:pPr lvl="2">
              <a:buBlip>
                <a:blip r:embed="rId1"/>
              </a:buBlip>
            </a:pPr>
            <a:r>
              <a:rPr lang="sl-SI" altLang="en-US" dirty="0" smtClean="0"/>
              <a:t>Več </a:t>
            </a:r>
            <a:r>
              <a:rPr lang="sl-SI" altLang="en-US" dirty="0" smtClean="0">
                <a:solidFill>
                  <a:srgbClr val="FF0000"/>
                </a:solidFill>
              </a:rPr>
              <a:t>združevanja zunanjih informacijskih virov</a:t>
            </a:r>
            <a:endParaRPr lang="en-US" altLang="en-US" dirty="0" smtClean="0">
              <a:solidFill>
                <a:srgbClr val="FF0000"/>
              </a:solidFill>
            </a:endParaRPr>
          </a:p>
          <a:p>
            <a:pPr lvl="2">
              <a:buBlip>
                <a:blip r:embed="rId1"/>
              </a:buBlip>
            </a:pPr>
            <a:r>
              <a:rPr lang="sl-SI" altLang="en-US" dirty="0" smtClean="0"/>
              <a:t>Manj integracije, kot pri RIA</a:t>
            </a:r>
            <a:endParaRPr lang="en-US" altLang="en-US" dirty="0" smtClean="0"/>
          </a:p>
          <a:p>
            <a:pPr lvl="2">
              <a:buBlip>
                <a:blip r:embed="rId1"/>
              </a:buBlip>
            </a:pPr>
            <a:r>
              <a:rPr lang="sl-SI" altLang="en-US" dirty="0" smtClean="0"/>
              <a:t>Manj vizualizacije</a:t>
            </a:r>
            <a:endParaRPr lang="sl-SI" altLang="en-US" dirty="0" smtClean="0"/>
          </a:p>
          <a:p>
            <a:pPr lvl="2">
              <a:buBlip>
                <a:blip r:embed="rId1"/>
              </a:buBlip>
            </a:pPr>
            <a:endParaRPr lang="sl-SI" altLang="en-US" dirty="0" smtClean="0"/>
          </a:p>
          <a:p>
            <a:pPr lvl="2">
              <a:buBlip>
                <a:blip r:embed="rId1"/>
              </a:buBlip>
            </a:pPr>
            <a:r>
              <a:rPr lang="sl-SI" altLang="en-US" dirty="0" smtClean="0"/>
              <a:t>Naredi ga lahko učitelj ali učenci</a:t>
            </a:r>
            <a:endParaRPr lang="en-US" altLang="en-US" dirty="0" smtClean="0"/>
          </a:p>
        </p:txBody>
      </p:sp>
      <p:sp>
        <p:nvSpPr>
          <p:cNvPr id="28676" name="PoljeZBesedilom 1"/>
          <p:cNvSpPr txBox="1">
            <a:spLocks noChangeArrowheads="1"/>
          </p:cNvSpPr>
          <p:nvPr/>
        </p:nvSpPr>
        <p:spPr bwMode="auto">
          <a:xfrm>
            <a:off x="767927" y="908685"/>
            <a:ext cx="10767483"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sl-SI" sz="2400">
                <a:hlinkClick r:id="rId2" tooltip="Mashup (web application hybrid)"/>
              </a:rPr>
              <a:t>Mashup (web application hybrid)</a:t>
            </a:r>
            <a:r>
              <a:rPr lang="en-US" altLang="sl-SI" sz="2400"/>
              <a:t>, </a:t>
            </a:r>
            <a:r>
              <a:rPr lang="sl-SI" altLang="sl-SI" sz="2400"/>
              <a:t>spletna aplikacija, ki kombinira vsebino iz več virov v enoten grafični vmesnik</a:t>
            </a:r>
            <a:endParaRPr lang="sl-SI" altLang="sl-SI" sz="2400"/>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slov 1"/>
          <p:cNvSpPr>
            <a:spLocks noGrp="1"/>
          </p:cNvSpPr>
          <p:nvPr>
            <p:ph type="title"/>
          </p:nvPr>
        </p:nvSpPr>
        <p:spPr/>
        <p:txBody>
          <a:bodyPr/>
          <a:lstStyle/>
          <a:p>
            <a:endParaRPr lang="sl-SI" altLang="sl-SI" smtClean="0"/>
          </a:p>
        </p:txBody>
      </p:sp>
      <p:pic>
        <p:nvPicPr>
          <p:cNvPr id="29699" name="Označba mesta vsebine 3"/>
          <p:cNvPicPr>
            <a:picLocks noGrp="1" noChangeAspect="1"/>
          </p:cNvPicPr>
          <p:nvPr>
            <p:ph idx="4294967295"/>
          </p:nvPr>
        </p:nvPicPr>
        <p:blipFill>
          <a:blip r:embed="rId1">
            <a:extLst>
              <a:ext uri="{28A0092B-C50C-407E-A947-70E740481C1C}">
                <a14:useLocalDpi xmlns:a14="http://schemas.microsoft.com/office/drawing/2010/main" val="0"/>
              </a:ext>
            </a:extLst>
          </a:blip>
          <a:srcRect/>
          <a:stretch>
            <a:fillRect/>
          </a:stretch>
        </p:blipFill>
        <p:spPr>
          <a:xfrm>
            <a:off x="551815" y="44450"/>
            <a:ext cx="10901680" cy="681355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slov 1"/>
          <p:cNvSpPr>
            <a:spLocks noGrp="1"/>
          </p:cNvSpPr>
          <p:nvPr>
            <p:ph type="title"/>
          </p:nvPr>
        </p:nvSpPr>
        <p:spPr/>
        <p:txBody>
          <a:bodyPr/>
          <a:lstStyle/>
          <a:p>
            <a:r>
              <a:rPr lang="sl-SI" altLang="sl-SI" smtClean="0">
                <a:hlinkClick r:id="rId1"/>
              </a:rPr>
              <a:t>EduClipper</a:t>
            </a:r>
            <a:endParaRPr lang="sl-SI" altLang="sl-SI" smtClean="0"/>
          </a:p>
        </p:txBody>
      </p:sp>
      <p:pic>
        <p:nvPicPr>
          <p:cNvPr id="30723" name="Slika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3615" y="1052830"/>
            <a:ext cx="9410700" cy="534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sl-SI" altLang="en-US" smtClean="0"/>
              <a:t>Svet več naprav </a:t>
            </a:r>
            <a:r>
              <a:rPr lang="sl-SI" altLang="en-US" sz="3735" smtClean="0"/>
              <a:t>(multi device world)</a:t>
            </a:r>
            <a:endParaRPr lang="en-US" altLang="en-US" sz="3735" smtClean="0"/>
          </a:p>
        </p:txBody>
      </p:sp>
      <p:pic>
        <p:nvPicPr>
          <p:cNvPr id="31747"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351617" y="645584"/>
            <a:ext cx="8475133" cy="374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2"/>
          <p:cNvSpPr txBox="1">
            <a:spLocks noChangeArrowheads="1"/>
          </p:cNvSpPr>
          <p:nvPr/>
        </p:nvSpPr>
        <p:spPr bwMode="auto">
          <a:xfrm>
            <a:off x="1390651" y="5253567"/>
            <a:ext cx="9669145" cy="91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2665"/>
              <a:t>Za isto opravilo tekom časa zaporedno uporabljamo različne naprave.</a:t>
            </a:r>
            <a:endParaRPr lang="sl-SI" altLang="sl-SI" sz="2665"/>
          </a:p>
          <a:p>
            <a:pPr>
              <a:spcBef>
                <a:spcPct val="0"/>
              </a:spcBef>
              <a:buFontTx/>
              <a:buNone/>
            </a:pPr>
            <a:r>
              <a:rPr lang="sl-SI" altLang="sl-SI" sz="2665"/>
              <a:t>Pogosto se sprehajamo med napravami v istem dnevu.</a:t>
            </a:r>
            <a:endParaRPr lang="sl-SI" altLang="sl-SI" sz="2665"/>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sl-SI" altLang="sl-SI" sz="4265" smtClean="0"/>
              <a:t>Kaj je Odzivni design</a:t>
            </a:r>
            <a:r>
              <a:rPr lang="en-US" altLang="sl-SI" sz="4265" smtClean="0"/>
              <a:t>?</a:t>
            </a:r>
            <a:endParaRPr lang="en-US" altLang="sl-SI" sz="4265" smtClean="0"/>
          </a:p>
        </p:txBody>
      </p:sp>
      <p:sp>
        <p:nvSpPr>
          <p:cNvPr id="24579" name="Content Placeholder 2"/>
          <p:cNvSpPr>
            <a:spLocks noGrp="1"/>
          </p:cNvSpPr>
          <p:nvPr>
            <p:ph idx="4294967295"/>
          </p:nvPr>
        </p:nvSpPr>
        <p:spPr>
          <a:xfrm>
            <a:off x="0" y="5157470"/>
            <a:ext cx="11654155" cy="2017395"/>
          </a:xfrm>
        </p:spPr>
        <p:txBody>
          <a:bodyPr/>
          <a:lstStyle/>
          <a:p>
            <a:pPr>
              <a:buFont typeface="Arial" panose="020B0604020202020204" pitchFamily="34" charset="0"/>
              <a:buNone/>
              <a:defRPr/>
            </a:pPr>
            <a:r>
              <a:rPr lang="en-US" b="1" dirty="0" smtClean="0">
                <a:solidFill>
                  <a:schemeClr val="tx1">
                    <a:lumMod val="85000"/>
                    <a:lumOff val="15000"/>
                  </a:schemeClr>
                </a:solidFill>
              </a:rPr>
              <a:t>   </a:t>
            </a:r>
            <a:r>
              <a:rPr lang="sl-SI" b="1" dirty="0" smtClean="0">
                <a:solidFill>
                  <a:schemeClr val="tx1">
                    <a:lumMod val="85000"/>
                    <a:lumOff val="15000"/>
                  </a:schemeClr>
                </a:solidFill>
              </a:rPr>
              <a:t>Odzivni design </a:t>
            </a:r>
            <a:r>
              <a:rPr lang="sl-SI" sz="2000" dirty="0" smtClean="0">
                <a:solidFill>
                  <a:schemeClr val="tx1">
                    <a:lumMod val="85000"/>
                    <a:lumOff val="15000"/>
                  </a:schemeClr>
                </a:solidFill>
              </a:rPr>
              <a:t>(</a:t>
            </a:r>
            <a:r>
              <a:rPr lang="en-US" sz="2000" dirty="0" smtClean="0">
                <a:solidFill>
                  <a:schemeClr val="tx1">
                    <a:lumMod val="85000"/>
                    <a:lumOff val="15000"/>
                  </a:schemeClr>
                </a:solidFill>
              </a:rPr>
              <a:t>Responsive design</a:t>
            </a:r>
            <a:r>
              <a:rPr lang="sl-SI" sz="2000" dirty="0" smtClean="0">
                <a:solidFill>
                  <a:schemeClr val="tx1">
                    <a:lumMod val="85000"/>
                    <a:lumOff val="15000"/>
                  </a:schemeClr>
                </a:solidFill>
              </a:rPr>
              <a:t>)</a:t>
            </a:r>
            <a:r>
              <a:rPr lang="en-US" sz="2000" dirty="0" smtClean="0">
                <a:solidFill>
                  <a:schemeClr val="tx1">
                    <a:lumMod val="85000"/>
                    <a:lumOff val="15000"/>
                  </a:schemeClr>
                </a:solidFill>
              </a:rPr>
              <a:t> </a:t>
            </a:r>
            <a:r>
              <a:rPr lang="sl-SI" sz="2000" dirty="0" smtClean="0">
                <a:solidFill>
                  <a:schemeClr val="tx1">
                    <a:lumMod val="85000"/>
                    <a:lumOff val="15000"/>
                  </a:schemeClr>
                </a:solidFill>
              </a:rPr>
              <a:t>je pristop k spletnemu designu, ki naj bi zagotovil optimalno </a:t>
            </a:r>
            <a:r>
              <a:rPr lang="sl-SI" sz="2000" dirty="0" err="1" smtClean="0">
                <a:solidFill>
                  <a:schemeClr val="tx1">
                    <a:lumMod val="85000"/>
                    <a:lumOff val="15000"/>
                  </a:schemeClr>
                </a:solidFill>
              </a:rPr>
              <a:t>gledalno</a:t>
            </a:r>
            <a:r>
              <a:rPr lang="sl-SI" sz="2000" dirty="0" smtClean="0">
                <a:solidFill>
                  <a:schemeClr val="tx1">
                    <a:lumMod val="85000"/>
                    <a:lumOff val="15000"/>
                  </a:schemeClr>
                </a:solidFill>
              </a:rPr>
              <a:t> izkušnjo (lahko branje in navigacija z minimalnim spreminjanjem velikosti in prestavljanjem (</a:t>
            </a:r>
            <a:r>
              <a:rPr lang="sl-SI" sz="2000" dirty="0" err="1" smtClean="0">
                <a:solidFill>
                  <a:schemeClr val="tx1">
                    <a:lumMod val="85000"/>
                    <a:lumOff val="15000"/>
                  </a:schemeClr>
                </a:solidFill>
              </a:rPr>
              <a:t>panning</a:t>
            </a:r>
            <a:r>
              <a:rPr lang="sl-SI" sz="2000" dirty="0" smtClean="0">
                <a:solidFill>
                  <a:schemeClr val="tx1">
                    <a:lumMod val="85000"/>
                    <a:lumOff val="15000"/>
                  </a:schemeClr>
                </a:solidFill>
              </a:rPr>
              <a:t>, </a:t>
            </a:r>
            <a:r>
              <a:rPr lang="sl-SI" sz="2000" dirty="0" err="1" smtClean="0">
                <a:solidFill>
                  <a:schemeClr val="tx1">
                    <a:lumMod val="85000"/>
                    <a:lumOff val="15000"/>
                  </a:schemeClr>
                </a:solidFill>
              </a:rPr>
              <a:t>scrolling</a:t>
            </a:r>
            <a:r>
              <a:rPr lang="sl-SI" sz="2000" dirty="0" smtClean="0">
                <a:solidFill>
                  <a:schemeClr val="tx1">
                    <a:lumMod val="85000"/>
                    <a:lumOff val="15000"/>
                  </a:schemeClr>
                </a:solidFill>
              </a:rPr>
              <a:t>) med vrstami naprav (od namiznih do mobilnih telefonov)</a:t>
            </a:r>
            <a:r>
              <a:rPr lang="en-US" dirty="0" smtClean="0">
                <a:solidFill>
                  <a:schemeClr val="tx1">
                    <a:lumMod val="85000"/>
                    <a:lumOff val="15000"/>
                  </a:schemeClr>
                </a:solidFill>
              </a:rPr>
              <a:t>				              </a:t>
            </a:r>
            <a:endParaRPr lang="en-US" dirty="0" smtClean="0">
              <a:solidFill>
                <a:schemeClr val="tx1">
                  <a:lumMod val="85000"/>
                  <a:lumOff val="15000"/>
                </a:schemeClr>
              </a:solidFill>
            </a:endParaRPr>
          </a:p>
        </p:txBody>
      </p:sp>
      <p:grpSp>
        <p:nvGrpSpPr>
          <p:cNvPr id="2" name="Group 8"/>
          <p:cNvGrpSpPr/>
          <p:nvPr/>
        </p:nvGrpSpPr>
        <p:grpSpPr bwMode="auto">
          <a:xfrm>
            <a:off x="609600" y="990600"/>
            <a:ext cx="986367" cy="624417"/>
            <a:chOff x="2570163" y="4805363"/>
            <a:chExt cx="860426" cy="544512"/>
          </a:xfrm>
          <a:solidFill>
            <a:schemeClr val="bg1"/>
          </a:solidFill>
        </p:grpSpPr>
        <p:sp>
          <p:nvSpPr>
            <p:cNvPr id="24584" name="Freeform 8"/>
            <p:cNvSpPr/>
            <p:nvPr/>
          </p:nvSpPr>
          <p:spPr bwMode="auto">
            <a:xfrm>
              <a:off x="2570163" y="4805363"/>
              <a:ext cx="382207" cy="544512"/>
            </a:xfrm>
            <a:custGeom>
              <a:avLst/>
              <a:gdLst/>
              <a:ahLst/>
              <a:cxnLst>
                <a:cxn ang="0">
                  <a:pos x="1448" y="9244"/>
                </a:cxn>
                <a:cxn ang="0">
                  <a:pos x="1639" y="9430"/>
                </a:cxn>
                <a:cxn ang="0">
                  <a:pos x="1845" y="9600"/>
                </a:cxn>
                <a:cxn ang="0">
                  <a:pos x="2063" y="9754"/>
                </a:cxn>
                <a:cxn ang="0">
                  <a:pos x="2294" y="9891"/>
                </a:cxn>
                <a:cxn ang="0">
                  <a:pos x="2537" y="10009"/>
                </a:cxn>
                <a:cxn ang="0">
                  <a:pos x="2789" y="10107"/>
                </a:cxn>
                <a:cxn ang="0">
                  <a:pos x="3051" y="10185"/>
                </a:cxn>
                <a:cxn ang="0">
                  <a:pos x="3321" y="10242"/>
                </a:cxn>
                <a:cxn ang="0">
                  <a:pos x="3599" y="10277"/>
                </a:cxn>
                <a:cxn ang="0">
                  <a:pos x="3883" y="10289"/>
                </a:cxn>
                <a:cxn ang="0">
                  <a:pos x="4394" y="10250"/>
                </a:cxn>
                <a:cxn ang="0">
                  <a:pos x="4882" y="10138"/>
                </a:cxn>
                <a:cxn ang="0">
                  <a:pos x="5339" y="9958"/>
                </a:cxn>
                <a:cxn ang="0">
                  <a:pos x="5760" y="9716"/>
                </a:cxn>
                <a:cxn ang="0">
                  <a:pos x="6141" y="9417"/>
                </a:cxn>
                <a:cxn ang="0">
                  <a:pos x="6475" y="9067"/>
                </a:cxn>
                <a:cxn ang="0">
                  <a:pos x="6755" y="8673"/>
                </a:cxn>
                <a:cxn ang="0">
                  <a:pos x="6978" y="8239"/>
                </a:cxn>
                <a:cxn ang="0">
                  <a:pos x="7135" y="7772"/>
                </a:cxn>
                <a:cxn ang="0">
                  <a:pos x="7224" y="7276"/>
                </a:cxn>
                <a:cxn ang="0">
                  <a:pos x="7237" y="6760"/>
                </a:cxn>
                <a:cxn ang="0">
                  <a:pos x="7173" y="6256"/>
                </a:cxn>
                <a:cxn ang="0">
                  <a:pos x="7038" y="5778"/>
                </a:cxn>
                <a:cxn ang="0">
                  <a:pos x="6835" y="5332"/>
                </a:cxn>
                <a:cxn ang="0">
                  <a:pos x="6574" y="4924"/>
                </a:cxn>
                <a:cxn ang="0">
                  <a:pos x="6257" y="4559"/>
                </a:cxn>
                <a:cxn ang="0">
                  <a:pos x="5892" y="4243"/>
                </a:cxn>
                <a:cxn ang="0">
                  <a:pos x="5484" y="3981"/>
                </a:cxn>
                <a:cxn ang="0">
                  <a:pos x="5038" y="3780"/>
                </a:cxn>
                <a:cxn ang="0">
                  <a:pos x="4560" y="3644"/>
                </a:cxn>
                <a:cxn ang="0">
                  <a:pos x="4056" y="3580"/>
                </a:cxn>
                <a:cxn ang="0">
                  <a:pos x="3776" y="3578"/>
                </a:cxn>
                <a:cxn ang="0">
                  <a:pos x="3617" y="3586"/>
                </a:cxn>
                <a:cxn ang="0">
                  <a:pos x="3459" y="3602"/>
                </a:cxn>
                <a:cxn ang="0">
                  <a:pos x="3304" y="3627"/>
                </a:cxn>
                <a:cxn ang="0">
                  <a:pos x="3150" y="3657"/>
                </a:cxn>
                <a:cxn ang="0">
                  <a:pos x="3109" y="3572"/>
                </a:cxn>
                <a:cxn ang="0">
                  <a:pos x="3314" y="3265"/>
                </a:cxn>
                <a:cxn ang="0">
                  <a:pos x="3552" y="2990"/>
                </a:cxn>
                <a:cxn ang="0">
                  <a:pos x="3817" y="2748"/>
                </a:cxn>
                <a:cxn ang="0">
                  <a:pos x="4104" y="2538"/>
                </a:cxn>
                <a:cxn ang="0">
                  <a:pos x="4407" y="2361"/>
                </a:cxn>
                <a:cxn ang="0">
                  <a:pos x="4722" y="2216"/>
                </a:cxn>
                <a:cxn ang="0">
                  <a:pos x="5041" y="2104"/>
                </a:cxn>
                <a:cxn ang="0">
                  <a:pos x="5360" y="2024"/>
                </a:cxn>
                <a:cxn ang="0">
                  <a:pos x="5674" y="1976"/>
                </a:cxn>
                <a:cxn ang="0">
                  <a:pos x="5976" y="1961"/>
                </a:cxn>
                <a:cxn ang="0">
                  <a:pos x="6435" y="119"/>
                </a:cxn>
                <a:cxn ang="0">
                  <a:pos x="6471" y="68"/>
                </a:cxn>
                <a:cxn ang="0">
                  <a:pos x="5483" y="0"/>
                </a:cxn>
                <a:cxn ang="0">
                  <a:pos x="4114" y="178"/>
                </a:cxn>
                <a:cxn ang="0">
                  <a:pos x="2912" y="624"/>
                </a:cxn>
                <a:cxn ang="0">
                  <a:pos x="1894" y="1300"/>
                </a:cxn>
                <a:cxn ang="0">
                  <a:pos x="1078" y="2167"/>
                </a:cxn>
                <a:cxn ang="0">
                  <a:pos x="479" y="3184"/>
                </a:cxn>
                <a:cxn ang="0">
                  <a:pos x="114" y="4311"/>
                </a:cxn>
                <a:cxn ang="0">
                  <a:pos x="0" y="5510"/>
                </a:cxn>
                <a:cxn ang="0">
                  <a:pos x="152" y="6739"/>
                </a:cxn>
                <a:cxn ang="0">
                  <a:pos x="589" y="7960"/>
                </a:cxn>
                <a:cxn ang="0">
                  <a:pos x="1326" y="9131"/>
                </a:cxn>
              </a:cxnLst>
              <a:rect l="0" t="0" r="r" b="b"/>
              <a:pathLst>
                <a:path w="7241" h="10289">
                  <a:moveTo>
                    <a:pt x="1329" y="9112"/>
                  </a:moveTo>
                  <a:lnTo>
                    <a:pt x="1388" y="9179"/>
                  </a:lnTo>
                  <a:lnTo>
                    <a:pt x="1448" y="9244"/>
                  </a:lnTo>
                  <a:lnTo>
                    <a:pt x="1510" y="9308"/>
                  </a:lnTo>
                  <a:lnTo>
                    <a:pt x="1574" y="9370"/>
                  </a:lnTo>
                  <a:lnTo>
                    <a:pt x="1639" y="9430"/>
                  </a:lnTo>
                  <a:lnTo>
                    <a:pt x="1706" y="9488"/>
                  </a:lnTo>
                  <a:lnTo>
                    <a:pt x="1774" y="9545"/>
                  </a:lnTo>
                  <a:lnTo>
                    <a:pt x="1845" y="9600"/>
                  </a:lnTo>
                  <a:lnTo>
                    <a:pt x="1916" y="9653"/>
                  </a:lnTo>
                  <a:lnTo>
                    <a:pt x="1989" y="9705"/>
                  </a:lnTo>
                  <a:lnTo>
                    <a:pt x="2063" y="9754"/>
                  </a:lnTo>
                  <a:lnTo>
                    <a:pt x="2139" y="9801"/>
                  </a:lnTo>
                  <a:lnTo>
                    <a:pt x="2215" y="9847"/>
                  </a:lnTo>
                  <a:lnTo>
                    <a:pt x="2294" y="9891"/>
                  </a:lnTo>
                  <a:lnTo>
                    <a:pt x="2374" y="9931"/>
                  </a:lnTo>
                  <a:lnTo>
                    <a:pt x="2454" y="9971"/>
                  </a:lnTo>
                  <a:lnTo>
                    <a:pt x="2537" y="10009"/>
                  </a:lnTo>
                  <a:lnTo>
                    <a:pt x="2619" y="10043"/>
                  </a:lnTo>
                  <a:lnTo>
                    <a:pt x="2703" y="10076"/>
                  </a:lnTo>
                  <a:lnTo>
                    <a:pt x="2789" y="10107"/>
                  </a:lnTo>
                  <a:lnTo>
                    <a:pt x="2875" y="10136"/>
                  </a:lnTo>
                  <a:lnTo>
                    <a:pt x="2962" y="10161"/>
                  </a:lnTo>
                  <a:lnTo>
                    <a:pt x="3051" y="10185"/>
                  </a:lnTo>
                  <a:lnTo>
                    <a:pt x="3140" y="10207"/>
                  </a:lnTo>
                  <a:lnTo>
                    <a:pt x="3230" y="10226"/>
                  </a:lnTo>
                  <a:lnTo>
                    <a:pt x="3321" y="10242"/>
                  </a:lnTo>
                  <a:lnTo>
                    <a:pt x="3413" y="10256"/>
                  </a:lnTo>
                  <a:lnTo>
                    <a:pt x="3506" y="10268"/>
                  </a:lnTo>
                  <a:lnTo>
                    <a:pt x="3599" y="10277"/>
                  </a:lnTo>
                  <a:lnTo>
                    <a:pt x="3693" y="10284"/>
                  </a:lnTo>
                  <a:lnTo>
                    <a:pt x="3788" y="10288"/>
                  </a:lnTo>
                  <a:lnTo>
                    <a:pt x="3883" y="10289"/>
                  </a:lnTo>
                  <a:lnTo>
                    <a:pt x="4056" y="10285"/>
                  </a:lnTo>
                  <a:lnTo>
                    <a:pt x="4227" y="10272"/>
                  </a:lnTo>
                  <a:lnTo>
                    <a:pt x="4394" y="10250"/>
                  </a:lnTo>
                  <a:lnTo>
                    <a:pt x="4560" y="10221"/>
                  </a:lnTo>
                  <a:lnTo>
                    <a:pt x="4723" y="10183"/>
                  </a:lnTo>
                  <a:lnTo>
                    <a:pt x="4882" y="10138"/>
                  </a:lnTo>
                  <a:lnTo>
                    <a:pt x="5038" y="10085"/>
                  </a:lnTo>
                  <a:lnTo>
                    <a:pt x="5190" y="10025"/>
                  </a:lnTo>
                  <a:lnTo>
                    <a:pt x="5339" y="9958"/>
                  </a:lnTo>
                  <a:lnTo>
                    <a:pt x="5484" y="9884"/>
                  </a:lnTo>
                  <a:lnTo>
                    <a:pt x="5624" y="9803"/>
                  </a:lnTo>
                  <a:lnTo>
                    <a:pt x="5760" y="9716"/>
                  </a:lnTo>
                  <a:lnTo>
                    <a:pt x="5892" y="9622"/>
                  </a:lnTo>
                  <a:lnTo>
                    <a:pt x="6019" y="9522"/>
                  </a:lnTo>
                  <a:lnTo>
                    <a:pt x="6141" y="9417"/>
                  </a:lnTo>
                  <a:lnTo>
                    <a:pt x="6257" y="9306"/>
                  </a:lnTo>
                  <a:lnTo>
                    <a:pt x="6369" y="9189"/>
                  </a:lnTo>
                  <a:lnTo>
                    <a:pt x="6475" y="9067"/>
                  </a:lnTo>
                  <a:lnTo>
                    <a:pt x="6574" y="8941"/>
                  </a:lnTo>
                  <a:lnTo>
                    <a:pt x="6668" y="8809"/>
                  </a:lnTo>
                  <a:lnTo>
                    <a:pt x="6755" y="8673"/>
                  </a:lnTo>
                  <a:lnTo>
                    <a:pt x="6835" y="8533"/>
                  </a:lnTo>
                  <a:lnTo>
                    <a:pt x="6910" y="8387"/>
                  </a:lnTo>
                  <a:lnTo>
                    <a:pt x="6978" y="8239"/>
                  </a:lnTo>
                  <a:lnTo>
                    <a:pt x="7038" y="8087"/>
                  </a:lnTo>
                  <a:lnTo>
                    <a:pt x="7090" y="7930"/>
                  </a:lnTo>
                  <a:lnTo>
                    <a:pt x="7135" y="7772"/>
                  </a:lnTo>
                  <a:lnTo>
                    <a:pt x="7173" y="7609"/>
                  </a:lnTo>
                  <a:lnTo>
                    <a:pt x="7202" y="7443"/>
                  </a:lnTo>
                  <a:lnTo>
                    <a:pt x="7224" y="7276"/>
                  </a:lnTo>
                  <a:lnTo>
                    <a:pt x="7237" y="7105"/>
                  </a:lnTo>
                  <a:lnTo>
                    <a:pt x="7241" y="6932"/>
                  </a:lnTo>
                  <a:lnTo>
                    <a:pt x="7237" y="6760"/>
                  </a:lnTo>
                  <a:lnTo>
                    <a:pt x="7224" y="6589"/>
                  </a:lnTo>
                  <a:lnTo>
                    <a:pt x="7202" y="6421"/>
                  </a:lnTo>
                  <a:lnTo>
                    <a:pt x="7173" y="6256"/>
                  </a:lnTo>
                  <a:lnTo>
                    <a:pt x="7135" y="6094"/>
                  </a:lnTo>
                  <a:lnTo>
                    <a:pt x="7090" y="5935"/>
                  </a:lnTo>
                  <a:lnTo>
                    <a:pt x="7038" y="5778"/>
                  </a:lnTo>
                  <a:lnTo>
                    <a:pt x="6978" y="5626"/>
                  </a:lnTo>
                  <a:lnTo>
                    <a:pt x="6910" y="5478"/>
                  </a:lnTo>
                  <a:lnTo>
                    <a:pt x="6835" y="5332"/>
                  </a:lnTo>
                  <a:lnTo>
                    <a:pt x="6755" y="5192"/>
                  </a:lnTo>
                  <a:lnTo>
                    <a:pt x="6668" y="5056"/>
                  </a:lnTo>
                  <a:lnTo>
                    <a:pt x="6574" y="4924"/>
                  </a:lnTo>
                  <a:lnTo>
                    <a:pt x="6475" y="4798"/>
                  </a:lnTo>
                  <a:lnTo>
                    <a:pt x="6369" y="4676"/>
                  </a:lnTo>
                  <a:lnTo>
                    <a:pt x="6257" y="4559"/>
                  </a:lnTo>
                  <a:lnTo>
                    <a:pt x="6141" y="4449"/>
                  </a:lnTo>
                  <a:lnTo>
                    <a:pt x="6019" y="4343"/>
                  </a:lnTo>
                  <a:lnTo>
                    <a:pt x="5892" y="4243"/>
                  </a:lnTo>
                  <a:lnTo>
                    <a:pt x="5760" y="4150"/>
                  </a:lnTo>
                  <a:lnTo>
                    <a:pt x="5624" y="4063"/>
                  </a:lnTo>
                  <a:lnTo>
                    <a:pt x="5484" y="3981"/>
                  </a:lnTo>
                  <a:lnTo>
                    <a:pt x="5339" y="3907"/>
                  </a:lnTo>
                  <a:lnTo>
                    <a:pt x="5190" y="3840"/>
                  </a:lnTo>
                  <a:lnTo>
                    <a:pt x="5038" y="3780"/>
                  </a:lnTo>
                  <a:lnTo>
                    <a:pt x="4882" y="3727"/>
                  </a:lnTo>
                  <a:lnTo>
                    <a:pt x="4723" y="3682"/>
                  </a:lnTo>
                  <a:lnTo>
                    <a:pt x="4560" y="3644"/>
                  </a:lnTo>
                  <a:lnTo>
                    <a:pt x="4394" y="3615"/>
                  </a:lnTo>
                  <a:lnTo>
                    <a:pt x="4227" y="3593"/>
                  </a:lnTo>
                  <a:lnTo>
                    <a:pt x="4056" y="3580"/>
                  </a:lnTo>
                  <a:lnTo>
                    <a:pt x="3883" y="3576"/>
                  </a:lnTo>
                  <a:lnTo>
                    <a:pt x="3829" y="3577"/>
                  </a:lnTo>
                  <a:lnTo>
                    <a:pt x="3776" y="3578"/>
                  </a:lnTo>
                  <a:lnTo>
                    <a:pt x="3723" y="3580"/>
                  </a:lnTo>
                  <a:lnTo>
                    <a:pt x="3670" y="3583"/>
                  </a:lnTo>
                  <a:lnTo>
                    <a:pt x="3617" y="3586"/>
                  </a:lnTo>
                  <a:lnTo>
                    <a:pt x="3564" y="3591"/>
                  </a:lnTo>
                  <a:lnTo>
                    <a:pt x="3511" y="3596"/>
                  </a:lnTo>
                  <a:lnTo>
                    <a:pt x="3459" y="3602"/>
                  </a:lnTo>
                  <a:lnTo>
                    <a:pt x="3406" y="3609"/>
                  </a:lnTo>
                  <a:lnTo>
                    <a:pt x="3355" y="3618"/>
                  </a:lnTo>
                  <a:lnTo>
                    <a:pt x="3304" y="3627"/>
                  </a:lnTo>
                  <a:lnTo>
                    <a:pt x="3252" y="3636"/>
                  </a:lnTo>
                  <a:lnTo>
                    <a:pt x="3201" y="3646"/>
                  </a:lnTo>
                  <a:lnTo>
                    <a:pt x="3150" y="3657"/>
                  </a:lnTo>
                  <a:lnTo>
                    <a:pt x="3100" y="3669"/>
                  </a:lnTo>
                  <a:lnTo>
                    <a:pt x="3049" y="3682"/>
                  </a:lnTo>
                  <a:lnTo>
                    <a:pt x="3109" y="3572"/>
                  </a:lnTo>
                  <a:lnTo>
                    <a:pt x="3173" y="3466"/>
                  </a:lnTo>
                  <a:lnTo>
                    <a:pt x="3242" y="3364"/>
                  </a:lnTo>
                  <a:lnTo>
                    <a:pt x="3314" y="3265"/>
                  </a:lnTo>
                  <a:lnTo>
                    <a:pt x="3389" y="3170"/>
                  </a:lnTo>
                  <a:lnTo>
                    <a:pt x="3468" y="3078"/>
                  </a:lnTo>
                  <a:lnTo>
                    <a:pt x="3552" y="2990"/>
                  </a:lnTo>
                  <a:lnTo>
                    <a:pt x="3637" y="2905"/>
                  </a:lnTo>
                  <a:lnTo>
                    <a:pt x="3726" y="2825"/>
                  </a:lnTo>
                  <a:lnTo>
                    <a:pt x="3817" y="2748"/>
                  </a:lnTo>
                  <a:lnTo>
                    <a:pt x="3911" y="2674"/>
                  </a:lnTo>
                  <a:lnTo>
                    <a:pt x="4006" y="2605"/>
                  </a:lnTo>
                  <a:lnTo>
                    <a:pt x="4104" y="2538"/>
                  </a:lnTo>
                  <a:lnTo>
                    <a:pt x="4203" y="2476"/>
                  </a:lnTo>
                  <a:lnTo>
                    <a:pt x="4305" y="2416"/>
                  </a:lnTo>
                  <a:lnTo>
                    <a:pt x="4407" y="2361"/>
                  </a:lnTo>
                  <a:lnTo>
                    <a:pt x="4511" y="2309"/>
                  </a:lnTo>
                  <a:lnTo>
                    <a:pt x="4616" y="2260"/>
                  </a:lnTo>
                  <a:lnTo>
                    <a:pt x="4722" y="2216"/>
                  </a:lnTo>
                  <a:lnTo>
                    <a:pt x="4827" y="2175"/>
                  </a:lnTo>
                  <a:lnTo>
                    <a:pt x="4934" y="2137"/>
                  </a:lnTo>
                  <a:lnTo>
                    <a:pt x="5041" y="2104"/>
                  </a:lnTo>
                  <a:lnTo>
                    <a:pt x="5147" y="2073"/>
                  </a:lnTo>
                  <a:lnTo>
                    <a:pt x="5254" y="2047"/>
                  </a:lnTo>
                  <a:lnTo>
                    <a:pt x="5360" y="2024"/>
                  </a:lnTo>
                  <a:lnTo>
                    <a:pt x="5465" y="2004"/>
                  </a:lnTo>
                  <a:lnTo>
                    <a:pt x="5570" y="1988"/>
                  </a:lnTo>
                  <a:lnTo>
                    <a:pt x="5674" y="1976"/>
                  </a:lnTo>
                  <a:lnTo>
                    <a:pt x="5776" y="1967"/>
                  </a:lnTo>
                  <a:lnTo>
                    <a:pt x="5877" y="1962"/>
                  </a:lnTo>
                  <a:lnTo>
                    <a:pt x="5976" y="1961"/>
                  </a:lnTo>
                  <a:lnTo>
                    <a:pt x="6073" y="1963"/>
                  </a:lnTo>
                  <a:lnTo>
                    <a:pt x="6474" y="124"/>
                  </a:lnTo>
                  <a:lnTo>
                    <a:pt x="6435" y="119"/>
                  </a:lnTo>
                  <a:lnTo>
                    <a:pt x="6449" y="103"/>
                  </a:lnTo>
                  <a:lnTo>
                    <a:pt x="6460" y="85"/>
                  </a:lnTo>
                  <a:lnTo>
                    <a:pt x="6471" y="68"/>
                  </a:lnTo>
                  <a:lnTo>
                    <a:pt x="6481" y="52"/>
                  </a:lnTo>
                  <a:lnTo>
                    <a:pt x="5974" y="8"/>
                  </a:lnTo>
                  <a:lnTo>
                    <a:pt x="5483" y="0"/>
                  </a:lnTo>
                  <a:lnTo>
                    <a:pt x="5009" y="27"/>
                  </a:lnTo>
                  <a:lnTo>
                    <a:pt x="4552" y="86"/>
                  </a:lnTo>
                  <a:lnTo>
                    <a:pt x="4114" y="178"/>
                  </a:lnTo>
                  <a:lnTo>
                    <a:pt x="3693" y="299"/>
                  </a:lnTo>
                  <a:lnTo>
                    <a:pt x="3293" y="448"/>
                  </a:lnTo>
                  <a:lnTo>
                    <a:pt x="2912" y="624"/>
                  </a:lnTo>
                  <a:lnTo>
                    <a:pt x="2552" y="826"/>
                  </a:lnTo>
                  <a:lnTo>
                    <a:pt x="2212" y="1052"/>
                  </a:lnTo>
                  <a:lnTo>
                    <a:pt x="1894" y="1300"/>
                  </a:lnTo>
                  <a:lnTo>
                    <a:pt x="1600" y="1571"/>
                  </a:lnTo>
                  <a:lnTo>
                    <a:pt x="1327" y="1860"/>
                  </a:lnTo>
                  <a:lnTo>
                    <a:pt x="1078" y="2167"/>
                  </a:lnTo>
                  <a:lnTo>
                    <a:pt x="854" y="2492"/>
                  </a:lnTo>
                  <a:lnTo>
                    <a:pt x="653" y="2831"/>
                  </a:lnTo>
                  <a:lnTo>
                    <a:pt x="479" y="3184"/>
                  </a:lnTo>
                  <a:lnTo>
                    <a:pt x="330" y="3550"/>
                  </a:lnTo>
                  <a:lnTo>
                    <a:pt x="208" y="3926"/>
                  </a:lnTo>
                  <a:lnTo>
                    <a:pt x="114" y="4311"/>
                  </a:lnTo>
                  <a:lnTo>
                    <a:pt x="47" y="4706"/>
                  </a:lnTo>
                  <a:lnTo>
                    <a:pt x="9" y="5105"/>
                  </a:lnTo>
                  <a:lnTo>
                    <a:pt x="0" y="5510"/>
                  </a:lnTo>
                  <a:lnTo>
                    <a:pt x="20" y="5919"/>
                  </a:lnTo>
                  <a:lnTo>
                    <a:pt x="71" y="6328"/>
                  </a:lnTo>
                  <a:lnTo>
                    <a:pt x="152" y="6739"/>
                  </a:lnTo>
                  <a:lnTo>
                    <a:pt x="266" y="7149"/>
                  </a:lnTo>
                  <a:lnTo>
                    <a:pt x="412" y="7556"/>
                  </a:lnTo>
                  <a:lnTo>
                    <a:pt x="589" y="7960"/>
                  </a:lnTo>
                  <a:lnTo>
                    <a:pt x="801" y="8357"/>
                  </a:lnTo>
                  <a:lnTo>
                    <a:pt x="1047" y="8748"/>
                  </a:lnTo>
                  <a:lnTo>
                    <a:pt x="1326" y="9131"/>
                  </a:lnTo>
                  <a:lnTo>
                    <a:pt x="1329" y="9112"/>
                  </a:lnTo>
                  <a:close/>
                </a:path>
              </a:pathLst>
            </a:custGeom>
            <a:grpFill/>
            <a:ln w="9525">
              <a:noFill/>
              <a:round/>
            </a:ln>
          </p:spPr>
          <p:txBody>
            <a:bodyPr/>
            <a:lstStyle/>
            <a:p>
              <a:pPr>
                <a:defRPr/>
              </a:pPr>
              <a:endParaRPr lang="en-US" sz="100">
                <a:solidFill>
                  <a:schemeClr val="bg1"/>
                </a:solidFill>
                <a:latin typeface="Arial" panose="020B0604020202020204" pitchFamily="34" charset="0"/>
              </a:endParaRPr>
            </a:p>
          </p:txBody>
        </p:sp>
        <p:sp>
          <p:nvSpPr>
            <p:cNvPr id="24585" name="Freeform 9"/>
            <p:cNvSpPr/>
            <p:nvPr/>
          </p:nvSpPr>
          <p:spPr bwMode="auto">
            <a:xfrm>
              <a:off x="3048383" y="4805363"/>
              <a:ext cx="382206" cy="544512"/>
            </a:xfrm>
            <a:custGeom>
              <a:avLst/>
              <a:gdLst/>
              <a:ahLst/>
              <a:cxnLst>
                <a:cxn ang="0">
                  <a:pos x="1449" y="9244"/>
                </a:cxn>
                <a:cxn ang="0">
                  <a:pos x="1640" y="9430"/>
                </a:cxn>
                <a:cxn ang="0">
                  <a:pos x="1846" y="9600"/>
                </a:cxn>
                <a:cxn ang="0">
                  <a:pos x="2064" y="9754"/>
                </a:cxn>
                <a:cxn ang="0">
                  <a:pos x="2295" y="9891"/>
                </a:cxn>
                <a:cxn ang="0">
                  <a:pos x="2537" y="10009"/>
                </a:cxn>
                <a:cxn ang="0">
                  <a:pos x="2790" y="10107"/>
                </a:cxn>
                <a:cxn ang="0">
                  <a:pos x="3052" y="10185"/>
                </a:cxn>
                <a:cxn ang="0">
                  <a:pos x="3322" y="10242"/>
                </a:cxn>
                <a:cxn ang="0">
                  <a:pos x="3600" y="10277"/>
                </a:cxn>
                <a:cxn ang="0">
                  <a:pos x="3884" y="10289"/>
                </a:cxn>
                <a:cxn ang="0">
                  <a:pos x="4395" y="10250"/>
                </a:cxn>
                <a:cxn ang="0">
                  <a:pos x="4882" y="10138"/>
                </a:cxn>
                <a:cxn ang="0">
                  <a:pos x="5340" y="9958"/>
                </a:cxn>
                <a:cxn ang="0">
                  <a:pos x="5761" y="9716"/>
                </a:cxn>
                <a:cxn ang="0">
                  <a:pos x="6141" y="9417"/>
                </a:cxn>
                <a:cxn ang="0">
                  <a:pos x="6475" y="9067"/>
                </a:cxn>
                <a:cxn ang="0">
                  <a:pos x="6756" y="8673"/>
                </a:cxn>
                <a:cxn ang="0">
                  <a:pos x="6978" y="8239"/>
                </a:cxn>
                <a:cxn ang="0">
                  <a:pos x="7136" y="7772"/>
                </a:cxn>
                <a:cxn ang="0">
                  <a:pos x="7225" y="7276"/>
                </a:cxn>
                <a:cxn ang="0">
                  <a:pos x="7238" y="6760"/>
                </a:cxn>
                <a:cxn ang="0">
                  <a:pos x="7174" y="6256"/>
                </a:cxn>
                <a:cxn ang="0">
                  <a:pos x="7038" y="5778"/>
                </a:cxn>
                <a:cxn ang="0">
                  <a:pos x="6837" y="5332"/>
                </a:cxn>
                <a:cxn ang="0">
                  <a:pos x="6574" y="4924"/>
                </a:cxn>
                <a:cxn ang="0">
                  <a:pos x="6258" y="4559"/>
                </a:cxn>
                <a:cxn ang="0">
                  <a:pos x="5893" y="4243"/>
                </a:cxn>
                <a:cxn ang="0">
                  <a:pos x="5485" y="3981"/>
                </a:cxn>
                <a:cxn ang="0">
                  <a:pos x="5039" y="3780"/>
                </a:cxn>
                <a:cxn ang="0">
                  <a:pos x="4561" y="3644"/>
                </a:cxn>
                <a:cxn ang="0">
                  <a:pos x="4057" y="3580"/>
                </a:cxn>
                <a:cxn ang="0">
                  <a:pos x="3777" y="3578"/>
                </a:cxn>
                <a:cxn ang="0">
                  <a:pos x="3617" y="3586"/>
                </a:cxn>
                <a:cxn ang="0">
                  <a:pos x="3460" y="3602"/>
                </a:cxn>
                <a:cxn ang="0">
                  <a:pos x="3304" y="3627"/>
                </a:cxn>
                <a:cxn ang="0">
                  <a:pos x="3151" y="3657"/>
                </a:cxn>
                <a:cxn ang="0">
                  <a:pos x="3110" y="3572"/>
                </a:cxn>
                <a:cxn ang="0">
                  <a:pos x="3314" y="3265"/>
                </a:cxn>
                <a:cxn ang="0">
                  <a:pos x="3552" y="2990"/>
                </a:cxn>
                <a:cxn ang="0">
                  <a:pos x="3817" y="2748"/>
                </a:cxn>
                <a:cxn ang="0">
                  <a:pos x="4105" y="2538"/>
                </a:cxn>
                <a:cxn ang="0">
                  <a:pos x="4408" y="2361"/>
                </a:cxn>
                <a:cxn ang="0">
                  <a:pos x="4723" y="2216"/>
                </a:cxn>
                <a:cxn ang="0">
                  <a:pos x="5042" y="2104"/>
                </a:cxn>
                <a:cxn ang="0">
                  <a:pos x="5361" y="2024"/>
                </a:cxn>
                <a:cxn ang="0">
                  <a:pos x="5675" y="1976"/>
                </a:cxn>
                <a:cxn ang="0">
                  <a:pos x="5977" y="1961"/>
                </a:cxn>
                <a:cxn ang="0">
                  <a:pos x="6436" y="119"/>
                </a:cxn>
                <a:cxn ang="0">
                  <a:pos x="6473" y="68"/>
                </a:cxn>
                <a:cxn ang="0">
                  <a:pos x="5484" y="0"/>
                </a:cxn>
                <a:cxn ang="0">
                  <a:pos x="4114" y="178"/>
                </a:cxn>
                <a:cxn ang="0">
                  <a:pos x="2913" y="624"/>
                </a:cxn>
                <a:cxn ang="0">
                  <a:pos x="1896" y="1300"/>
                </a:cxn>
                <a:cxn ang="0">
                  <a:pos x="1078" y="2167"/>
                </a:cxn>
                <a:cxn ang="0">
                  <a:pos x="480" y="3184"/>
                </a:cxn>
                <a:cxn ang="0">
                  <a:pos x="115" y="4311"/>
                </a:cxn>
                <a:cxn ang="0">
                  <a:pos x="0" y="5510"/>
                </a:cxn>
                <a:cxn ang="0">
                  <a:pos x="154" y="6739"/>
                </a:cxn>
                <a:cxn ang="0">
                  <a:pos x="591" y="7960"/>
                </a:cxn>
                <a:cxn ang="0">
                  <a:pos x="1327" y="9131"/>
                </a:cxn>
              </a:cxnLst>
              <a:rect l="0" t="0" r="r" b="b"/>
              <a:pathLst>
                <a:path w="7242" h="10289">
                  <a:moveTo>
                    <a:pt x="1329" y="9112"/>
                  </a:moveTo>
                  <a:lnTo>
                    <a:pt x="1388" y="9179"/>
                  </a:lnTo>
                  <a:lnTo>
                    <a:pt x="1449" y="9244"/>
                  </a:lnTo>
                  <a:lnTo>
                    <a:pt x="1511" y="9308"/>
                  </a:lnTo>
                  <a:lnTo>
                    <a:pt x="1574" y="9370"/>
                  </a:lnTo>
                  <a:lnTo>
                    <a:pt x="1640" y="9430"/>
                  </a:lnTo>
                  <a:lnTo>
                    <a:pt x="1708" y="9488"/>
                  </a:lnTo>
                  <a:lnTo>
                    <a:pt x="1776" y="9545"/>
                  </a:lnTo>
                  <a:lnTo>
                    <a:pt x="1846" y="9600"/>
                  </a:lnTo>
                  <a:lnTo>
                    <a:pt x="1917" y="9653"/>
                  </a:lnTo>
                  <a:lnTo>
                    <a:pt x="1990" y="9705"/>
                  </a:lnTo>
                  <a:lnTo>
                    <a:pt x="2064" y="9754"/>
                  </a:lnTo>
                  <a:lnTo>
                    <a:pt x="2139" y="9801"/>
                  </a:lnTo>
                  <a:lnTo>
                    <a:pt x="2217" y="9847"/>
                  </a:lnTo>
                  <a:lnTo>
                    <a:pt x="2295" y="9891"/>
                  </a:lnTo>
                  <a:lnTo>
                    <a:pt x="2374" y="9931"/>
                  </a:lnTo>
                  <a:lnTo>
                    <a:pt x="2455" y="9971"/>
                  </a:lnTo>
                  <a:lnTo>
                    <a:pt x="2537" y="10009"/>
                  </a:lnTo>
                  <a:lnTo>
                    <a:pt x="2620" y="10043"/>
                  </a:lnTo>
                  <a:lnTo>
                    <a:pt x="2704" y="10076"/>
                  </a:lnTo>
                  <a:lnTo>
                    <a:pt x="2790" y="10107"/>
                  </a:lnTo>
                  <a:lnTo>
                    <a:pt x="2876" y="10136"/>
                  </a:lnTo>
                  <a:lnTo>
                    <a:pt x="2964" y="10161"/>
                  </a:lnTo>
                  <a:lnTo>
                    <a:pt x="3052" y="10185"/>
                  </a:lnTo>
                  <a:lnTo>
                    <a:pt x="3140" y="10207"/>
                  </a:lnTo>
                  <a:lnTo>
                    <a:pt x="3231" y="10226"/>
                  </a:lnTo>
                  <a:lnTo>
                    <a:pt x="3322" y="10242"/>
                  </a:lnTo>
                  <a:lnTo>
                    <a:pt x="3414" y="10256"/>
                  </a:lnTo>
                  <a:lnTo>
                    <a:pt x="3506" y="10268"/>
                  </a:lnTo>
                  <a:lnTo>
                    <a:pt x="3600" y="10277"/>
                  </a:lnTo>
                  <a:lnTo>
                    <a:pt x="3694" y="10284"/>
                  </a:lnTo>
                  <a:lnTo>
                    <a:pt x="3789" y="10288"/>
                  </a:lnTo>
                  <a:lnTo>
                    <a:pt x="3884" y="10289"/>
                  </a:lnTo>
                  <a:lnTo>
                    <a:pt x="4057" y="10285"/>
                  </a:lnTo>
                  <a:lnTo>
                    <a:pt x="4228" y="10272"/>
                  </a:lnTo>
                  <a:lnTo>
                    <a:pt x="4395" y="10250"/>
                  </a:lnTo>
                  <a:lnTo>
                    <a:pt x="4561" y="10221"/>
                  </a:lnTo>
                  <a:lnTo>
                    <a:pt x="4724" y="10183"/>
                  </a:lnTo>
                  <a:lnTo>
                    <a:pt x="4882" y="10138"/>
                  </a:lnTo>
                  <a:lnTo>
                    <a:pt x="5039" y="10085"/>
                  </a:lnTo>
                  <a:lnTo>
                    <a:pt x="5191" y="10025"/>
                  </a:lnTo>
                  <a:lnTo>
                    <a:pt x="5340" y="9958"/>
                  </a:lnTo>
                  <a:lnTo>
                    <a:pt x="5485" y="9884"/>
                  </a:lnTo>
                  <a:lnTo>
                    <a:pt x="5625" y="9803"/>
                  </a:lnTo>
                  <a:lnTo>
                    <a:pt x="5761" y="9716"/>
                  </a:lnTo>
                  <a:lnTo>
                    <a:pt x="5893" y="9622"/>
                  </a:lnTo>
                  <a:lnTo>
                    <a:pt x="6019" y="9522"/>
                  </a:lnTo>
                  <a:lnTo>
                    <a:pt x="6141" y="9417"/>
                  </a:lnTo>
                  <a:lnTo>
                    <a:pt x="6258" y="9306"/>
                  </a:lnTo>
                  <a:lnTo>
                    <a:pt x="6369" y="9189"/>
                  </a:lnTo>
                  <a:lnTo>
                    <a:pt x="6475" y="9067"/>
                  </a:lnTo>
                  <a:lnTo>
                    <a:pt x="6574" y="8941"/>
                  </a:lnTo>
                  <a:lnTo>
                    <a:pt x="6669" y="8809"/>
                  </a:lnTo>
                  <a:lnTo>
                    <a:pt x="6756" y="8673"/>
                  </a:lnTo>
                  <a:lnTo>
                    <a:pt x="6837" y="8533"/>
                  </a:lnTo>
                  <a:lnTo>
                    <a:pt x="6911" y="8387"/>
                  </a:lnTo>
                  <a:lnTo>
                    <a:pt x="6978" y="8239"/>
                  </a:lnTo>
                  <a:lnTo>
                    <a:pt x="7038" y="8087"/>
                  </a:lnTo>
                  <a:lnTo>
                    <a:pt x="7091" y="7930"/>
                  </a:lnTo>
                  <a:lnTo>
                    <a:pt x="7136" y="7772"/>
                  </a:lnTo>
                  <a:lnTo>
                    <a:pt x="7174" y="7609"/>
                  </a:lnTo>
                  <a:lnTo>
                    <a:pt x="7203" y="7443"/>
                  </a:lnTo>
                  <a:lnTo>
                    <a:pt x="7225" y="7276"/>
                  </a:lnTo>
                  <a:lnTo>
                    <a:pt x="7238" y="7105"/>
                  </a:lnTo>
                  <a:lnTo>
                    <a:pt x="7242" y="6932"/>
                  </a:lnTo>
                  <a:lnTo>
                    <a:pt x="7238" y="6760"/>
                  </a:lnTo>
                  <a:lnTo>
                    <a:pt x="7225" y="6589"/>
                  </a:lnTo>
                  <a:lnTo>
                    <a:pt x="7203" y="6421"/>
                  </a:lnTo>
                  <a:lnTo>
                    <a:pt x="7174" y="6256"/>
                  </a:lnTo>
                  <a:lnTo>
                    <a:pt x="7136" y="6094"/>
                  </a:lnTo>
                  <a:lnTo>
                    <a:pt x="7091" y="5935"/>
                  </a:lnTo>
                  <a:lnTo>
                    <a:pt x="7038" y="5778"/>
                  </a:lnTo>
                  <a:lnTo>
                    <a:pt x="6978" y="5626"/>
                  </a:lnTo>
                  <a:lnTo>
                    <a:pt x="6911" y="5478"/>
                  </a:lnTo>
                  <a:lnTo>
                    <a:pt x="6837" y="5332"/>
                  </a:lnTo>
                  <a:lnTo>
                    <a:pt x="6756" y="5192"/>
                  </a:lnTo>
                  <a:lnTo>
                    <a:pt x="6669" y="5056"/>
                  </a:lnTo>
                  <a:lnTo>
                    <a:pt x="6574" y="4924"/>
                  </a:lnTo>
                  <a:lnTo>
                    <a:pt x="6475" y="4798"/>
                  </a:lnTo>
                  <a:lnTo>
                    <a:pt x="6369" y="4676"/>
                  </a:lnTo>
                  <a:lnTo>
                    <a:pt x="6258" y="4559"/>
                  </a:lnTo>
                  <a:lnTo>
                    <a:pt x="6141" y="4449"/>
                  </a:lnTo>
                  <a:lnTo>
                    <a:pt x="6019" y="4343"/>
                  </a:lnTo>
                  <a:lnTo>
                    <a:pt x="5893" y="4243"/>
                  </a:lnTo>
                  <a:lnTo>
                    <a:pt x="5761" y="4150"/>
                  </a:lnTo>
                  <a:lnTo>
                    <a:pt x="5625" y="4063"/>
                  </a:lnTo>
                  <a:lnTo>
                    <a:pt x="5485" y="3981"/>
                  </a:lnTo>
                  <a:lnTo>
                    <a:pt x="5340" y="3907"/>
                  </a:lnTo>
                  <a:lnTo>
                    <a:pt x="5191" y="3840"/>
                  </a:lnTo>
                  <a:lnTo>
                    <a:pt x="5039" y="3780"/>
                  </a:lnTo>
                  <a:lnTo>
                    <a:pt x="4882" y="3727"/>
                  </a:lnTo>
                  <a:lnTo>
                    <a:pt x="4724" y="3682"/>
                  </a:lnTo>
                  <a:lnTo>
                    <a:pt x="4561" y="3644"/>
                  </a:lnTo>
                  <a:lnTo>
                    <a:pt x="4395" y="3615"/>
                  </a:lnTo>
                  <a:lnTo>
                    <a:pt x="4228" y="3593"/>
                  </a:lnTo>
                  <a:lnTo>
                    <a:pt x="4057" y="3580"/>
                  </a:lnTo>
                  <a:lnTo>
                    <a:pt x="3884" y="3576"/>
                  </a:lnTo>
                  <a:lnTo>
                    <a:pt x="3830" y="3577"/>
                  </a:lnTo>
                  <a:lnTo>
                    <a:pt x="3777" y="3578"/>
                  </a:lnTo>
                  <a:lnTo>
                    <a:pt x="3724" y="3580"/>
                  </a:lnTo>
                  <a:lnTo>
                    <a:pt x="3670" y="3583"/>
                  </a:lnTo>
                  <a:lnTo>
                    <a:pt x="3617" y="3586"/>
                  </a:lnTo>
                  <a:lnTo>
                    <a:pt x="3564" y="3591"/>
                  </a:lnTo>
                  <a:lnTo>
                    <a:pt x="3512" y="3596"/>
                  </a:lnTo>
                  <a:lnTo>
                    <a:pt x="3460" y="3602"/>
                  </a:lnTo>
                  <a:lnTo>
                    <a:pt x="3408" y="3609"/>
                  </a:lnTo>
                  <a:lnTo>
                    <a:pt x="3356" y="3618"/>
                  </a:lnTo>
                  <a:lnTo>
                    <a:pt x="3304" y="3627"/>
                  </a:lnTo>
                  <a:lnTo>
                    <a:pt x="3253" y="3636"/>
                  </a:lnTo>
                  <a:lnTo>
                    <a:pt x="3201" y="3646"/>
                  </a:lnTo>
                  <a:lnTo>
                    <a:pt x="3151" y="3657"/>
                  </a:lnTo>
                  <a:lnTo>
                    <a:pt x="3100" y="3669"/>
                  </a:lnTo>
                  <a:lnTo>
                    <a:pt x="3050" y="3682"/>
                  </a:lnTo>
                  <a:lnTo>
                    <a:pt x="3110" y="3572"/>
                  </a:lnTo>
                  <a:lnTo>
                    <a:pt x="3174" y="3466"/>
                  </a:lnTo>
                  <a:lnTo>
                    <a:pt x="3242" y="3364"/>
                  </a:lnTo>
                  <a:lnTo>
                    <a:pt x="3314" y="3265"/>
                  </a:lnTo>
                  <a:lnTo>
                    <a:pt x="3390" y="3170"/>
                  </a:lnTo>
                  <a:lnTo>
                    <a:pt x="3470" y="3078"/>
                  </a:lnTo>
                  <a:lnTo>
                    <a:pt x="3552" y="2990"/>
                  </a:lnTo>
                  <a:lnTo>
                    <a:pt x="3638" y="2905"/>
                  </a:lnTo>
                  <a:lnTo>
                    <a:pt x="3727" y="2825"/>
                  </a:lnTo>
                  <a:lnTo>
                    <a:pt x="3817" y="2748"/>
                  </a:lnTo>
                  <a:lnTo>
                    <a:pt x="3911" y="2674"/>
                  </a:lnTo>
                  <a:lnTo>
                    <a:pt x="4006" y="2605"/>
                  </a:lnTo>
                  <a:lnTo>
                    <a:pt x="4105" y="2538"/>
                  </a:lnTo>
                  <a:lnTo>
                    <a:pt x="4204" y="2476"/>
                  </a:lnTo>
                  <a:lnTo>
                    <a:pt x="4305" y="2416"/>
                  </a:lnTo>
                  <a:lnTo>
                    <a:pt x="4408" y="2361"/>
                  </a:lnTo>
                  <a:lnTo>
                    <a:pt x="4511" y="2309"/>
                  </a:lnTo>
                  <a:lnTo>
                    <a:pt x="4617" y="2260"/>
                  </a:lnTo>
                  <a:lnTo>
                    <a:pt x="4723" y="2216"/>
                  </a:lnTo>
                  <a:lnTo>
                    <a:pt x="4828" y="2175"/>
                  </a:lnTo>
                  <a:lnTo>
                    <a:pt x="4935" y="2137"/>
                  </a:lnTo>
                  <a:lnTo>
                    <a:pt x="5042" y="2104"/>
                  </a:lnTo>
                  <a:lnTo>
                    <a:pt x="5149" y="2073"/>
                  </a:lnTo>
                  <a:lnTo>
                    <a:pt x="5255" y="2047"/>
                  </a:lnTo>
                  <a:lnTo>
                    <a:pt x="5361" y="2024"/>
                  </a:lnTo>
                  <a:lnTo>
                    <a:pt x="5467" y="2004"/>
                  </a:lnTo>
                  <a:lnTo>
                    <a:pt x="5571" y="1988"/>
                  </a:lnTo>
                  <a:lnTo>
                    <a:pt x="5675" y="1976"/>
                  </a:lnTo>
                  <a:lnTo>
                    <a:pt x="5777" y="1967"/>
                  </a:lnTo>
                  <a:lnTo>
                    <a:pt x="5877" y="1962"/>
                  </a:lnTo>
                  <a:lnTo>
                    <a:pt x="5977" y="1961"/>
                  </a:lnTo>
                  <a:lnTo>
                    <a:pt x="6074" y="1963"/>
                  </a:lnTo>
                  <a:lnTo>
                    <a:pt x="6475" y="124"/>
                  </a:lnTo>
                  <a:lnTo>
                    <a:pt x="6436" y="119"/>
                  </a:lnTo>
                  <a:lnTo>
                    <a:pt x="6449" y="103"/>
                  </a:lnTo>
                  <a:lnTo>
                    <a:pt x="6462" y="85"/>
                  </a:lnTo>
                  <a:lnTo>
                    <a:pt x="6473" y="68"/>
                  </a:lnTo>
                  <a:lnTo>
                    <a:pt x="6482" y="52"/>
                  </a:lnTo>
                  <a:lnTo>
                    <a:pt x="5975" y="8"/>
                  </a:lnTo>
                  <a:lnTo>
                    <a:pt x="5484" y="0"/>
                  </a:lnTo>
                  <a:lnTo>
                    <a:pt x="5009" y="27"/>
                  </a:lnTo>
                  <a:lnTo>
                    <a:pt x="4553" y="86"/>
                  </a:lnTo>
                  <a:lnTo>
                    <a:pt x="4114" y="178"/>
                  </a:lnTo>
                  <a:lnTo>
                    <a:pt x="3694" y="299"/>
                  </a:lnTo>
                  <a:lnTo>
                    <a:pt x="3294" y="448"/>
                  </a:lnTo>
                  <a:lnTo>
                    <a:pt x="2913" y="624"/>
                  </a:lnTo>
                  <a:lnTo>
                    <a:pt x="2552" y="826"/>
                  </a:lnTo>
                  <a:lnTo>
                    <a:pt x="2213" y="1052"/>
                  </a:lnTo>
                  <a:lnTo>
                    <a:pt x="1896" y="1300"/>
                  </a:lnTo>
                  <a:lnTo>
                    <a:pt x="1600" y="1571"/>
                  </a:lnTo>
                  <a:lnTo>
                    <a:pt x="1327" y="1860"/>
                  </a:lnTo>
                  <a:lnTo>
                    <a:pt x="1078" y="2167"/>
                  </a:lnTo>
                  <a:lnTo>
                    <a:pt x="854" y="2492"/>
                  </a:lnTo>
                  <a:lnTo>
                    <a:pt x="655" y="2831"/>
                  </a:lnTo>
                  <a:lnTo>
                    <a:pt x="480" y="3184"/>
                  </a:lnTo>
                  <a:lnTo>
                    <a:pt x="332" y="3550"/>
                  </a:lnTo>
                  <a:lnTo>
                    <a:pt x="210" y="3926"/>
                  </a:lnTo>
                  <a:lnTo>
                    <a:pt x="115" y="4311"/>
                  </a:lnTo>
                  <a:lnTo>
                    <a:pt x="48" y="4706"/>
                  </a:lnTo>
                  <a:lnTo>
                    <a:pt x="9" y="5105"/>
                  </a:lnTo>
                  <a:lnTo>
                    <a:pt x="0" y="5510"/>
                  </a:lnTo>
                  <a:lnTo>
                    <a:pt x="21" y="5919"/>
                  </a:lnTo>
                  <a:lnTo>
                    <a:pt x="71" y="6328"/>
                  </a:lnTo>
                  <a:lnTo>
                    <a:pt x="154" y="6739"/>
                  </a:lnTo>
                  <a:lnTo>
                    <a:pt x="266" y="7149"/>
                  </a:lnTo>
                  <a:lnTo>
                    <a:pt x="412" y="7556"/>
                  </a:lnTo>
                  <a:lnTo>
                    <a:pt x="591" y="7960"/>
                  </a:lnTo>
                  <a:lnTo>
                    <a:pt x="802" y="8357"/>
                  </a:lnTo>
                  <a:lnTo>
                    <a:pt x="1047" y="8748"/>
                  </a:lnTo>
                  <a:lnTo>
                    <a:pt x="1327" y="9131"/>
                  </a:lnTo>
                  <a:lnTo>
                    <a:pt x="1329" y="9112"/>
                  </a:lnTo>
                  <a:close/>
                </a:path>
              </a:pathLst>
            </a:custGeom>
            <a:grpFill/>
            <a:ln w="9525">
              <a:noFill/>
              <a:round/>
            </a:ln>
          </p:spPr>
          <p:txBody>
            <a:bodyPr/>
            <a:lstStyle/>
            <a:p>
              <a:pPr>
                <a:defRPr/>
              </a:pPr>
              <a:endParaRPr lang="en-US" sz="100">
                <a:solidFill>
                  <a:schemeClr val="bg1"/>
                </a:solidFill>
                <a:latin typeface="Arial" panose="020B0604020202020204" pitchFamily="34" charset="0"/>
              </a:endParaRPr>
            </a:p>
          </p:txBody>
        </p:sp>
      </p:grpSp>
      <p:pic>
        <p:nvPicPr>
          <p:cNvPr id="32774" name="Picture 2" descr="D:\Parag C Data\2014\UpsideLMS-v6\Archive\UpsideLMS.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99740" y="1268730"/>
            <a:ext cx="6356350" cy="38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sl-SI" dirty="0">
                <a:solidFill>
                  <a:srgbClr val="FFFF00"/>
                </a:solidFill>
                <a:sym typeface="+mn-ea"/>
              </a:rPr>
              <a:t>Orodja za </a:t>
            </a:r>
            <a:r>
              <a:rPr lang="sl-SI" dirty="0" err="1">
                <a:solidFill>
                  <a:srgbClr val="FFFF00"/>
                </a:solidFill>
                <a:sym typeface="+mn-ea"/>
              </a:rPr>
              <a:t>Responsive</a:t>
            </a:r>
            <a:r>
              <a:rPr lang="sl-SI" dirty="0">
                <a:solidFill>
                  <a:srgbClr val="FFFF00"/>
                </a:solidFill>
                <a:sym typeface="+mn-ea"/>
              </a:rPr>
              <a:t> design</a:t>
            </a:r>
            <a:endParaRPr lang="sl-SI" dirty="0">
              <a:solidFill>
                <a:srgbClr val="FFFF00"/>
              </a:solidFill>
              <a:sym typeface="+mn-ea"/>
            </a:endParaRPr>
          </a:p>
        </p:txBody>
      </p:sp>
      <p:pic>
        <p:nvPicPr>
          <p:cNvPr id="4" name="Slika 3"/>
          <p:cNvPicPr>
            <a:picLocks noChangeAspect="1"/>
          </p:cNvPicPr>
          <p:nvPr/>
        </p:nvPicPr>
        <p:blipFill>
          <a:blip r:embed="rId1"/>
          <a:stretch>
            <a:fillRect/>
          </a:stretch>
        </p:blipFill>
        <p:spPr>
          <a:xfrm>
            <a:off x="1991995" y="1124585"/>
            <a:ext cx="8090535" cy="53721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sl-SI" dirty="0">
                <a:solidFill>
                  <a:srgbClr val="FFFF00"/>
                </a:solidFill>
                <a:sym typeface="+mn-ea"/>
              </a:rPr>
              <a:t>Orodja za </a:t>
            </a:r>
            <a:r>
              <a:rPr lang="sl-SI" dirty="0" err="1">
                <a:solidFill>
                  <a:srgbClr val="FFFF00"/>
                </a:solidFill>
                <a:sym typeface="+mn-ea"/>
              </a:rPr>
              <a:t>Responsive</a:t>
            </a:r>
            <a:r>
              <a:rPr lang="sl-SI" dirty="0">
                <a:solidFill>
                  <a:srgbClr val="FFFF00"/>
                </a:solidFill>
                <a:sym typeface="+mn-ea"/>
              </a:rPr>
              <a:t> design</a:t>
            </a:r>
            <a:endParaRPr lang="sl-SI" dirty="0">
              <a:solidFill>
                <a:srgbClr val="FFFF00"/>
              </a:solidFill>
              <a:sym typeface="+mn-ea"/>
            </a:endParaRPr>
          </a:p>
        </p:txBody>
      </p:sp>
      <p:pic>
        <p:nvPicPr>
          <p:cNvPr id="4" name="Slika 3"/>
          <p:cNvPicPr>
            <a:picLocks noChangeAspect="1"/>
          </p:cNvPicPr>
          <p:nvPr/>
        </p:nvPicPr>
        <p:blipFill>
          <a:blip r:embed="rId1"/>
          <a:stretch>
            <a:fillRect/>
          </a:stretch>
        </p:blipFill>
        <p:spPr>
          <a:xfrm>
            <a:off x="641032" y="1253020"/>
            <a:ext cx="10712769" cy="551354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Adapt</a:t>
            </a:r>
            <a:endParaRPr lang="sl-SI" dirty="0"/>
          </a:p>
        </p:txBody>
      </p:sp>
      <p:sp>
        <p:nvSpPr>
          <p:cNvPr id="3" name="Označba mesta vsebine 2"/>
          <p:cNvSpPr>
            <a:spLocks noGrp="1"/>
          </p:cNvSpPr>
          <p:nvPr>
            <p:ph idx="4294967295"/>
          </p:nvPr>
        </p:nvSpPr>
        <p:spPr>
          <a:xfrm>
            <a:off x="0" y="1316990"/>
            <a:ext cx="7144385" cy="4351020"/>
          </a:xfrm>
        </p:spPr>
        <p:txBody>
          <a:bodyPr>
            <a:normAutofit/>
          </a:bodyPr>
          <a:lstStyle/>
          <a:p>
            <a:pPr>
              <a:buBlip>
                <a:blip r:embed="rId1"/>
              </a:buBlip>
            </a:pPr>
            <a:r>
              <a:rPr lang="sl-SI" sz="2665" dirty="0"/>
              <a:t>Odprtokoden, prosto dostopen</a:t>
            </a:r>
            <a:endParaRPr lang="sl-SI" sz="2665" dirty="0"/>
          </a:p>
          <a:p>
            <a:pPr>
              <a:buBlip>
                <a:blip r:embed="rId1"/>
              </a:buBlip>
            </a:pPr>
            <a:r>
              <a:rPr lang="sl-SI" sz="2665" dirty="0"/>
              <a:t>Samostojna ali spletna aplikacija</a:t>
            </a:r>
            <a:endParaRPr lang="sl-SI" sz="2665" dirty="0"/>
          </a:p>
          <a:p>
            <a:pPr>
              <a:buBlip>
                <a:blip r:embed="rId1"/>
              </a:buBlip>
            </a:pPr>
            <a:r>
              <a:rPr lang="sl-SI" sz="2665" dirty="0" err="1"/>
              <a:t>Enostavna,ne</a:t>
            </a:r>
            <a:r>
              <a:rPr lang="sl-SI" sz="2665" dirty="0"/>
              <a:t> zahteva tehničnega predznanja</a:t>
            </a:r>
            <a:endParaRPr lang="sl-SI" sz="2665" dirty="0"/>
          </a:p>
          <a:p>
            <a:pPr>
              <a:buBlip>
                <a:blip r:embed="rId1"/>
              </a:buBlip>
            </a:pPr>
            <a:r>
              <a:rPr lang="sl-SI" sz="2665" dirty="0"/>
              <a:t>Strani ena pod drugo (primerno za </a:t>
            </a:r>
            <a:r>
              <a:rPr lang="sl-SI" sz="2665" dirty="0" err="1"/>
              <a:t>mobilce</a:t>
            </a:r>
            <a:r>
              <a:rPr lang="sl-SI" sz="2665" dirty="0"/>
              <a:t>)</a:t>
            </a:r>
            <a:endParaRPr lang="sl-SI" sz="2665" dirty="0"/>
          </a:p>
        </p:txBody>
      </p:sp>
      <p:pic>
        <p:nvPicPr>
          <p:cNvPr id="4" name="Slika 3"/>
          <p:cNvPicPr>
            <a:picLocks noChangeAspect="1"/>
          </p:cNvPicPr>
          <p:nvPr/>
        </p:nvPicPr>
        <p:blipFill>
          <a:blip r:embed="rId2"/>
          <a:stretch>
            <a:fillRect/>
          </a:stretch>
        </p:blipFill>
        <p:spPr>
          <a:xfrm>
            <a:off x="8074932" y="68628"/>
            <a:ext cx="3714732" cy="2527429"/>
          </a:xfrm>
          <a:prstGeom prst="rect">
            <a:avLst/>
          </a:prstGeom>
        </p:spPr>
      </p:pic>
      <p:sp>
        <p:nvSpPr>
          <p:cNvPr id="5" name="PoljeZBesedilom 4"/>
          <p:cNvSpPr txBox="1"/>
          <p:nvPr/>
        </p:nvSpPr>
        <p:spPr>
          <a:xfrm>
            <a:off x="7912608" y="6120384"/>
            <a:ext cx="251460" cy="106680"/>
          </a:xfrm>
          <a:prstGeom prst="rect">
            <a:avLst/>
          </a:prstGeom>
          <a:noFill/>
        </p:spPr>
        <p:txBody>
          <a:bodyPr wrap="none" rtlCol="0">
            <a:spAutoFit/>
          </a:bodyPr>
          <a:lstStyle/>
          <a:p>
            <a:r>
              <a:rPr lang="sl-SI" sz="100" i="1" dirty="0" smtClean="0">
                <a:hlinkClick r:id="rId3"/>
              </a:rPr>
              <a:t>Spletna stran</a:t>
            </a:r>
            <a:endParaRPr lang="sl-SI" sz="100" i="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Evolve</a:t>
            </a:r>
            <a:endParaRPr lang="sl-SI" dirty="0"/>
          </a:p>
        </p:txBody>
      </p:sp>
      <p:sp>
        <p:nvSpPr>
          <p:cNvPr id="3" name="Označba mesta vsebine 2"/>
          <p:cNvSpPr>
            <a:spLocks noGrp="1"/>
          </p:cNvSpPr>
          <p:nvPr>
            <p:ph idx="4294967295"/>
          </p:nvPr>
        </p:nvSpPr>
        <p:spPr>
          <a:xfrm>
            <a:off x="0" y="846455"/>
            <a:ext cx="7147560" cy="4351655"/>
          </a:xfrm>
        </p:spPr>
        <p:txBody>
          <a:bodyPr/>
          <a:lstStyle/>
          <a:p>
            <a:pPr>
              <a:buBlip>
                <a:blip r:embed="rId1"/>
              </a:buBlip>
            </a:pPr>
            <a:r>
              <a:rPr lang="sl-SI" dirty="0" smtClean="0"/>
              <a:t>Bolj za mala podjetja kot za e izobraževanje</a:t>
            </a:r>
            <a:endParaRPr lang="sl-SI" dirty="0" smtClean="0"/>
          </a:p>
          <a:p>
            <a:pPr>
              <a:buBlip>
                <a:blip r:embed="rId1"/>
              </a:buBlip>
            </a:pPr>
            <a:r>
              <a:rPr lang="sl-SI" dirty="0" smtClean="0"/>
              <a:t>Omogoča sodelavno pregledovanje</a:t>
            </a:r>
            <a:endParaRPr lang="sl-SI" dirty="0" smtClean="0"/>
          </a:p>
          <a:p>
            <a:pPr>
              <a:buBlip>
                <a:blip r:embed="rId1"/>
              </a:buBlip>
            </a:pPr>
            <a:r>
              <a:rPr lang="sl-SI" dirty="0" smtClean="0"/>
              <a:t>Vgrajeni elementi </a:t>
            </a:r>
            <a:r>
              <a:rPr lang="sl-SI" dirty="0" err="1" smtClean="0"/>
              <a:t>poigritve</a:t>
            </a:r>
            <a:r>
              <a:rPr lang="sl-SI" dirty="0" smtClean="0"/>
              <a:t> (zvezdice</a:t>
            </a:r>
            <a:r>
              <a:rPr lang="en-US" dirty="0" smtClean="0"/>
              <a:t>, </a:t>
            </a:r>
            <a:r>
              <a:rPr lang="sl-SI" dirty="0" smtClean="0"/>
              <a:t>točke</a:t>
            </a:r>
            <a:r>
              <a:rPr lang="en-US" dirty="0" smtClean="0"/>
              <a:t>, </a:t>
            </a:r>
            <a:r>
              <a:rPr lang="sl-SI" dirty="0" smtClean="0"/>
              <a:t>etikete, življenja</a:t>
            </a:r>
            <a:endParaRPr lang="sl-SI" dirty="0"/>
          </a:p>
        </p:txBody>
      </p:sp>
      <p:pic>
        <p:nvPicPr>
          <p:cNvPr id="4" name="Slika 3"/>
          <p:cNvPicPr>
            <a:picLocks noChangeAspect="1"/>
          </p:cNvPicPr>
          <p:nvPr/>
        </p:nvPicPr>
        <p:blipFill>
          <a:blip r:embed="rId2"/>
          <a:stretch>
            <a:fillRect/>
          </a:stretch>
        </p:blipFill>
        <p:spPr>
          <a:xfrm>
            <a:off x="7824192" y="545465"/>
            <a:ext cx="3663721" cy="31129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sl-SI" altLang="en-US" smtClean="0"/>
              <a:t>Splošna struktura izobraževalnega sistema</a:t>
            </a:r>
            <a:endParaRPr lang="sl-SI" altLang="en-US" smtClean="0"/>
          </a:p>
        </p:txBody>
      </p:sp>
      <p:pic>
        <p:nvPicPr>
          <p:cNvPr id="512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1180" y="980440"/>
            <a:ext cx="11040110" cy="481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Lectora</a:t>
            </a:r>
            <a:r>
              <a:rPr lang="sl-SI" dirty="0" smtClean="0"/>
              <a:t> </a:t>
            </a:r>
            <a:r>
              <a:rPr lang="sl-SI" dirty="0" smtClean="0"/>
              <a:t>in </a:t>
            </a:r>
            <a:r>
              <a:rPr lang="sl-SI" dirty="0" err="1" smtClean="0"/>
              <a:t>Captivate</a:t>
            </a:r>
            <a:endParaRPr lang="sl-SI" dirty="0"/>
          </a:p>
        </p:txBody>
      </p:sp>
      <p:sp>
        <p:nvSpPr>
          <p:cNvPr id="3" name="Označba mesta vsebine 2"/>
          <p:cNvSpPr>
            <a:spLocks noGrp="1"/>
          </p:cNvSpPr>
          <p:nvPr>
            <p:ph idx="4294967295"/>
          </p:nvPr>
        </p:nvSpPr>
        <p:spPr>
          <a:xfrm>
            <a:off x="0" y="2572385"/>
            <a:ext cx="10610215" cy="3604895"/>
          </a:xfrm>
        </p:spPr>
        <p:txBody>
          <a:bodyPr>
            <a:normAutofit/>
          </a:bodyPr>
          <a:lstStyle/>
          <a:p>
            <a:pPr>
              <a:buBlip>
                <a:blip r:embed="rId1"/>
              </a:buBlip>
            </a:pPr>
            <a:r>
              <a:rPr lang="sl-SI" sz="2665" dirty="0"/>
              <a:t>Podpirata tudi  </a:t>
            </a:r>
            <a:r>
              <a:rPr lang="sl-SI" sz="2665" dirty="0" err="1"/>
              <a:t>poigritve</a:t>
            </a:r>
            <a:r>
              <a:rPr lang="sl-SI" sz="2665" dirty="0"/>
              <a:t> (kar pa moramo kodirati)</a:t>
            </a:r>
            <a:endParaRPr lang="sl-SI" sz="2665" dirty="0"/>
          </a:p>
          <a:p>
            <a:pPr>
              <a:buBlip>
                <a:blip r:embed="rId1"/>
              </a:buBlip>
            </a:pPr>
            <a:r>
              <a:rPr lang="sl-SI" sz="2665" dirty="0" err="1"/>
              <a:t>Elucidat</a:t>
            </a:r>
            <a:r>
              <a:rPr lang="sl-SI" sz="2665" dirty="0"/>
              <a:t> nima predogleda v živo in sodelavnega pregleda</a:t>
            </a:r>
            <a:endParaRPr lang="sl-SI" sz="2665" dirty="0"/>
          </a:p>
          <a:p>
            <a:pPr>
              <a:buBlip>
                <a:blip r:embed="rId1"/>
              </a:buBlip>
            </a:pPr>
            <a:r>
              <a:rPr lang="sl-SI" sz="2665" dirty="0" err="1"/>
              <a:t>Lectora</a:t>
            </a:r>
            <a:r>
              <a:rPr lang="sl-SI" sz="2665" dirty="0"/>
              <a:t> omogoča tudi pakiranje tečajev v več jezikih v enoten SCO</a:t>
            </a:r>
            <a:endParaRPr lang="sl-SI" sz="2665" dirty="0"/>
          </a:p>
        </p:txBody>
      </p:sp>
      <p:pic>
        <p:nvPicPr>
          <p:cNvPr id="4" name="Slika 3"/>
          <p:cNvPicPr>
            <a:picLocks noChangeAspect="1"/>
          </p:cNvPicPr>
          <p:nvPr/>
        </p:nvPicPr>
        <p:blipFill>
          <a:blip r:embed="rId2"/>
          <a:stretch>
            <a:fillRect/>
          </a:stretch>
        </p:blipFill>
        <p:spPr>
          <a:xfrm>
            <a:off x="6600317" y="4509356"/>
            <a:ext cx="4962991" cy="1888433"/>
          </a:xfrm>
          <a:prstGeom prst="rect">
            <a:avLst/>
          </a:prstGeom>
        </p:spPr>
      </p:pic>
      <p:sp>
        <p:nvSpPr>
          <p:cNvPr id="5" name="PoljeZBesedilom 4"/>
          <p:cNvSpPr txBox="1"/>
          <p:nvPr/>
        </p:nvSpPr>
        <p:spPr>
          <a:xfrm>
            <a:off x="7680961" y="5766816"/>
            <a:ext cx="295275" cy="106680"/>
          </a:xfrm>
          <a:prstGeom prst="rect">
            <a:avLst/>
          </a:prstGeom>
          <a:noFill/>
        </p:spPr>
        <p:txBody>
          <a:bodyPr wrap="none" rtlCol="0">
            <a:spAutoFit/>
          </a:bodyPr>
          <a:lstStyle/>
          <a:p>
            <a:r>
              <a:rPr lang="sl-SI" sz="100" dirty="0" smtClean="0">
                <a:hlinkClick r:id="rId3"/>
              </a:rPr>
              <a:t>Spletna stran </a:t>
            </a:r>
            <a:r>
              <a:rPr lang="sl-SI" sz="100" dirty="0" err="1" smtClean="0">
                <a:hlinkClick r:id="rId3"/>
              </a:rPr>
              <a:t>Lectora</a:t>
            </a:r>
            <a:endParaRPr lang="sl-SI" sz="1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sl-SI" altLang="en-US" smtClean="0"/>
              <a:t>„</a:t>
            </a:r>
            <a:r>
              <a:rPr lang="en-US" altLang="en-US" smtClean="0"/>
              <a:t>Look and Feel</a:t>
            </a:r>
            <a:r>
              <a:rPr lang="sl-SI" altLang="en-US" smtClean="0"/>
              <a:t>“</a:t>
            </a:r>
            <a:endParaRPr lang="en-US" altLang="en-US" smtClean="0"/>
          </a:p>
        </p:txBody>
      </p:sp>
      <p:sp>
        <p:nvSpPr>
          <p:cNvPr id="35843" name="Rectangle 3"/>
          <p:cNvSpPr>
            <a:spLocks noGrp="1" noChangeArrowheads="1"/>
          </p:cNvSpPr>
          <p:nvPr>
            <p:ph type="body" idx="4294967295"/>
          </p:nvPr>
        </p:nvSpPr>
        <p:spPr>
          <a:xfrm>
            <a:off x="695325" y="908685"/>
            <a:ext cx="10972800" cy="2483485"/>
          </a:xfrm>
        </p:spPr>
        <p:txBody>
          <a:bodyPr/>
          <a:lstStyle/>
          <a:p>
            <a:pPr eaLnBrk="1" hangingPunct="1"/>
            <a:r>
              <a:rPr lang="sl-SI" altLang="en-US" sz="2400" smtClean="0"/>
              <a:t>Enostavnost, uporabnost</a:t>
            </a:r>
            <a:endParaRPr lang="en-US" altLang="en-US" sz="2400" smtClean="0"/>
          </a:p>
          <a:p>
            <a:pPr eaLnBrk="1" hangingPunct="1"/>
            <a:r>
              <a:rPr lang="sl-SI" altLang="en-US" sz="2400" smtClean="0"/>
              <a:t>Središčna področja pogleda</a:t>
            </a:r>
            <a:endParaRPr lang="en-US" altLang="en-US" sz="2400" smtClean="0"/>
          </a:p>
          <a:p>
            <a:pPr eaLnBrk="1" hangingPunct="1"/>
            <a:r>
              <a:rPr lang="sl-SI" altLang="en-US" sz="2400" smtClean="0"/>
              <a:t>Krepki logotipi, večji fonti, primarne barve, ki poudarjajo kontrast</a:t>
            </a:r>
            <a:endParaRPr lang="en-US" altLang="en-US" sz="2400" smtClean="0"/>
          </a:p>
          <a:p>
            <a:pPr eaLnBrk="1" hangingPunct="1"/>
            <a:r>
              <a:rPr lang="sl-SI" altLang="en-US" sz="2400" smtClean="0"/>
              <a:t>Zaobljeni robovi</a:t>
            </a:r>
            <a:r>
              <a:rPr lang="en-US" altLang="en-US" sz="2400" smtClean="0"/>
              <a:t>, </a:t>
            </a:r>
            <a:r>
              <a:rPr lang="sl-SI" altLang="en-US" sz="2400" smtClean="0"/>
              <a:t>gradienti, ikone</a:t>
            </a:r>
            <a:endParaRPr lang="en-US" altLang="en-US" sz="2400" smtClean="0"/>
          </a:p>
          <a:p>
            <a:pPr eaLnBrk="1" hangingPunct="1"/>
            <a:r>
              <a:rPr lang="sl-SI" altLang="en-US" sz="2400" smtClean="0"/>
              <a:t>Design osredotočen na vsebino, kot del funkcionalnosti</a:t>
            </a:r>
            <a:endParaRPr lang="en-US" altLang="en-US" sz="2400" smtClean="0"/>
          </a:p>
          <a:p>
            <a:pPr lvl="1" eaLnBrk="1" hangingPunct="1">
              <a:buFontTx/>
              <a:buNone/>
            </a:pPr>
            <a:endParaRPr lang="en-US" altLang="en-US" sz="2400" smtClean="0"/>
          </a:p>
        </p:txBody>
      </p:sp>
      <p:pic>
        <p:nvPicPr>
          <p:cNvPr id="35844" name="Picture 7" descr="What is the “Look and Feel” of a Website? And Why It’s Importan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7806" y="3356822"/>
            <a:ext cx="9080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slov 1"/>
          <p:cNvSpPr>
            <a:spLocks noGrp="1"/>
          </p:cNvSpPr>
          <p:nvPr>
            <p:ph type="title"/>
          </p:nvPr>
        </p:nvSpPr>
        <p:spPr/>
        <p:txBody>
          <a:bodyPr/>
          <a:lstStyle/>
          <a:p>
            <a:r>
              <a:rPr lang="sl-SI" altLang="sl-SI" smtClean="0"/>
              <a:t>Look and Feel: Zanimiva branja</a:t>
            </a:r>
            <a:endParaRPr lang="sl-SI" altLang="sl-SI" smtClean="0"/>
          </a:p>
        </p:txBody>
      </p:sp>
      <p:sp>
        <p:nvSpPr>
          <p:cNvPr id="37891" name="Označba mesta vsebine 2"/>
          <p:cNvSpPr>
            <a:spLocks noGrp="1"/>
          </p:cNvSpPr>
          <p:nvPr>
            <p:ph idx="4294967295"/>
          </p:nvPr>
        </p:nvSpPr>
        <p:spPr>
          <a:xfrm>
            <a:off x="479425" y="980440"/>
            <a:ext cx="10972800" cy="4526280"/>
          </a:xfrm>
        </p:spPr>
        <p:txBody>
          <a:bodyPr/>
          <a:lstStyle/>
          <a:p>
            <a:pPr>
              <a:buBlip>
                <a:blip r:embed="rId1"/>
              </a:buBlip>
            </a:pPr>
            <a:r>
              <a:rPr lang="en-US" altLang="sl-SI" sz="2400" dirty="0" smtClean="0">
                <a:hlinkClick r:id="rId2"/>
              </a:rPr>
              <a:t>Create a Look and Feel for eLearning Courses</a:t>
            </a:r>
            <a:endParaRPr lang="en-US" altLang="sl-SI" sz="2400" dirty="0" smtClean="0"/>
          </a:p>
          <a:p>
            <a:pPr>
              <a:buBlip>
                <a:blip r:embed="rId1"/>
              </a:buBlip>
            </a:pPr>
            <a:endParaRPr lang="sl-SI" altLang="sl-SI" sz="2400" dirty="0" smtClean="0">
              <a:hlinkClick r:id="rId3"/>
            </a:endParaRPr>
          </a:p>
          <a:p>
            <a:pPr>
              <a:buBlip>
                <a:blip r:embed="rId1"/>
              </a:buBlip>
            </a:pPr>
            <a:r>
              <a:rPr lang="en-US" altLang="sl-SI" sz="2400" dirty="0" smtClean="0">
                <a:hlinkClick r:id="rId3"/>
              </a:rPr>
              <a:t>e-Learning Course Guide: Top 10 Tips for Creating Better eLearning Courses</a:t>
            </a:r>
            <a:endParaRPr lang="en-US" altLang="sl-SI" sz="2400" dirty="0" smtClean="0"/>
          </a:p>
          <a:p>
            <a:pPr>
              <a:buBlip>
                <a:blip r:embed="rId1"/>
              </a:buBlip>
            </a:pPr>
            <a:endParaRPr lang="sl-SI" altLang="sl-SI" sz="2400" dirty="0" smtClean="0">
              <a:hlinkClick r:id="rId4"/>
            </a:endParaRPr>
          </a:p>
          <a:p>
            <a:pPr>
              <a:buBlip>
                <a:blip r:embed="rId1"/>
              </a:buBlip>
            </a:pPr>
            <a:r>
              <a:rPr lang="en-US" altLang="sl-SI" sz="2400" dirty="0" smtClean="0">
                <a:hlinkClick r:id="rId4"/>
              </a:rPr>
              <a:t>5 Ways To Reduce Cognitive Load In eLearning</a:t>
            </a:r>
            <a:endParaRPr lang="en-US" altLang="sl-SI" sz="2400" dirty="0" smtClean="0">
              <a:hlinkClick r:id="rId4"/>
            </a:endParaRPr>
          </a:p>
        </p:txBody>
      </p:sp>
      <p:pic>
        <p:nvPicPr>
          <p:cNvPr id="1026" name="Picture 2" descr="Povezana sli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272" y="3500861"/>
            <a:ext cx="3319892" cy="2489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Ways To Reduce Cognitive Load in eLearn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556" y="3645136"/>
            <a:ext cx="3360373" cy="3019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sl-SI" altLang="sl-SI" sz="4265" smtClean="0"/>
              <a:t>Prednosti odzivnih </a:t>
            </a:r>
            <a:r>
              <a:rPr lang="en-US" altLang="sl-SI" sz="4265" smtClean="0"/>
              <a:t>LMS</a:t>
            </a:r>
            <a:endParaRPr lang="en-US" altLang="sl-SI" sz="4265" smtClean="0"/>
          </a:p>
        </p:txBody>
      </p:sp>
      <p:sp>
        <p:nvSpPr>
          <p:cNvPr id="6" name="Content Placeholder 2"/>
          <p:cNvSpPr txBox="1"/>
          <p:nvPr/>
        </p:nvSpPr>
        <p:spPr bwMode="auto">
          <a:xfrm>
            <a:off x="527051" y="933451"/>
            <a:ext cx="11254316" cy="3393016"/>
          </a:xfrm>
          <a:prstGeom prst="rect">
            <a:avLst/>
          </a:prstGeom>
          <a:noFill/>
          <a:ln w="9525">
            <a:noFill/>
            <a:miter lim="800000"/>
          </a:ln>
        </p:spPr>
        <p:txBody>
          <a:bodyPr/>
          <a:lstStyle/>
          <a:p>
            <a:pPr marL="342900" indent="-342900">
              <a:lnSpc>
                <a:spcPts val="3200"/>
              </a:lnSpc>
              <a:spcBef>
                <a:spcPts val="1500"/>
              </a:spcBef>
              <a:defRPr/>
            </a:pPr>
            <a:r>
              <a:rPr lang="sl-SI" sz="3200" b="1" dirty="0">
                <a:solidFill>
                  <a:schemeClr val="tx1">
                    <a:lumMod val="95000"/>
                    <a:lumOff val="5000"/>
                  </a:schemeClr>
                </a:solidFill>
                <a:latin typeface="+mn-lt"/>
                <a:ea typeface="MS PGothic" panose="020B0600070205080204" pitchFamily="34" charset="-128"/>
              </a:rPr>
              <a:t>Podpora „</a:t>
            </a:r>
            <a:r>
              <a:rPr lang="en-US" sz="3200" b="1" dirty="0">
                <a:solidFill>
                  <a:schemeClr val="tx1">
                    <a:lumMod val="95000"/>
                    <a:lumOff val="5000"/>
                  </a:schemeClr>
                </a:solidFill>
                <a:latin typeface="+mn-lt"/>
                <a:ea typeface="MS PGothic" panose="020B0600070205080204" pitchFamily="34" charset="-128"/>
              </a:rPr>
              <a:t>Just In Time</a:t>
            </a:r>
            <a:r>
              <a:rPr lang="sl-SI" sz="3200" b="1" dirty="0">
                <a:solidFill>
                  <a:schemeClr val="tx1">
                    <a:lumMod val="95000"/>
                    <a:lumOff val="5000"/>
                  </a:schemeClr>
                </a:solidFill>
                <a:latin typeface="+mn-lt"/>
                <a:ea typeface="MS PGothic" panose="020B0600070205080204" pitchFamily="34" charset="-128"/>
              </a:rPr>
              <a:t>“</a:t>
            </a:r>
            <a:r>
              <a:rPr lang="en-US" sz="3200" b="1" dirty="0">
                <a:solidFill>
                  <a:schemeClr val="tx1">
                    <a:lumMod val="95000"/>
                    <a:lumOff val="5000"/>
                  </a:schemeClr>
                </a:solidFill>
                <a:latin typeface="+mn-lt"/>
                <a:ea typeface="MS PGothic" panose="020B0600070205080204" pitchFamily="34" charset="-128"/>
              </a:rPr>
              <a:t> </a:t>
            </a:r>
            <a:endParaRPr lang="en-US" sz="3200" b="1" dirty="0">
              <a:solidFill>
                <a:schemeClr val="tx1">
                  <a:lumMod val="95000"/>
                  <a:lumOff val="5000"/>
                </a:schemeClr>
              </a:solidFill>
              <a:latin typeface="+mn-lt"/>
              <a:ea typeface="MS PGothic" panose="020B0600070205080204" pitchFamily="34" charset="-128"/>
            </a:endParaRPr>
          </a:p>
          <a:p>
            <a:pPr marL="182880" lvl="1" indent="-182880">
              <a:lnSpc>
                <a:spcPts val="3200"/>
              </a:lnSpc>
              <a:spcBef>
                <a:spcPts val="1500"/>
              </a:spcBef>
              <a:buFontTx/>
              <a:buChar char="-"/>
              <a:defRPr/>
            </a:pPr>
            <a:r>
              <a:rPr lang="sl-SI" sz="2400" dirty="0">
                <a:solidFill>
                  <a:schemeClr val="tx1">
                    <a:lumMod val="95000"/>
                    <a:lumOff val="5000"/>
                  </a:schemeClr>
                </a:solidFill>
                <a:latin typeface="+mn-lt"/>
                <a:ea typeface="MS PGothic" panose="020B0600070205080204" pitchFamily="34" charset="-128"/>
              </a:rPr>
              <a:t>Dostop do e-izobraževanja izven uradnih ur, vključno s časi potovanj in čakanja</a:t>
            </a:r>
            <a:endParaRPr lang="en-US" sz="2400" dirty="0">
              <a:solidFill>
                <a:schemeClr val="tx1">
                  <a:lumMod val="95000"/>
                  <a:lumOff val="5000"/>
                </a:schemeClr>
              </a:solidFill>
              <a:latin typeface="+mn-lt"/>
              <a:ea typeface="MS PGothic" panose="020B0600070205080204" pitchFamily="34" charset="-128"/>
            </a:endParaRPr>
          </a:p>
          <a:p>
            <a:pPr marL="182880" lvl="1" indent="-182880">
              <a:lnSpc>
                <a:spcPts val="3200"/>
              </a:lnSpc>
              <a:spcBef>
                <a:spcPts val="1500"/>
              </a:spcBef>
              <a:buFontTx/>
              <a:buChar char="-"/>
              <a:defRPr/>
            </a:pPr>
            <a:r>
              <a:rPr lang="sl-SI" sz="2400" dirty="0">
                <a:solidFill>
                  <a:schemeClr val="tx1">
                    <a:lumMod val="95000"/>
                    <a:lumOff val="5000"/>
                  </a:schemeClr>
                </a:solidFill>
                <a:latin typeface="+mn-lt"/>
                <a:ea typeface="MS PGothic" panose="020B0600070205080204" pitchFamily="34" charset="-128"/>
              </a:rPr>
              <a:t>Izvajanje izobraževalnih programov naj bi bilo temu bolj primerno</a:t>
            </a:r>
            <a:r>
              <a:rPr lang="en-US" sz="2400" dirty="0">
                <a:solidFill>
                  <a:schemeClr val="tx1">
                    <a:lumMod val="95000"/>
                    <a:lumOff val="5000"/>
                  </a:schemeClr>
                </a:solidFill>
                <a:latin typeface="+mn-lt"/>
                <a:ea typeface="MS PGothic" panose="020B0600070205080204" pitchFamily="34" charset="-128"/>
              </a:rPr>
              <a:t> </a:t>
            </a:r>
            <a:br>
              <a:rPr lang="en-US" sz="2400" dirty="0">
                <a:solidFill>
                  <a:schemeClr val="tx1">
                    <a:lumMod val="95000"/>
                    <a:lumOff val="5000"/>
                  </a:schemeClr>
                </a:solidFill>
                <a:latin typeface="+mn-lt"/>
                <a:ea typeface="MS PGothic" panose="020B0600070205080204" pitchFamily="34" charset="-128"/>
                <a:cs typeface="+mn-cs"/>
              </a:rPr>
            </a:br>
            <a:r>
              <a:rPr lang="en-US" sz="2400" dirty="0">
                <a:solidFill>
                  <a:schemeClr val="tx1">
                    <a:lumMod val="95000"/>
                    <a:lumOff val="5000"/>
                  </a:schemeClr>
                </a:solidFill>
                <a:latin typeface="+mn-lt"/>
                <a:ea typeface="MS PGothic" panose="020B0600070205080204" pitchFamily="34" charset="-128"/>
                <a:cs typeface="+mn-cs"/>
              </a:rPr>
              <a:t>					              </a:t>
            </a:r>
            <a:endParaRPr lang="en-US" sz="2400" dirty="0">
              <a:solidFill>
                <a:schemeClr val="tx1">
                  <a:lumMod val="95000"/>
                  <a:lumOff val="5000"/>
                </a:schemeClr>
              </a:solidFill>
              <a:latin typeface="+mn-lt"/>
              <a:ea typeface="MS PGothic" panose="020B0600070205080204" pitchFamily="34" charset="-128"/>
              <a:cs typeface="+mn-cs"/>
            </a:endParaRPr>
          </a:p>
        </p:txBody>
      </p:sp>
      <p:pic>
        <p:nvPicPr>
          <p:cNvPr id="38916" name="Picture 4" descr="\\KHUSHALL\fullshared\paragc\PPT\Webinar-Resp-LMS\3.t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63989" y="4364990"/>
            <a:ext cx="5075767" cy="231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c947675ce0ac0c98617f27425843c3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15415" y="908685"/>
            <a:ext cx="9173845" cy="572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Naslov 1"/>
          <p:cNvSpPr>
            <a:spLocks noGrp="1"/>
          </p:cNvSpPr>
          <p:nvPr>
            <p:ph type="title"/>
          </p:nvPr>
        </p:nvSpPr>
        <p:spPr/>
        <p:txBody>
          <a:bodyPr/>
          <a:lstStyle/>
          <a:p>
            <a:r>
              <a:rPr lang="sl-SI" altLang="sl-SI" smtClean="0">
                <a:hlinkClick r:id="rId2"/>
              </a:rPr>
              <a:t>Prosto dostopna avtorska orodja za e izobraževanje</a:t>
            </a:r>
            <a:endParaRPr lang="sl-SI" altLang="sl-SI"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sl-SI" altLang="sl-SI" smtClean="0">
                <a:hlinkClick r:id="rId1" tooltip="Permalink to How To Choose An Authoring Tool For Your HTML eLearning Development"/>
              </a:rPr>
              <a:t>Kako izbrati avtorsko orodje za  razvoj e-gradiv v HTML</a:t>
            </a:r>
            <a:endParaRPr lang="sl-SI" altLang="sl-SI" smtClean="0"/>
          </a:p>
        </p:txBody>
      </p:sp>
      <p:sp>
        <p:nvSpPr>
          <p:cNvPr id="43011" name="Content Placeholder 2"/>
          <p:cNvSpPr>
            <a:spLocks noGrp="1"/>
          </p:cNvSpPr>
          <p:nvPr>
            <p:ph idx="4294967295"/>
          </p:nvPr>
        </p:nvSpPr>
        <p:spPr>
          <a:xfrm>
            <a:off x="0" y="645795"/>
            <a:ext cx="10972800" cy="6034405"/>
          </a:xfrm>
        </p:spPr>
        <p:txBody>
          <a:bodyPr/>
          <a:lstStyle/>
          <a:p>
            <a:r>
              <a:rPr lang="sl-SI" altLang="sl-SI" sz="2000" smtClean="0">
                <a:hlinkClick r:id="rId2"/>
              </a:rPr>
              <a:t>Prosto dostopna in odprtokodna orodja</a:t>
            </a:r>
            <a:endParaRPr lang="sl-SI" altLang="sl-SI" sz="2000" smtClean="0"/>
          </a:p>
          <a:p>
            <a:r>
              <a:rPr lang="sl-SI" altLang="sl-SI" sz="2000" smtClean="0">
                <a:hlinkClick r:id="rId3"/>
              </a:rPr>
              <a:t>what2Learn</a:t>
            </a:r>
            <a:endParaRPr lang="sl-SI" altLang="sl-SI" sz="2000" smtClean="0"/>
          </a:p>
          <a:p>
            <a:r>
              <a:rPr lang="sl-SI" altLang="sl-SI" sz="2000" smtClean="0">
                <a:hlinkClick r:id="rId4"/>
              </a:rPr>
              <a:t>Xical</a:t>
            </a:r>
            <a:endParaRPr lang="sl-SI" altLang="sl-SI" sz="2000" smtClean="0"/>
          </a:p>
          <a:p>
            <a:r>
              <a:rPr lang="sl-SI" altLang="sl-SI" sz="2000" smtClean="0">
                <a:hlinkClick r:id="rId5"/>
              </a:rPr>
              <a:t>ClassTools</a:t>
            </a:r>
            <a:endParaRPr lang="sl-SI" altLang="sl-SI" sz="2000" smtClean="0"/>
          </a:p>
          <a:p>
            <a:r>
              <a:rPr lang="sl-SI" altLang="sl-SI" sz="2000" smtClean="0">
                <a:hlinkClick r:id="rId6"/>
              </a:rPr>
              <a:t>eXe</a:t>
            </a:r>
            <a:endParaRPr lang="sl-SI" altLang="sl-SI" sz="2000" smtClean="0"/>
          </a:p>
          <a:p>
            <a:r>
              <a:rPr lang="sl-SI" altLang="sl-SI" sz="2000" smtClean="0">
                <a:hlinkClick r:id="rId7"/>
              </a:rPr>
              <a:t>Wink</a:t>
            </a:r>
            <a:endParaRPr lang="sl-SI" altLang="sl-SI" sz="2000" smtClean="0"/>
          </a:p>
          <a:p>
            <a:r>
              <a:rPr lang="sl-SI" altLang="sl-SI" sz="2000" smtClean="0">
                <a:hlinkClick r:id="rId8"/>
              </a:rPr>
              <a:t>MLOAT</a:t>
            </a:r>
            <a:r>
              <a:rPr lang="sl-SI" altLang="sl-SI" sz="2000" smtClean="0"/>
              <a:t> (Multimedia Learning Object Authoring Tool)</a:t>
            </a:r>
            <a:endParaRPr lang="sl-SI" altLang="sl-SI" sz="2000" smtClean="0"/>
          </a:p>
          <a:p>
            <a:r>
              <a:rPr lang="sl-SI" altLang="sl-SI" sz="2000" smtClean="0">
                <a:hlinkClick r:id="rId9"/>
              </a:rPr>
              <a:t>CourseLab</a:t>
            </a:r>
            <a:endParaRPr lang="sl-SI" altLang="sl-SI" sz="2000" smtClean="0"/>
          </a:p>
          <a:p>
            <a:r>
              <a:rPr lang="sl-SI" altLang="sl-SI" sz="2000" smtClean="0">
                <a:hlinkClick r:id="rId10"/>
              </a:rPr>
              <a:t>Xerte</a:t>
            </a:r>
            <a:endParaRPr lang="sl-SI" altLang="sl-SI" sz="2000" smtClean="0"/>
          </a:p>
          <a:p>
            <a:r>
              <a:rPr lang="sl-SI" altLang="sl-SI" sz="2000" smtClean="0">
                <a:hlinkClick r:id="rId11"/>
              </a:rPr>
              <a:t>LAMS</a:t>
            </a:r>
            <a:endParaRPr lang="sl-SI" altLang="sl-SI" sz="2000" smtClean="0"/>
          </a:p>
          <a:p>
            <a:r>
              <a:rPr lang="sl-SI" altLang="sl-SI" sz="2000" smtClean="0">
                <a:hlinkClick r:id="rId12"/>
              </a:rPr>
              <a:t>RELOAD</a:t>
            </a:r>
            <a:endParaRPr lang="sl-SI" altLang="sl-SI" sz="2000" smtClean="0"/>
          </a:p>
          <a:p>
            <a:r>
              <a:rPr lang="sl-SI" altLang="sl-SI" sz="2000" smtClean="0">
                <a:hlinkClick r:id="rId13"/>
              </a:rPr>
              <a:t>CamStudio</a:t>
            </a:r>
            <a:endParaRPr lang="sl-SI" altLang="sl-SI" sz="2000" smtClean="0">
              <a:hlinkClick r:id="rId13"/>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sl-SI" altLang="sl-SI" smtClean="0"/>
              <a:t>HTML5 avtorska orodja za e-izobraževanje</a:t>
            </a:r>
            <a:endParaRPr lang="sl-SI" altLang="sl-SI" smtClean="0"/>
          </a:p>
        </p:txBody>
      </p:sp>
      <p:sp>
        <p:nvSpPr>
          <p:cNvPr id="45059" name="Content Placeholder 2"/>
          <p:cNvSpPr>
            <a:spLocks noGrp="1"/>
          </p:cNvSpPr>
          <p:nvPr>
            <p:ph idx="4294967295"/>
          </p:nvPr>
        </p:nvSpPr>
        <p:spPr>
          <a:xfrm>
            <a:off x="0" y="990600"/>
            <a:ext cx="10972800" cy="3782695"/>
          </a:xfrm>
        </p:spPr>
        <p:txBody>
          <a:bodyPr/>
          <a:lstStyle/>
          <a:p>
            <a:r>
              <a:rPr lang="sl-SI" altLang="sl-SI" smtClean="0">
                <a:hlinkClick r:id="rId1"/>
              </a:rPr>
              <a:t>Adapt</a:t>
            </a:r>
            <a:endParaRPr lang="sl-SI" altLang="sl-SI" smtClean="0"/>
          </a:p>
          <a:p>
            <a:pPr marL="457200" lvl="1" indent="0">
              <a:buFont typeface="Arial" panose="020B0604020202020204" pitchFamily="34" charset="0"/>
              <a:buNone/>
            </a:pPr>
            <a:r>
              <a:rPr lang="en-US" altLang="sl-SI" sz="2665" smtClean="0"/>
              <a:t>Adapt Learning </a:t>
            </a:r>
            <a:r>
              <a:rPr lang="sl-SI" altLang="sl-SI" sz="2665" smtClean="0"/>
              <a:t>je odprtokodno avtorsko ogrodje za e-izobraževanje. Tvori vsebino tipa „</a:t>
            </a:r>
            <a:r>
              <a:rPr lang="en-US" altLang="sl-SI" sz="2665" smtClean="0"/>
              <a:t>responsive eLearning </a:t>
            </a:r>
            <a:r>
              <a:rPr lang="sl-SI" altLang="sl-SI" sz="2665" smtClean="0"/>
              <a:t>“</a:t>
            </a:r>
            <a:r>
              <a:rPr lang="en-US" altLang="sl-SI" sz="2665" smtClean="0"/>
              <a:t>. </a:t>
            </a:r>
            <a:r>
              <a:rPr lang="sl-SI" altLang="sl-SI" sz="2665" smtClean="0"/>
              <a:t>Uporablja </a:t>
            </a:r>
            <a:r>
              <a:rPr lang="en-US" altLang="sl-SI" sz="2665" smtClean="0"/>
              <a:t>JavaScript </a:t>
            </a:r>
            <a:r>
              <a:rPr lang="sl-SI" altLang="sl-SI" sz="2665" smtClean="0"/>
              <a:t>in</a:t>
            </a:r>
            <a:r>
              <a:rPr lang="en-US" altLang="sl-SI" sz="2665" smtClean="0"/>
              <a:t> HTML </a:t>
            </a:r>
            <a:r>
              <a:rPr lang="sl-SI" altLang="sl-SI" sz="2665" smtClean="0"/>
              <a:t> tako nudi skladnost z različnimi platformami. </a:t>
            </a:r>
            <a:endParaRPr lang="sl-SI" altLang="sl-SI" sz="2665" smtClean="0"/>
          </a:p>
          <a:p>
            <a:pPr marL="457200" lvl="1" indent="0">
              <a:buFont typeface="Arial" panose="020B0604020202020204" pitchFamily="34" charset="0"/>
              <a:buNone/>
            </a:pPr>
            <a:endParaRPr lang="sl-SI" altLang="sl-SI" sz="2665" smtClean="0"/>
          </a:p>
          <a:p>
            <a:pPr marL="457200" lvl="1" indent="0">
              <a:buFont typeface="Arial" panose="020B0604020202020204" pitchFamily="34" charset="0"/>
              <a:buNone/>
            </a:pPr>
            <a:r>
              <a:rPr lang="sl-SI" altLang="sl-SI" sz="2665" smtClean="0"/>
              <a:t>Isti tečaj lahko uporabljamo na namiznih  računalnikih in na mobilnih napravah</a:t>
            </a:r>
            <a:r>
              <a:rPr lang="en-US" altLang="sl-SI" sz="2665" smtClean="0"/>
              <a:t>.</a:t>
            </a:r>
            <a:endParaRPr lang="sl-SI" altLang="sl-SI" sz="2665" smtClean="0"/>
          </a:p>
        </p:txBody>
      </p:sp>
      <p:pic>
        <p:nvPicPr>
          <p:cNvPr id="45060" name="Slika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0807" y="4941782"/>
            <a:ext cx="1502833" cy="145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sl-SI" altLang="sl-SI" smtClean="0"/>
              <a:t>HTML5 avtorska orodja za e-izobraževanje</a:t>
            </a:r>
            <a:endParaRPr lang="sl-SI" altLang="sl-SI" smtClean="0"/>
          </a:p>
        </p:txBody>
      </p:sp>
      <p:sp>
        <p:nvSpPr>
          <p:cNvPr id="46083" name="Content Placeholder 2"/>
          <p:cNvSpPr>
            <a:spLocks noGrp="1"/>
          </p:cNvSpPr>
          <p:nvPr>
            <p:ph idx="4294967295"/>
          </p:nvPr>
        </p:nvSpPr>
        <p:spPr>
          <a:xfrm>
            <a:off x="0" y="1600200"/>
            <a:ext cx="10972800" cy="4526280"/>
          </a:xfrm>
        </p:spPr>
        <p:txBody>
          <a:bodyPr/>
          <a:lstStyle/>
          <a:p>
            <a:r>
              <a:rPr lang="sl-SI" altLang="sl-SI" smtClean="0">
                <a:hlinkClick r:id="rId1"/>
              </a:rPr>
              <a:t>H5P</a:t>
            </a:r>
            <a:endParaRPr lang="sl-SI" altLang="sl-SI" smtClean="0"/>
          </a:p>
          <a:p>
            <a:pPr marL="400050" lvl="1" indent="0">
              <a:buFont typeface="Arial" panose="020B0604020202020204" pitchFamily="34" charset="0"/>
              <a:buNone/>
            </a:pPr>
            <a:r>
              <a:rPr lang="sl-SI" altLang="sl-SI" sz="2665" smtClean="0"/>
              <a:t>S  </a:t>
            </a:r>
            <a:r>
              <a:rPr lang="en-US" altLang="sl-SI" sz="2665" smtClean="0"/>
              <a:t>H5P</a:t>
            </a:r>
            <a:r>
              <a:rPr lang="sl-SI" altLang="sl-SI" sz="2665" smtClean="0"/>
              <a:t> tvorimo mobilno prijazne, interaktivne učne vsebine v HTML5. Tehnične veščine niso potrebne. </a:t>
            </a:r>
            <a:endParaRPr lang="sl-SI" altLang="sl-SI" sz="2665" smtClean="0"/>
          </a:p>
          <a:p>
            <a:pPr marL="400050" lvl="1" indent="0">
              <a:buFont typeface="Arial" panose="020B0604020202020204" pitchFamily="34" charset="0"/>
              <a:buNone/>
            </a:pPr>
            <a:r>
              <a:rPr lang="sl-SI" altLang="sl-SI" sz="2665" smtClean="0"/>
              <a:t>Vsebina H5P je v eni datoteki in jo enostavno prenašamo med iz CMS v LMS.</a:t>
            </a:r>
            <a:endParaRPr lang="sl-SI" altLang="sl-SI" sz="2665" smtClean="0"/>
          </a:p>
          <a:p>
            <a:pPr marL="400050" lvl="1" indent="0">
              <a:buFont typeface="Arial" panose="020B0604020202020204" pitchFamily="34" charset="0"/>
              <a:buNone/>
            </a:pPr>
            <a:endParaRPr lang="sl-SI" altLang="sl-SI" sz="2665" smtClean="0"/>
          </a:p>
          <a:p>
            <a:pPr marL="400050" lvl="1" indent="0">
              <a:buFont typeface="Arial" panose="020B0604020202020204" pitchFamily="34" charset="0"/>
              <a:buNone/>
            </a:pPr>
            <a:r>
              <a:rPr lang="sl-SI" altLang="sl-SI" sz="2665" smtClean="0"/>
              <a:t>Na lokalnem računalniku ni potrebna nobena namestitev.</a:t>
            </a:r>
            <a:endParaRPr lang="sl-SI" altLang="sl-SI" sz="2665" smtClean="0"/>
          </a:p>
          <a:p>
            <a:pPr marL="400050" lvl="1" indent="0">
              <a:buFont typeface="Arial" panose="020B0604020202020204" pitchFamily="34" charset="0"/>
              <a:buNone/>
            </a:pPr>
            <a:endParaRPr lang="sl-SI" altLang="sl-SI" sz="2665" smtClean="0"/>
          </a:p>
          <a:p>
            <a:pPr marL="400050" lvl="1" indent="0">
              <a:buFont typeface="Arial" panose="020B0604020202020204" pitchFamily="34" charset="0"/>
              <a:buNone/>
            </a:pPr>
            <a:r>
              <a:rPr lang="sl-SI" altLang="sl-SI" sz="2665" smtClean="0"/>
              <a:t>H5P je prosto dostopen in odprtokoden.</a:t>
            </a:r>
            <a:endParaRPr lang="sl-SI" altLang="sl-SI" sz="2665" smtClean="0"/>
          </a:p>
          <a:p>
            <a:pPr marL="400050" lvl="1" indent="0">
              <a:buFont typeface="Arial" panose="020B0604020202020204" pitchFamily="34" charset="0"/>
              <a:buNone/>
            </a:pPr>
            <a:endParaRPr lang="sl-SI" altLang="sl-SI" sz="1600" smtClean="0"/>
          </a:p>
        </p:txBody>
      </p:sp>
      <p:sp>
        <p:nvSpPr>
          <p:cNvPr id="4" name="Pentagon 3">
            <a:hlinkClick r:id="rId2"/>
          </p:cNvPr>
          <p:cNvSpPr/>
          <p:nvPr/>
        </p:nvSpPr>
        <p:spPr>
          <a:xfrm>
            <a:off x="10416117" y="165100"/>
            <a:ext cx="1056216" cy="3831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 dirty="0"/>
              <a:t>WEB</a:t>
            </a:r>
            <a:endParaRPr lang="sl-SI" sz="100" dirty="0"/>
          </a:p>
        </p:txBody>
      </p:sp>
      <p:pic>
        <p:nvPicPr>
          <p:cNvPr id="46085" name="Slika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6239" y="5300769"/>
            <a:ext cx="182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p:txBody>
          <a:bodyPr/>
          <a:lstStyle/>
          <a:p>
            <a:r>
              <a:rPr lang="sl-SI" altLang="sl-SI" smtClean="0"/>
              <a:t>Kaj pa predelava starih učnih objektov - Konverterji kode ?</a:t>
            </a:r>
            <a:endParaRPr lang="sl-SI" altLang="sl-SI" smtClean="0"/>
          </a:p>
        </p:txBody>
      </p:sp>
      <p:sp>
        <p:nvSpPr>
          <p:cNvPr id="48131" name="Označba mesta vsebine 2"/>
          <p:cNvSpPr>
            <a:spLocks noGrp="1"/>
          </p:cNvSpPr>
          <p:nvPr>
            <p:ph idx="4294967295"/>
          </p:nvPr>
        </p:nvSpPr>
        <p:spPr>
          <a:xfrm>
            <a:off x="119380" y="836930"/>
            <a:ext cx="10972800" cy="2165985"/>
          </a:xfrm>
        </p:spPr>
        <p:txBody>
          <a:bodyPr/>
          <a:lstStyle/>
          <a:p>
            <a:pPr>
              <a:spcAft>
                <a:spcPts val="1200"/>
              </a:spcAft>
            </a:pPr>
            <a:r>
              <a:rPr lang="en-US" altLang="sl-SI" sz="2800" smtClean="0">
                <a:latin typeface="Arial" panose="020B0604020202020204" pitchFamily="34" charset="0"/>
                <a:cs typeface="Arial" panose="020B0604020202020204" pitchFamily="34" charset="0"/>
                <a:hlinkClick r:id="rId1"/>
              </a:rPr>
              <a:t>4 tools to convert Python to JavaScript (and back again)</a:t>
            </a:r>
            <a:endParaRPr lang="sl-SI" altLang="sl-SI" sz="2800" smtClean="0">
              <a:latin typeface="Arial" panose="020B0604020202020204" pitchFamily="34" charset="0"/>
              <a:cs typeface="Arial" panose="020B0604020202020204" pitchFamily="34" charset="0"/>
            </a:endParaRPr>
          </a:p>
          <a:p>
            <a:pPr>
              <a:spcAft>
                <a:spcPts val="1200"/>
              </a:spcAft>
            </a:pPr>
            <a:r>
              <a:rPr lang="en-US" altLang="sl-SI" sz="2800" smtClean="0">
                <a:latin typeface="Arial" panose="020B0604020202020204" pitchFamily="34" charset="0"/>
                <a:cs typeface="Arial" panose="020B0604020202020204" pitchFamily="34" charset="0"/>
                <a:hlinkClick r:id="rId2"/>
              </a:rPr>
              <a:t>AjaxSwing</a:t>
            </a:r>
            <a:r>
              <a:rPr lang="sl-SI" altLang="sl-SI" sz="2800" smtClean="0">
                <a:latin typeface="Arial" panose="020B0604020202020204" pitchFamily="34" charset="0"/>
                <a:cs typeface="Arial" panose="020B0604020202020204" pitchFamily="34" charset="0"/>
                <a:hlinkClick r:id="rId2"/>
              </a:rPr>
              <a:t>:</a:t>
            </a:r>
            <a:r>
              <a:rPr lang="en-US" altLang="sl-SI" sz="2800" smtClean="0">
                <a:latin typeface="Arial" panose="020B0604020202020204" pitchFamily="34" charset="0"/>
                <a:cs typeface="Arial" panose="020B0604020202020204" pitchFamily="34" charset="0"/>
                <a:hlinkClick r:id="rId2"/>
              </a:rPr>
              <a:t>a web deployment platform for Java Swing applications</a:t>
            </a:r>
            <a:endParaRPr lang="en-US" altLang="sl-SI" sz="2800" smtClean="0">
              <a:latin typeface="Arial" panose="020B0604020202020204" pitchFamily="34" charset="0"/>
              <a:cs typeface="Arial" panose="020B0604020202020204" pitchFamily="34" charset="0"/>
              <a:hlinkClick r:id="rId2"/>
            </a:endParaRPr>
          </a:p>
        </p:txBody>
      </p:sp>
      <p:pic>
        <p:nvPicPr>
          <p:cNvPr id="48132" name="Picture 7" descr="Rezultat iskanja slik za program code converter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516" y="3861435"/>
            <a:ext cx="3424767" cy="259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sl-SI" altLang="sl-SI" smtClean="0"/>
              <a:t>Trendi </a:t>
            </a:r>
            <a:r>
              <a:rPr lang="en-US" altLang="sl-SI" smtClean="0"/>
              <a:t>Web 3.0</a:t>
            </a:r>
            <a:endParaRPr lang="en-US" altLang="sl-SI" smtClean="0"/>
          </a:p>
        </p:txBody>
      </p:sp>
      <p:sp>
        <p:nvSpPr>
          <p:cNvPr id="5" name="Rectangle 3"/>
          <p:cNvSpPr txBox="1">
            <a:spLocks noChangeArrowheads="1"/>
          </p:cNvSpPr>
          <p:nvPr/>
        </p:nvSpPr>
        <p:spPr bwMode="auto">
          <a:xfrm>
            <a:off x="263525" y="692785"/>
            <a:ext cx="5975350" cy="5368290"/>
          </a:xfrm>
          <a:prstGeom prst="rect">
            <a:avLst/>
          </a:prstGeom>
          <a:noFill/>
          <a:ln w="9525">
            <a:noFill/>
            <a:miter lim="800000"/>
          </a:ln>
        </p:spPr>
        <p:txBody>
          <a:bodyPr tIns="121920" bIns="121920"/>
          <a:lstStyle/>
          <a:p>
            <a:pPr marL="228600" indent="-228600" eaLnBrk="1" hangingPunct="1">
              <a:spcBef>
                <a:spcPts val="600"/>
              </a:spcBef>
              <a:buClr>
                <a:srgbClr val="AAB3B3"/>
              </a:buClr>
              <a:buSzPct val="80000"/>
              <a:buFontTx/>
              <a:buChar char="•"/>
              <a:defRPr/>
            </a:pPr>
            <a:r>
              <a:rPr lang="sl-SI" sz="2000" b="1" kern="0" dirty="0">
                <a:solidFill>
                  <a:srgbClr val="2B333C"/>
                </a:solidFill>
                <a:latin typeface="+mn-lt"/>
              </a:rPr>
              <a:t>Ne enoumni</a:t>
            </a:r>
            <a:r>
              <a:rPr lang="en-US" sz="2000" b="1" kern="0" dirty="0">
                <a:solidFill>
                  <a:srgbClr val="2B333C"/>
                </a:solidFill>
                <a:latin typeface="+mn-lt"/>
              </a:rPr>
              <a:t> Web</a:t>
            </a:r>
            <a:endParaRPr lang="en-US" sz="2000" b="1" kern="0" dirty="0">
              <a:solidFill>
                <a:srgbClr val="2B333C"/>
              </a:solidFill>
              <a:latin typeface="+mn-lt"/>
            </a:endParaRPr>
          </a:p>
          <a:p>
            <a:pPr marL="514350" lvl="1" indent="-171450" eaLnBrk="1" hangingPunct="1">
              <a:spcBef>
                <a:spcPts val="600"/>
              </a:spcBef>
              <a:buClr>
                <a:srgbClr val="AAB3B3"/>
              </a:buClr>
              <a:buSzPct val="80000"/>
              <a:buFontTx/>
              <a:buChar char="•"/>
              <a:defRPr/>
            </a:pPr>
            <a:r>
              <a:rPr lang="sl-SI" sz="2000" kern="0" dirty="0">
                <a:solidFill>
                  <a:srgbClr val="2B333C"/>
                </a:solidFill>
                <a:latin typeface="+mn-lt"/>
              </a:rPr>
              <a:t>Mobilno računanje</a:t>
            </a:r>
            <a:endParaRPr lang="sl-SI" sz="2000" kern="0" dirty="0">
              <a:solidFill>
                <a:srgbClr val="2B333C"/>
              </a:solidFill>
              <a:latin typeface="+mn-lt"/>
            </a:endParaRPr>
          </a:p>
          <a:p>
            <a:pPr marL="514350" lvl="1" indent="-171450" eaLnBrk="1" hangingPunct="1">
              <a:spcBef>
                <a:spcPts val="600"/>
              </a:spcBef>
              <a:buClr>
                <a:srgbClr val="AAB3B3"/>
              </a:buClr>
              <a:buSzPct val="80000"/>
              <a:buFontTx/>
              <a:buChar char="•"/>
              <a:defRPr/>
            </a:pPr>
            <a:r>
              <a:rPr lang="sl-SI" sz="2000" kern="0" dirty="0">
                <a:solidFill>
                  <a:srgbClr val="2B333C"/>
                </a:solidFill>
                <a:latin typeface="+mn-lt"/>
              </a:rPr>
              <a:t>Vgrajeno računanje</a:t>
            </a:r>
            <a:endParaRPr lang="en-US" sz="2000" kern="0" dirty="0">
              <a:solidFill>
                <a:srgbClr val="2B333C"/>
              </a:solidFill>
              <a:latin typeface="+mn-lt"/>
            </a:endParaRPr>
          </a:p>
          <a:p>
            <a:pPr marL="514350" lvl="1" indent="-171450" eaLnBrk="1" hangingPunct="1">
              <a:spcBef>
                <a:spcPts val="600"/>
              </a:spcBef>
              <a:buClr>
                <a:srgbClr val="AAB3B3"/>
              </a:buClr>
              <a:buSzPct val="80000"/>
              <a:buFontTx/>
              <a:buChar char="•"/>
              <a:defRPr/>
            </a:pPr>
            <a:r>
              <a:rPr lang="en-US" sz="2000" kern="0" dirty="0" err="1">
                <a:solidFill>
                  <a:srgbClr val="2B333C"/>
                </a:solidFill>
                <a:latin typeface="+mn-lt"/>
              </a:rPr>
              <a:t>Semanti</a:t>
            </a:r>
            <a:r>
              <a:rPr lang="sl-SI" sz="2000" kern="0" dirty="0" err="1">
                <a:solidFill>
                  <a:srgbClr val="2B333C"/>
                </a:solidFill>
                <a:latin typeface="+mn-lt"/>
              </a:rPr>
              <a:t>čni</a:t>
            </a:r>
            <a:r>
              <a:rPr lang="sl-SI" sz="2000" kern="0" dirty="0">
                <a:solidFill>
                  <a:srgbClr val="2B333C"/>
                </a:solidFill>
                <a:latin typeface="+mn-lt"/>
              </a:rPr>
              <a:t> splet</a:t>
            </a:r>
            <a:endParaRPr lang="en-US" sz="2000" kern="0" dirty="0">
              <a:solidFill>
                <a:srgbClr val="2B333C"/>
              </a:solidFill>
              <a:latin typeface="+mn-lt"/>
            </a:endParaRPr>
          </a:p>
          <a:p>
            <a:pPr marL="514350" lvl="1" indent="-171450" eaLnBrk="1" hangingPunct="1">
              <a:spcBef>
                <a:spcPts val="600"/>
              </a:spcBef>
              <a:buClr>
                <a:srgbClr val="AAB3B3"/>
              </a:buClr>
              <a:buSzPct val="80000"/>
              <a:buFontTx/>
              <a:buChar char="•"/>
              <a:defRPr/>
            </a:pPr>
            <a:r>
              <a:rPr lang="sl-SI" sz="2000" kern="0" dirty="0">
                <a:solidFill>
                  <a:srgbClr val="2B333C"/>
                </a:solidFill>
                <a:latin typeface="+mn-lt"/>
              </a:rPr>
              <a:t>Umetna inteligenca</a:t>
            </a:r>
            <a:endParaRPr lang="en-US" sz="2000" kern="0" dirty="0">
              <a:solidFill>
                <a:srgbClr val="2B333C"/>
              </a:solidFill>
              <a:latin typeface="+mn-lt"/>
            </a:endParaRPr>
          </a:p>
          <a:p>
            <a:pPr marL="228600" indent="-228600" eaLnBrk="1" hangingPunct="1">
              <a:spcBef>
                <a:spcPts val="600"/>
              </a:spcBef>
              <a:buClr>
                <a:srgbClr val="AAB3B3"/>
              </a:buClr>
              <a:buSzPct val="100000"/>
              <a:buFont typeface="Arial" panose="020B0604020202020204" pitchFamily="34" charset="0"/>
              <a:buChar char="•"/>
              <a:defRPr/>
            </a:pPr>
            <a:r>
              <a:rPr lang="sl-SI" sz="2400" b="1" kern="0" dirty="0">
                <a:solidFill>
                  <a:srgbClr val="2B333C"/>
                </a:solidFill>
              </a:rPr>
              <a:t>Boljše iskanje</a:t>
            </a:r>
            <a:endParaRPr lang="en-US" sz="2400" b="1" kern="0" dirty="0">
              <a:solidFill>
                <a:srgbClr val="2B333C"/>
              </a:solidFill>
            </a:endParaRPr>
          </a:p>
          <a:p>
            <a:pPr marL="514350" lvl="1" indent="-171450" eaLnBrk="1" hangingPunct="1">
              <a:spcBef>
                <a:spcPts val="600"/>
              </a:spcBef>
              <a:buClr>
                <a:srgbClr val="AAB3B3"/>
              </a:buClr>
              <a:buSzPct val="100000"/>
              <a:buFont typeface="Arial" panose="020B0604020202020204" pitchFamily="34" charset="0"/>
              <a:buChar char="•"/>
              <a:defRPr/>
            </a:pPr>
            <a:r>
              <a:rPr lang="sl-SI" sz="2000" kern="0" dirty="0">
                <a:solidFill>
                  <a:srgbClr val="2B333C"/>
                </a:solidFill>
              </a:rPr>
              <a:t>Iskanje z razpoznavo govora</a:t>
            </a:r>
            <a:endParaRPr lang="sl-SI" sz="2000" kern="0" dirty="0">
              <a:solidFill>
                <a:srgbClr val="2B333C"/>
              </a:solidFill>
            </a:endParaRPr>
          </a:p>
          <a:p>
            <a:pPr marL="228600" indent="-228600" eaLnBrk="1" hangingPunct="1">
              <a:spcBef>
                <a:spcPts val="600"/>
              </a:spcBef>
              <a:buClr>
                <a:srgbClr val="AAB3B3"/>
              </a:buClr>
              <a:buSzPct val="80000"/>
              <a:buFontTx/>
              <a:buChar char="•"/>
              <a:defRPr/>
            </a:pPr>
            <a:r>
              <a:rPr lang="sl-SI" sz="2400" b="1" kern="0" dirty="0">
                <a:solidFill>
                  <a:srgbClr val="2B333C"/>
                </a:solidFill>
              </a:rPr>
              <a:t>Premik k „</a:t>
            </a:r>
            <a:r>
              <a:rPr lang="en-US" sz="2400" b="1" kern="0" dirty="0">
                <a:solidFill>
                  <a:srgbClr val="2B333C"/>
                </a:solidFill>
                <a:hlinkClick r:id="rId1"/>
              </a:rPr>
              <a:t>Outernet</a:t>
            </a:r>
            <a:r>
              <a:rPr lang="sl-SI" sz="2400" b="1" kern="0" dirty="0">
                <a:solidFill>
                  <a:srgbClr val="2B333C"/>
                </a:solidFill>
              </a:rPr>
              <a:t>“</a:t>
            </a:r>
            <a:endParaRPr lang="en-US" sz="2400" b="1" kern="0" dirty="0">
              <a:solidFill>
                <a:srgbClr val="2B333C"/>
              </a:solidFill>
            </a:endParaRPr>
          </a:p>
          <a:p>
            <a:pPr marL="514350" lvl="1" indent="-171450" eaLnBrk="1" hangingPunct="1">
              <a:spcBef>
                <a:spcPts val="600"/>
              </a:spcBef>
              <a:buClr>
                <a:srgbClr val="AAB3B3"/>
              </a:buClr>
              <a:buSzPct val="80000"/>
              <a:buFontTx/>
              <a:buChar char="•"/>
              <a:defRPr/>
            </a:pPr>
            <a:r>
              <a:rPr lang="en-US" sz="2000" kern="0" dirty="0">
                <a:solidFill>
                  <a:srgbClr val="2B333C"/>
                </a:solidFill>
              </a:rPr>
              <a:t>Mobil</a:t>
            </a:r>
            <a:r>
              <a:rPr lang="sl-SI" sz="2000" kern="0" dirty="0">
                <a:solidFill>
                  <a:srgbClr val="2B333C"/>
                </a:solidFill>
              </a:rPr>
              <a:t>ne naprave</a:t>
            </a:r>
            <a:r>
              <a:rPr lang="en-US" sz="1800" kern="0" dirty="0">
                <a:solidFill>
                  <a:srgbClr val="2B333C"/>
                </a:solidFill>
              </a:rPr>
              <a:t>	</a:t>
            </a:r>
            <a:endParaRPr lang="en-US" sz="2000" kern="0" dirty="0">
              <a:solidFill>
                <a:srgbClr val="2B333C"/>
              </a:solidFill>
            </a:endParaRPr>
          </a:p>
          <a:p>
            <a:pPr marL="228600" indent="-228600" eaLnBrk="1" hangingPunct="1">
              <a:spcBef>
                <a:spcPts val="600"/>
              </a:spcBef>
              <a:buClr>
                <a:srgbClr val="AAB3B3"/>
              </a:buClr>
              <a:buSzPct val="100000"/>
              <a:buFont typeface="Arial" panose="020B0604020202020204" pitchFamily="34" charset="0"/>
              <a:buChar char="•"/>
              <a:defRPr/>
            </a:pPr>
            <a:r>
              <a:rPr lang="en-US" sz="2400" b="1" kern="0" dirty="0">
                <a:solidFill>
                  <a:srgbClr val="2B333C"/>
                </a:solidFill>
              </a:rPr>
              <a:t>Mapping</a:t>
            </a:r>
            <a:endParaRPr lang="en-US" sz="2400" b="1" kern="0" dirty="0">
              <a:solidFill>
                <a:srgbClr val="2B333C"/>
              </a:solidFill>
            </a:endParaRPr>
          </a:p>
          <a:p>
            <a:pPr marL="514350" lvl="1" indent="-171450" eaLnBrk="1" hangingPunct="1">
              <a:spcBef>
                <a:spcPts val="600"/>
              </a:spcBef>
              <a:buClr>
                <a:srgbClr val="AAB3B3"/>
              </a:buClr>
              <a:buSzPct val="100000"/>
              <a:buFont typeface="Arial" panose="020B0604020202020204" pitchFamily="34" charset="0"/>
              <a:buChar char="•"/>
              <a:defRPr/>
            </a:pPr>
            <a:r>
              <a:rPr lang="en-US" sz="2000" kern="0" dirty="0">
                <a:solidFill>
                  <a:srgbClr val="2B333C"/>
                </a:solidFill>
              </a:rPr>
              <a:t>Lo</a:t>
            </a:r>
            <a:r>
              <a:rPr lang="sl-SI" sz="2000" kern="0" dirty="0" err="1" smtClean="0">
                <a:solidFill>
                  <a:srgbClr val="2B333C"/>
                </a:solidFill>
              </a:rPr>
              <a:t>kaliziranI</a:t>
            </a:r>
            <a:r>
              <a:rPr lang="sl-SI" sz="2000" kern="0" dirty="0" smtClean="0">
                <a:solidFill>
                  <a:srgbClr val="2B333C"/>
                </a:solidFill>
              </a:rPr>
              <a:t> zemljevidi</a:t>
            </a:r>
            <a:endParaRPr lang="en-US" sz="2000" kern="0" dirty="0">
              <a:solidFill>
                <a:srgbClr val="2B333C"/>
              </a:solidFill>
            </a:endParaRPr>
          </a:p>
          <a:p>
            <a:pPr marL="514350" lvl="1" indent="-171450" eaLnBrk="1" hangingPunct="1">
              <a:spcBef>
                <a:spcPts val="600"/>
              </a:spcBef>
              <a:buClr>
                <a:srgbClr val="AAB3B3"/>
              </a:buClr>
              <a:buSzPct val="80000"/>
              <a:buFontTx/>
              <a:buChar char="•"/>
              <a:defRPr/>
            </a:pPr>
            <a:r>
              <a:rPr lang="en-US" sz="1800" kern="0" dirty="0">
                <a:solidFill>
                  <a:srgbClr val="2B333C"/>
                </a:solidFill>
                <a:latin typeface="+mn-lt"/>
              </a:rPr>
              <a:t>			  </a:t>
            </a:r>
            <a:endParaRPr lang="en-US" sz="1800" kern="0" dirty="0">
              <a:solidFill>
                <a:srgbClr val="C00000"/>
              </a:solidFill>
              <a:latin typeface="+mn-lt"/>
            </a:endParaRPr>
          </a:p>
          <a:p>
            <a:pPr marL="228600" indent="-228600" eaLnBrk="1" hangingPunct="1">
              <a:spcBef>
                <a:spcPts val="600"/>
              </a:spcBef>
              <a:buClr>
                <a:srgbClr val="AAB3B3"/>
              </a:buClr>
              <a:buSzPct val="80000"/>
              <a:buFontTx/>
              <a:buChar char="•"/>
              <a:defRPr/>
            </a:pPr>
            <a:endParaRPr lang="en-US" sz="1800" kern="0" dirty="0">
              <a:solidFill>
                <a:srgbClr val="C00000"/>
              </a:solidFill>
              <a:latin typeface="+mn-lt"/>
            </a:endParaRPr>
          </a:p>
        </p:txBody>
      </p:sp>
      <p:sp>
        <p:nvSpPr>
          <p:cNvPr id="6" name="Rectangle 3"/>
          <p:cNvSpPr txBox="1">
            <a:spLocks noChangeArrowheads="1"/>
          </p:cNvSpPr>
          <p:nvPr/>
        </p:nvSpPr>
        <p:spPr bwMode="auto">
          <a:xfrm>
            <a:off x="4368165" y="764540"/>
            <a:ext cx="6847205" cy="1550035"/>
          </a:xfrm>
          <a:prstGeom prst="rect">
            <a:avLst/>
          </a:prstGeom>
          <a:noFill/>
          <a:ln w="9525">
            <a:noFill/>
            <a:miter lim="800000"/>
          </a:ln>
        </p:spPr>
        <p:txBody>
          <a:bodyPr tIns="121920" bIns="121920"/>
          <a:lstStyle/>
          <a:p>
            <a:pPr marL="57150" indent="-171450" eaLnBrk="1" hangingPunct="1">
              <a:spcBef>
                <a:spcPct val="50000"/>
              </a:spcBef>
              <a:buClr>
                <a:srgbClr val="AAB3B3"/>
              </a:buClr>
              <a:buSzPct val="100000"/>
              <a:buFont typeface="Arial" panose="020B0604020202020204" pitchFamily="34" charset="0"/>
              <a:buChar char="•"/>
              <a:defRPr/>
            </a:pPr>
            <a:r>
              <a:rPr lang="en-US" sz="2800" b="1" kern="0" dirty="0">
                <a:solidFill>
                  <a:srgbClr val="2B333C"/>
                </a:solidFill>
                <a:latin typeface="+mn-lt"/>
              </a:rPr>
              <a:t>Location Based   Experiences (LBE)</a:t>
            </a:r>
            <a:endParaRPr lang="en-US" sz="2800" b="1" kern="0" dirty="0">
              <a:solidFill>
                <a:srgbClr val="2B333C"/>
              </a:solidFill>
              <a:latin typeface="+mn-lt"/>
            </a:endParaRPr>
          </a:p>
          <a:p>
            <a:pPr marL="514350" lvl="1" indent="-171450" eaLnBrk="1" hangingPunct="1">
              <a:spcBef>
                <a:spcPct val="50000"/>
              </a:spcBef>
              <a:buClr>
                <a:srgbClr val="AAB3B3"/>
              </a:buClr>
              <a:buSzPct val="100000"/>
              <a:buFont typeface="Arial" panose="020B0604020202020204" pitchFamily="34" charset="0"/>
              <a:buChar char="•"/>
              <a:defRPr/>
            </a:pPr>
            <a:r>
              <a:rPr lang="sl-SI" sz="2400" kern="0" dirty="0">
                <a:solidFill>
                  <a:srgbClr val="2B333C"/>
                </a:solidFill>
                <a:latin typeface="+mn-lt"/>
              </a:rPr>
              <a:t>Sledenje življenja</a:t>
            </a:r>
            <a:endParaRPr lang="en-US" sz="2400" kern="0" dirty="0">
              <a:solidFill>
                <a:srgbClr val="2B333C"/>
              </a:solidFill>
              <a:latin typeface="+mn-lt"/>
            </a:endParaRPr>
          </a:p>
          <a:p>
            <a:pPr marL="514350" lvl="1" indent="-171450" eaLnBrk="1" hangingPunct="1">
              <a:spcBef>
                <a:spcPct val="50000"/>
              </a:spcBef>
              <a:buClr>
                <a:srgbClr val="AAB3B3"/>
              </a:buClr>
              <a:buSzPct val="100000"/>
              <a:buFont typeface="Arial" panose="020B0604020202020204" pitchFamily="34" charset="0"/>
              <a:buChar char="•"/>
              <a:defRPr/>
            </a:pPr>
            <a:r>
              <a:rPr lang="sl-SI" sz="2400" kern="0" dirty="0">
                <a:solidFill>
                  <a:srgbClr val="2B333C"/>
                </a:solidFill>
                <a:latin typeface="+mn-lt"/>
              </a:rPr>
              <a:t>Odločitve pri nakupih </a:t>
            </a:r>
            <a:r>
              <a:rPr lang="sl-SI" sz="2400" kern="0" dirty="0" err="1">
                <a:solidFill>
                  <a:srgbClr val="2B333C"/>
                </a:solidFill>
                <a:latin typeface="+mn-lt"/>
              </a:rPr>
              <a:t>itd</a:t>
            </a:r>
            <a:endParaRPr lang="sl-SI" sz="2400" kern="0" dirty="0" err="1">
              <a:solidFill>
                <a:srgbClr val="2B333C"/>
              </a:solidFill>
              <a:latin typeface="+mn-lt"/>
            </a:endParaRPr>
          </a:p>
        </p:txBody>
      </p:sp>
      <p:pic>
        <p:nvPicPr>
          <p:cNvPr id="55301" name="Slika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5900" y="2564765"/>
            <a:ext cx="4070350" cy="381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sl-SI" altLang="en-US"/>
              <a:t>Kjer smo</a:t>
            </a:r>
            <a:endParaRPr lang="sl-SI" altLang="en-US"/>
          </a:p>
        </p:txBody>
      </p:sp>
      <p:sp>
        <p:nvSpPr>
          <p:cNvPr id="6146" name="TextBox 1"/>
          <p:cNvSpPr txBox="1">
            <a:spLocks noChangeArrowheads="1"/>
          </p:cNvSpPr>
          <p:nvPr/>
        </p:nvSpPr>
        <p:spPr bwMode="auto">
          <a:xfrm>
            <a:off x="334433" y="1221317"/>
            <a:ext cx="7298267"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altLang="sl-SI" sz="2000"/>
              <a:t>Živimo v povezanem svetu. 2 miljardi ljudi je povezanih preko spleta, deli podatke in komunicira preko blogov, wikijev, socialnih omrežij in drugih medijev</a:t>
            </a:r>
            <a:endParaRPr lang="sl-SI" altLang="sl-SI" sz="2000"/>
          </a:p>
          <a:p>
            <a:pPr>
              <a:spcBef>
                <a:spcPct val="0"/>
              </a:spcBef>
              <a:buFontTx/>
              <a:buNone/>
            </a:pPr>
            <a:endParaRPr lang="sl-SI" altLang="sl-SI" sz="2000"/>
          </a:p>
          <a:p>
            <a:pPr>
              <a:spcBef>
                <a:spcPct val="0"/>
              </a:spcBef>
              <a:buFontTx/>
              <a:buNone/>
            </a:pPr>
            <a:r>
              <a:rPr lang="sl-SI" altLang="sl-SI" sz="2000"/>
              <a:t>Vse, kar si zmislimo, lahko povežemo v omrežje, kar ponudi veliko možnosti.</a:t>
            </a:r>
            <a:endParaRPr lang="sl-SI" altLang="sl-SI" sz="2000"/>
          </a:p>
          <a:p>
            <a:pPr>
              <a:spcBef>
                <a:spcPct val="0"/>
              </a:spcBef>
              <a:buFontTx/>
              <a:buNone/>
            </a:pPr>
            <a:endParaRPr lang="sl-SI" altLang="sl-SI" sz="2000"/>
          </a:p>
          <a:p>
            <a:pPr>
              <a:spcBef>
                <a:spcPct val="0"/>
              </a:spcBef>
              <a:buFontTx/>
              <a:buNone/>
            </a:pPr>
            <a:r>
              <a:rPr lang="sl-SI" altLang="sl-SI" sz="2000"/>
              <a:t>Že imamo spletne naprave na naših ušesih. Nekateri že imajo vgrajene naprave, povezane s svojimi zdravniki.</a:t>
            </a:r>
            <a:endParaRPr lang="sl-SI" altLang="sl-SI" sz="2000"/>
          </a:p>
        </p:txBody>
      </p:sp>
      <p:pic>
        <p:nvPicPr>
          <p:cNvPr id="6147"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759825" y="1844463"/>
            <a:ext cx="3100917" cy="318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sl-SI" altLang="en-US" sz="4000" smtClean="0"/>
              <a:t>Izkušnje, ki temeljijo na lokaciji  </a:t>
            </a:r>
            <a:r>
              <a:rPr lang="sl-SI" altLang="en-US" smtClean="0"/>
              <a:t>(</a:t>
            </a:r>
            <a:r>
              <a:rPr lang="en-US" altLang="en-US" smtClean="0"/>
              <a:t>Location Based Experiences</a:t>
            </a:r>
            <a:r>
              <a:rPr lang="sl-SI" altLang="en-US" smtClean="0"/>
              <a:t>)</a:t>
            </a:r>
            <a:endParaRPr lang="sl-SI" altLang="en-US" smtClean="0"/>
          </a:p>
        </p:txBody>
      </p:sp>
      <p:sp>
        <p:nvSpPr>
          <p:cNvPr id="6" name="Rectangle 3"/>
          <p:cNvSpPr txBox="1">
            <a:spLocks noChangeArrowheads="1"/>
          </p:cNvSpPr>
          <p:nvPr/>
        </p:nvSpPr>
        <p:spPr bwMode="auto">
          <a:xfrm>
            <a:off x="609600" y="933451"/>
            <a:ext cx="10871200" cy="5825067"/>
          </a:xfrm>
          <a:prstGeom prst="rect">
            <a:avLst/>
          </a:prstGeom>
          <a:noFill/>
          <a:ln w="9525">
            <a:noFill/>
            <a:miter lim="800000"/>
          </a:ln>
        </p:spPr>
        <p:txBody>
          <a:bodyPr tIns="121920" bIns="121920"/>
          <a:lstStyle/>
          <a:p>
            <a:pPr marL="228600" indent="-228600">
              <a:spcBef>
                <a:spcPct val="50000"/>
              </a:spcBef>
              <a:buClr>
                <a:srgbClr val="AAB3B3"/>
              </a:buClr>
              <a:buSzPct val="80000"/>
              <a:defRPr/>
            </a:pPr>
            <a:r>
              <a:rPr lang="en-US" sz="2800" b="1" kern="0" dirty="0">
                <a:solidFill>
                  <a:schemeClr val="tx1">
                    <a:lumMod val="85000"/>
                    <a:lumOff val="15000"/>
                  </a:schemeClr>
                </a:solidFill>
                <a:latin typeface="+mn-lt"/>
              </a:rPr>
              <a:t>Location Based Services (LBS)</a:t>
            </a:r>
            <a:r>
              <a:rPr lang="sl-SI" sz="2800" b="1" kern="0" dirty="0">
                <a:solidFill>
                  <a:schemeClr val="tx1">
                    <a:lumMod val="85000"/>
                    <a:lumOff val="15000"/>
                  </a:schemeClr>
                </a:solidFill>
                <a:latin typeface="+mn-lt"/>
              </a:rPr>
              <a:t>:</a:t>
            </a:r>
            <a:r>
              <a:rPr lang="en-US" sz="2800" b="1" kern="0" dirty="0">
                <a:solidFill>
                  <a:schemeClr val="tx1">
                    <a:lumMod val="85000"/>
                    <a:lumOff val="15000"/>
                  </a:schemeClr>
                </a:solidFill>
                <a:latin typeface="+mn-lt"/>
              </a:rPr>
              <a:t> </a:t>
            </a:r>
            <a:r>
              <a:rPr lang="en-US" sz="2800" kern="0" dirty="0" err="1">
                <a:solidFill>
                  <a:srgbClr val="2B333C"/>
                </a:solidFill>
                <a:latin typeface="+mn-lt"/>
              </a:rPr>
              <a:t>informa</a:t>
            </a:r>
            <a:r>
              <a:rPr lang="sl-SI" sz="2800" kern="0" dirty="0" err="1">
                <a:solidFill>
                  <a:srgbClr val="2B333C"/>
                </a:solidFill>
                <a:latin typeface="+mn-lt"/>
              </a:rPr>
              <a:t>cijske</a:t>
            </a:r>
            <a:r>
              <a:rPr lang="sl-SI" sz="2800" kern="0" dirty="0">
                <a:solidFill>
                  <a:srgbClr val="2B333C"/>
                </a:solidFill>
                <a:latin typeface="+mn-lt"/>
              </a:rPr>
              <a:t> storitve za mobilne naprave, dostopne preko mobilnega omrežja in temelječe na lokaciji</a:t>
            </a:r>
            <a:r>
              <a:rPr lang="en-US" sz="2800" kern="0" dirty="0">
                <a:solidFill>
                  <a:srgbClr val="2B333C"/>
                </a:solidFill>
                <a:latin typeface="+mn-lt"/>
              </a:rPr>
              <a:t>                                         				</a:t>
            </a:r>
            <a:endParaRPr lang="en-US" sz="2800" kern="0" dirty="0">
              <a:solidFill>
                <a:srgbClr val="C00000"/>
              </a:solidFill>
              <a:latin typeface="+mn-lt"/>
            </a:endParaRPr>
          </a:p>
          <a:p>
            <a:pPr marL="228600" indent="-228600">
              <a:spcBef>
                <a:spcPct val="50000"/>
              </a:spcBef>
              <a:buClr>
                <a:srgbClr val="AAB3B3"/>
              </a:buClr>
              <a:buSzPct val="80000"/>
              <a:defRPr/>
            </a:pPr>
            <a:r>
              <a:rPr lang="en-US" sz="2800" b="1" kern="0" dirty="0">
                <a:solidFill>
                  <a:schemeClr val="tx1">
                    <a:lumMod val="85000"/>
                    <a:lumOff val="15000"/>
                  </a:schemeClr>
                </a:solidFill>
                <a:latin typeface="+mn-lt"/>
              </a:rPr>
              <a:t>Location Based Experiences (LBE)</a:t>
            </a:r>
            <a:r>
              <a:rPr lang="sl-SI" sz="2800" b="1" kern="0" dirty="0">
                <a:solidFill>
                  <a:schemeClr val="tx1">
                    <a:lumMod val="85000"/>
                    <a:lumOff val="15000"/>
                  </a:schemeClr>
                </a:solidFill>
                <a:latin typeface="+mn-lt"/>
              </a:rPr>
              <a:t>: </a:t>
            </a:r>
            <a:r>
              <a:rPr lang="sl-SI" sz="2800" kern="0" dirty="0">
                <a:solidFill>
                  <a:schemeClr val="tx1">
                    <a:lumMod val="85000"/>
                    <a:lumOff val="15000"/>
                  </a:schemeClr>
                </a:solidFill>
                <a:latin typeface="+mn-lt"/>
              </a:rPr>
              <a:t>mobilne spletne strani in multimedijske aplikacije, ki nudijo poosebljeno interaktivno izkušnjo glede na lokacijo in preference uporabnika</a:t>
            </a:r>
            <a:r>
              <a:rPr lang="en-US" sz="2800" kern="0" dirty="0">
                <a:solidFill>
                  <a:srgbClr val="2B333C"/>
                </a:solidFill>
                <a:latin typeface="+mn-lt"/>
              </a:rPr>
              <a:t>                                                                						  </a:t>
            </a:r>
            <a:endParaRPr lang="en-US" sz="2800" kern="0" dirty="0">
              <a:solidFill>
                <a:srgbClr val="C00000"/>
              </a:solidFill>
              <a:latin typeface="+mn-lt"/>
            </a:endParaRPr>
          </a:p>
          <a:p>
            <a:pPr marL="228600" indent="-228600">
              <a:spcBef>
                <a:spcPct val="50000"/>
              </a:spcBef>
              <a:buClr>
                <a:srgbClr val="AAB3B3"/>
              </a:buClr>
              <a:buSzPct val="80000"/>
              <a:defRPr/>
            </a:pPr>
            <a:endParaRPr lang="en-US" sz="2800" kern="0" dirty="0">
              <a:solidFill>
                <a:srgbClr val="C00000"/>
              </a:solidFill>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sl-SI" altLang="en-US" smtClean="0"/>
              <a:t>Vrste LBE</a:t>
            </a:r>
            <a:endParaRPr lang="en-US" altLang="en-US" smtClean="0"/>
          </a:p>
        </p:txBody>
      </p:sp>
      <p:sp>
        <p:nvSpPr>
          <p:cNvPr id="4" name="Rectangle 3"/>
          <p:cNvSpPr txBox="1">
            <a:spLocks noChangeArrowheads="1"/>
          </p:cNvSpPr>
          <p:nvPr/>
        </p:nvSpPr>
        <p:spPr bwMode="auto">
          <a:xfrm>
            <a:off x="191770" y="981075"/>
            <a:ext cx="11176000" cy="4799330"/>
          </a:xfrm>
          <a:prstGeom prst="rect">
            <a:avLst/>
          </a:prstGeom>
          <a:noFill/>
          <a:ln w="9525">
            <a:noFill/>
            <a:miter lim="800000"/>
          </a:ln>
        </p:spPr>
        <p:txBody>
          <a:bodyPr/>
          <a:lstStyle/>
          <a:p>
            <a:pPr marL="228600" indent="-228600">
              <a:spcBef>
                <a:spcPct val="50000"/>
              </a:spcBef>
              <a:buClr>
                <a:srgbClr val="AAB3B3"/>
              </a:buClr>
              <a:buSzPct val="80000"/>
              <a:buFontTx/>
              <a:buChar char="•"/>
              <a:defRPr/>
            </a:pPr>
            <a:r>
              <a:rPr lang="sl-SI" sz="2800" kern="0" dirty="0">
                <a:solidFill>
                  <a:srgbClr val="2B333C"/>
                </a:solidFill>
                <a:latin typeface="+mn-lt"/>
              </a:rPr>
              <a:t>Vodiči za restavracije in komentarji uporabnikov</a:t>
            </a:r>
            <a:endParaRPr lang="en-US" sz="2800" kern="0" dirty="0">
              <a:solidFill>
                <a:srgbClr val="2B333C"/>
              </a:solidFill>
              <a:latin typeface="+mn-lt"/>
            </a:endParaRPr>
          </a:p>
          <a:p>
            <a:pPr marL="228600" indent="-228600">
              <a:spcBef>
                <a:spcPct val="50000"/>
              </a:spcBef>
              <a:buClr>
                <a:srgbClr val="AAB3B3"/>
              </a:buClr>
              <a:buSzPct val="80000"/>
              <a:buFontTx/>
              <a:buChar char="•"/>
              <a:defRPr/>
            </a:pPr>
            <a:r>
              <a:rPr lang="sl-SI" sz="2800" kern="0" dirty="0">
                <a:solidFill>
                  <a:srgbClr val="2B333C"/>
                </a:solidFill>
                <a:latin typeface="+mn-lt"/>
              </a:rPr>
              <a:t>Iskanje prijateljev, smeri</a:t>
            </a:r>
            <a:endParaRPr lang="en-US" sz="2800" kern="0" dirty="0">
              <a:solidFill>
                <a:srgbClr val="2B333C"/>
              </a:solidFill>
              <a:latin typeface="+mn-lt"/>
            </a:endParaRPr>
          </a:p>
          <a:p>
            <a:pPr marL="228600" indent="-228600">
              <a:spcBef>
                <a:spcPct val="50000"/>
              </a:spcBef>
              <a:buClr>
                <a:srgbClr val="AAB3B3"/>
              </a:buClr>
              <a:buSzPct val="80000"/>
              <a:buFontTx/>
              <a:buChar char="•"/>
              <a:defRPr/>
            </a:pPr>
            <a:r>
              <a:rPr lang="sl-SI" sz="2800" kern="0" dirty="0">
                <a:solidFill>
                  <a:srgbClr val="2B333C"/>
                </a:solidFill>
                <a:latin typeface="+mn-lt"/>
              </a:rPr>
              <a:t>Informacije o transportu</a:t>
            </a:r>
            <a:endParaRPr lang="en-US" sz="2800" kern="0" dirty="0">
              <a:solidFill>
                <a:srgbClr val="2B333C"/>
              </a:solidFill>
              <a:latin typeface="+mn-lt"/>
            </a:endParaRPr>
          </a:p>
          <a:p>
            <a:pPr marL="228600" indent="-228600">
              <a:spcBef>
                <a:spcPct val="50000"/>
              </a:spcBef>
              <a:buClr>
                <a:srgbClr val="AAB3B3"/>
              </a:buClr>
              <a:buSzPct val="80000"/>
              <a:buFontTx/>
              <a:buChar char="•"/>
              <a:defRPr/>
            </a:pPr>
            <a:r>
              <a:rPr lang="sl-SI" sz="2800" kern="0" dirty="0">
                <a:solidFill>
                  <a:srgbClr val="2B333C"/>
                </a:solidFill>
                <a:latin typeface="+mn-lt"/>
              </a:rPr>
              <a:t>Zemljevidi rekreativnih lokacij</a:t>
            </a:r>
            <a:endParaRPr lang="en-US" sz="2800" kern="0" dirty="0">
              <a:solidFill>
                <a:srgbClr val="2B333C"/>
              </a:solidFill>
              <a:latin typeface="+mn-lt"/>
            </a:endParaRPr>
          </a:p>
          <a:p>
            <a:pPr marL="228600" indent="-228600">
              <a:spcBef>
                <a:spcPct val="50000"/>
              </a:spcBef>
              <a:buClr>
                <a:srgbClr val="AAB3B3"/>
              </a:buClr>
              <a:buSzPct val="80000"/>
              <a:buFontTx/>
              <a:buChar char="•"/>
              <a:defRPr/>
            </a:pPr>
            <a:r>
              <a:rPr lang="sl-SI" sz="2800" kern="0" dirty="0">
                <a:solidFill>
                  <a:srgbClr val="2B333C"/>
                </a:solidFill>
                <a:latin typeface="+mn-lt"/>
              </a:rPr>
              <a:t>Zgodovinske in turistične informacije</a:t>
            </a:r>
            <a:endParaRPr lang="en-US" sz="2800" kern="0" dirty="0">
              <a:solidFill>
                <a:srgbClr val="2B333C"/>
              </a:solidFill>
              <a:latin typeface="+mn-lt"/>
            </a:endParaRPr>
          </a:p>
          <a:p>
            <a:pPr marL="228600" indent="-228600">
              <a:spcBef>
                <a:spcPct val="50000"/>
              </a:spcBef>
              <a:buClr>
                <a:srgbClr val="AAB3B3"/>
              </a:buClr>
              <a:buSzPct val="80000"/>
              <a:buFontTx/>
              <a:buChar char="•"/>
              <a:defRPr/>
            </a:pPr>
            <a:r>
              <a:rPr lang="sl-SI" sz="2800" kern="0" dirty="0">
                <a:solidFill>
                  <a:srgbClr val="2B333C"/>
                </a:solidFill>
                <a:latin typeface="+mn-lt"/>
              </a:rPr>
              <a:t>Najemanje počitniških hiš </a:t>
            </a:r>
            <a:r>
              <a:rPr lang="sl-SI" sz="2800" kern="0" dirty="0" err="1">
                <a:solidFill>
                  <a:srgbClr val="2B333C"/>
                </a:solidFill>
                <a:latin typeface="+mn-lt"/>
              </a:rPr>
              <a:t>ipd</a:t>
            </a:r>
            <a:endParaRPr lang="en-US" sz="2800" kern="0" dirty="0">
              <a:solidFill>
                <a:srgbClr val="2B333C"/>
              </a:solidFill>
              <a:latin typeface="+mn-lt"/>
            </a:endParaRPr>
          </a:p>
          <a:p>
            <a:pPr marL="228600" indent="-228600">
              <a:spcBef>
                <a:spcPct val="50000"/>
              </a:spcBef>
              <a:buClr>
                <a:srgbClr val="AAB3B3"/>
              </a:buClr>
              <a:buSzPct val="80000"/>
              <a:buFontTx/>
              <a:buChar char="•"/>
              <a:defRPr/>
            </a:pPr>
            <a:endParaRPr lang="en-US" sz="2800" kern="0" dirty="0">
              <a:solidFill>
                <a:srgbClr val="2B333C"/>
              </a:solidFill>
              <a:latin typeface="+mn-lt"/>
            </a:endParaRPr>
          </a:p>
        </p:txBody>
      </p:sp>
      <p:pic>
        <p:nvPicPr>
          <p:cNvPr id="61444" name="Picture 5" descr="Rezultat iskanja slik za location based experienc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12323" y="2708911"/>
            <a:ext cx="5619751" cy="351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sl-SI" altLang="en-US" smtClean="0"/>
              <a:t>Primer</a:t>
            </a:r>
            <a:r>
              <a:rPr lang="en-US" altLang="en-US" smtClean="0"/>
              <a:t>: </a:t>
            </a:r>
            <a:r>
              <a:rPr lang="sl-SI" altLang="en-US" smtClean="0"/>
              <a:t>Nakupovanje</a:t>
            </a:r>
            <a:endParaRPr lang="en-US" altLang="en-US" smtClean="0"/>
          </a:p>
        </p:txBody>
      </p:sp>
      <p:pic>
        <p:nvPicPr>
          <p:cNvPr id="63491" name="Picture 2" descr="C:\Documents and Settings\Vince Buscemi\Desktop\2.12\map.tif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01750" y="1045845"/>
            <a:ext cx="2869565" cy="551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 descr="C:\Documents and Settings\Vince Buscemi\Desktop\2.12\detail.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555" y="1165225"/>
            <a:ext cx="2874010" cy="552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2" descr="C:\Documents and Settings\Vince Buscemi\Desktop\send coupon.t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415" y="981075"/>
            <a:ext cx="2890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sl-SI" altLang="en-US" smtClean="0"/>
              <a:t>Kako smo prišli </a:t>
            </a:r>
            <a:r>
              <a:rPr lang="sl-SI" altLang="en-US" b="1" smtClean="0"/>
              <a:t>sem</a:t>
            </a:r>
            <a:r>
              <a:rPr lang="en-US" altLang="en-US" smtClean="0"/>
              <a:t>?</a:t>
            </a:r>
            <a:endParaRPr lang="en-US" altLang="en-US" smtClean="0"/>
          </a:p>
        </p:txBody>
      </p:sp>
      <p:sp>
        <p:nvSpPr>
          <p:cNvPr id="5" name="TextBox 4"/>
          <p:cNvSpPr txBox="1"/>
          <p:nvPr/>
        </p:nvSpPr>
        <p:spPr>
          <a:xfrm>
            <a:off x="263526" y="981075"/>
            <a:ext cx="8320616" cy="4294505"/>
          </a:xfrm>
          <a:prstGeom prst="rect">
            <a:avLst/>
          </a:prstGeom>
          <a:noFill/>
        </p:spPr>
        <p:txBody>
          <a:bodyPr>
            <a:spAutoFit/>
          </a:bodyPr>
          <a:lstStyle/>
          <a:p>
            <a:pPr marL="342900" indent="-342900">
              <a:defRPr/>
            </a:pPr>
            <a:r>
              <a:rPr lang="sl-SI" sz="3735" dirty="0">
                <a:latin typeface="Arial" panose="020B0604020202020204" pitchFamily="34" charset="0"/>
              </a:rPr>
              <a:t>Kako pridem </a:t>
            </a:r>
            <a:r>
              <a:rPr lang="sl-SI" sz="3735" b="1" dirty="0">
                <a:latin typeface="Arial" panose="020B0604020202020204" pitchFamily="34" charset="0"/>
              </a:rPr>
              <a:t>tja</a:t>
            </a:r>
            <a:r>
              <a:rPr lang="en-US" sz="3735" dirty="0">
                <a:latin typeface="Arial" panose="020B0604020202020204" pitchFamily="34" charset="0"/>
              </a:rPr>
              <a:t>?</a:t>
            </a:r>
            <a:endParaRPr lang="en-US" sz="3735" dirty="0">
              <a:latin typeface="Arial" panose="020B0604020202020204" pitchFamily="34" charset="0"/>
            </a:endParaRPr>
          </a:p>
          <a:p>
            <a:pPr lvl="1">
              <a:buFont typeface="Arial" panose="020B0604020202020204" pitchFamily="34" charset="0"/>
              <a:buChar char="•"/>
              <a:defRPr/>
            </a:pPr>
            <a:r>
              <a:rPr lang="en-US" sz="2665" dirty="0">
                <a:latin typeface="Arial" panose="020B0604020202020204" pitchFamily="34" charset="0"/>
              </a:rPr>
              <a:t> GPS </a:t>
            </a:r>
            <a:r>
              <a:rPr lang="sl-SI" sz="2665" dirty="0">
                <a:latin typeface="Arial" panose="020B0604020202020204" pitchFamily="34" charset="0"/>
              </a:rPr>
              <a:t>vam poda pot od točke A do točke B</a:t>
            </a:r>
            <a:endParaRPr lang="en-US" sz="2665" dirty="0">
              <a:latin typeface="Arial" panose="020B0604020202020204" pitchFamily="34" charset="0"/>
            </a:endParaRPr>
          </a:p>
          <a:p>
            <a:pPr marL="342900" indent="-342900">
              <a:defRPr/>
            </a:pPr>
            <a:endParaRPr lang="sl-SI" sz="100" dirty="0">
              <a:latin typeface="Arial" panose="020B0604020202020204" pitchFamily="34" charset="0"/>
            </a:endParaRPr>
          </a:p>
          <a:p>
            <a:pPr marL="342900" indent="-342900">
              <a:defRPr/>
            </a:pPr>
            <a:r>
              <a:rPr lang="sl-SI" sz="3735" b="1" dirty="0">
                <a:latin typeface="Arial" panose="020B0604020202020204" pitchFamily="34" charset="0"/>
              </a:rPr>
              <a:t>Kje</a:t>
            </a:r>
            <a:r>
              <a:rPr lang="sl-SI" sz="3735" dirty="0">
                <a:latin typeface="Arial" panose="020B0604020202020204" pitchFamily="34" charset="0"/>
              </a:rPr>
              <a:t> je kaj</a:t>
            </a:r>
            <a:r>
              <a:rPr lang="en-US" sz="3735" dirty="0">
                <a:latin typeface="Arial" panose="020B0604020202020204" pitchFamily="34" charset="0"/>
              </a:rPr>
              <a:t>?</a:t>
            </a:r>
            <a:endParaRPr lang="en-US" sz="3735" dirty="0">
              <a:latin typeface="Arial" panose="020B0604020202020204" pitchFamily="34" charset="0"/>
            </a:endParaRPr>
          </a:p>
          <a:p>
            <a:pPr lvl="1">
              <a:buFont typeface="Arial" panose="020B0604020202020204" pitchFamily="34" charset="0"/>
              <a:buChar char="•"/>
              <a:defRPr/>
            </a:pPr>
            <a:r>
              <a:rPr lang="en-US" sz="2665" dirty="0">
                <a:latin typeface="Arial" panose="020B0604020202020204" pitchFamily="34" charset="0"/>
              </a:rPr>
              <a:t> Google </a:t>
            </a:r>
            <a:r>
              <a:rPr lang="sl-SI" sz="2665" dirty="0">
                <a:latin typeface="Arial" panose="020B0604020202020204" pitchFamily="34" charset="0"/>
              </a:rPr>
              <a:t>nam poišče zahtevani podatek</a:t>
            </a:r>
            <a:endParaRPr lang="en-US" sz="2665" dirty="0">
              <a:latin typeface="Arial" panose="020B0604020202020204" pitchFamily="34" charset="0"/>
            </a:endParaRPr>
          </a:p>
          <a:p>
            <a:pPr marL="342900" indent="-342900">
              <a:buFont typeface="+mj-lt"/>
              <a:buAutoNum type="arabicPeriod"/>
              <a:defRPr/>
            </a:pPr>
            <a:endParaRPr lang="en-US" sz="2665" dirty="0">
              <a:latin typeface="Arial" panose="020B0604020202020204" pitchFamily="34" charset="0"/>
            </a:endParaRPr>
          </a:p>
          <a:p>
            <a:pPr marL="342900" indent="-342900">
              <a:defRPr/>
            </a:pPr>
            <a:r>
              <a:rPr lang="sl-SI" sz="3735" dirty="0">
                <a:latin typeface="Arial" panose="020B0604020202020204" pitchFamily="34" charset="0"/>
              </a:rPr>
              <a:t>Kaj je </a:t>
            </a:r>
            <a:r>
              <a:rPr lang="sl-SI" sz="3735" b="1" dirty="0">
                <a:latin typeface="Arial" panose="020B0604020202020204" pitchFamily="34" charset="0"/>
              </a:rPr>
              <a:t>tukaj</a:t>
            </a:r>
            <a:r>
              <a:rPr lang="en-US" sz="3735" dirty="0">
                <a:latin typeface="Arial" panose="020B0604020202020204" pitchFamily="34" charset="0"/>
              </a:rPr>
              <a:t>?</a:t>
            </a:r>
            <a:endParaRPr lang="en-US" sz="3735" dirty="0">
              <a:latin typeface="Arial" panose="020B0604020202020204" pitchFamily="34" charset="0"/>
            </a:endParaRPr>
          </a:p>
          <a:p>
            <a:pPr lvl="1">
              <a:buFont typeface="Arial" panose="020B0604020202020204" pitchFamily="34" charset="0"/>
              <a:buChar char="•"/>
              <a:defRPr/>
            </a:pPr>
            <a:r>
              <a:rPr lang="en-US" sz="2665" dirty="0">
                <a:solidFill>
                  <a:schemeClr val="tx1">
                    <a:lumMod val="75000"/>
                    <a:lumOff val="25000"/>
                  </a:schemeClr>
                </a:solidFill>
                <a:latin typeface="Arial" panose="020B0604020202020204" pitchFamily="34" charset="0"/>
              </a:rPr>
              <a:t> LBS </a:t>
            </a:r>
            <a:r>
              <a:rPr lang="sl-SI" sz="2665" dirty="0">
                <a:solidFill>
                  <a:schemeClr val="tx1">
                    <a:lumMod val="75000"/>
                    <a:lumOff val="25000"/>
                  </a:schemeClr>
                </a:solidFill>
                <a:latin typeface="Arial" panose="020B0604020202020204" pitchFamily="34" charset="0"/>
              </a:rPr>
              <a:t>poda informacije, ko pridemo na našo destinacijo</a:t>
            </a:r>
            <a:endParaRPr lang="en-US" sz="2665" dirty="0">
              <a:solidFill>
                <a:schemeClr val="tx1">
                  <a:lumMod val="75000"/>
                  <a:lumOff val="25000"/>
                </a:schemeClr>
              </a:solidFill>
              <a:latin typeface="Arial" panose="020B0604020202020204" pitchFamily="34" charset="0"/>
            </a:endParaRPr>
          </a:p>
          <a:p>
            <a:pPr lvl="1">
              <a:buFont typeface="Arial" panose="020B0604020202020204" pitchFamily="34" charset="0"/>
              <a:buChar char="•"/>
              <a:defRPr/>
            </a:pPr>
            <a:r>
              <a:rPr lang="en-US" sz="2665" dirty="0">
                <a:solidFill>
                  <a:schemeClr val="tx1">
                    <a:lumMod val="75000"/>
                    <a:lumOff val="25000"/>
                  </a:schemeClr>
                </a:solidFill>
                <a:latin typeface="Arial" panose="020B0604020202020204" pitchFamily="34" charset="0"/>
              </a:rPr>
              <a:t> LBE </a:t>
            </a:r>
            <a:r>
              <a:rPr lang="sl-SI" sz="2665" dirty="0">
                <a:solidFill>
                  <a:schemeClr val="tx1">
                    <a:lumMod val="75000"/>
                    <a:lumOff val="25000"/>
                  </a:schemeClr>
                </a:solidFill>
                <a:latin typeface="Arial" panose="020B0604020202020204" pitchFamily="34" charset="0"/>
              </a:rPr>
              <a:t>poda izkušnje v zvezi z našo okolico</a:t>
            </a:r>
            <a:r>
              <a:rPr lang="en-US" sz="2665" dirty="0">
                <a:solidFill>
                  <a:schemeClr val="tx1">
                    <a:lumMod val="75000"/>
                    <a:lumOff val="25000"/>
                  </a:schemeClr>
                </a:solidFill>
                <a:latin typeface="Arial" panose="020B0604020202020204" pitchFamily="34" charset="0"/>
              </a:rPr>
              <a:t>  </a:t>
            </a:r>
            <a:endParaRPr lang="en-US" sz="2665" dirty="0">
              <a:solidFill>
                <a:schemeClr val="tx1">
                  <a:lumMod val="75000"/>
                  <a:lumOff val="25000"/>
                </a:schemeClr>
              </a:solidFill>
              <a:latin typeface="Arial" panose="020B0604020202020204" pitchFamily="34" charset="0"/>
            </a:endParaRPr>
          </a:p>
        </p:txBody>
      </p:sp>
      <p:pic>
        <p:nvPicPr>
          <p:cNvPr id="6554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8700" y="4370917"/>
            <a:ext cx="1837267" cy="121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4" descr="pt-nuvi660lf-lg(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56707" y="1124374"/>
            <a:ext cx="13462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11" descr="goog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962" y="2420409"/>
            <a:ext cx="2705100" cy="90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marL="914400" indent="-914400" eaLnBrk="1" hangingPunct="1"/>
            <a:r>
              <a:rPr lang="en-US" altLang="en-US" sz="3600" smtClean="0">
                <a:solidFill>
                  <a:srgbClr val="FFFF00"/>
                </a:solidFill>
              </a:rPr>
              <a:t>Lo</a:t>
            </a:r>
            <a:r>
              <a:rPr lang="sl-SI" altLang="en-US" sz="3600" smtClean="0">
                <a:solidFill>
                  <a:srgbClr val="FFFF00"/>
                </a:solidFill>
              </a:rPr>
              <a:t>kacijsko podprti socialni mediji</a:t>
            </a:r>
            <a:endParaRPr lang="sl-SI" altLang="en-US" sz="3600" smtClean="0">
              <a:solidFill>
                <a:srgbClr val="FFFF00"/>
              </a:solidFill>
            </a:endParaRPr>
          </a:p>
        </p:txBody>
      </p:sp>
      <p:sp>
        <p:nvSpPr>
          <p:cNvPr id="67587" name="Rectangle 5"/>
          <p:cNvSpPr>
            <a:spLocks noChangeArrowheads="1"/>
          </p:cNvSpPr>
          <p:nvPr/>
        </p:nvSpPr>
        <p:spPr bwMode="auto">
          <a:xfrm>
            <a:off x="11245851" y="1682751"/>
            <a:ext cx="30988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br>
              <a:rPr lang="en-US" altLang="en-US" sz="6665" i="1">
                <a:solidFill>
                  <a:schemeClr val="bg1"/>
                </a:solidFill>
                <a:latin typeface="Verdana" panose="020B0604030504040204" pitchFamily="34" charset="0"/>
              </a:rPr>
            </a:br>
            <a:endParaRPr lang="en-US" altLang="en-US" sz="6665" i="1">
              <a:solidFill>
                <a:schemeClr val="bg1"/>
              </a:solidFill>
              <a:latin typeface="Verdana" panose="020B0604030504040204" pitchFamily="34" charset="0"/>
            </a:endParaRPr>
          </a:p>
        </p:txBody>
      </p:sp>
      <p:pic>
        <p:nvPicPr>
          <p:cNvPr id="67588" name="Picture 8" descr="oldSchool.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23900" y="1028700"/>
            <a:ext cx="10644717" cy="636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t>Google </a:t>
            </a:r>
            <a:r>
              <a:rPr lang="en-US" altLang="en-US" smtClean="0">
                <a:hlinkClick r:id="rId1"/>
              </a:rPr>
              <a:t>Latitude</a:t>
            </a:r>
            <a:endParaRPr lang="en-US" altLang="en-US" smtClean="0"/>
          </a:p>
        </p:txBody>
      </p:sp>
      <p:pic>
        <p:nvPicPr>
          <p:cNvPr id="69635" name="Picture 5" descr="http://3.bp.blogspot.com/_IevKNrO7uCY/SYkuWl4VyyI/AAAAAAAAAF0/4Y2C-gbo_o8/s1600/latitude-ny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17" y="645584"/>
            <a:ext cx="3744383" cy="56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Pravokotnik 1"/>
          <p:cNvSpPr>
            <a:spLocks noChangeArrowheads="1"/>
          </p:cNvSpPr>
          <p:nvPr/>
        </p:nvSpPr>
        <p:spPr bwMode="auto">
          <a:xfrm>
            <a:off x="5499100" y="882651"/>
            <a:ext cx="6096000"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sl-SI" sz="2665">
                <a:solidFill>
                  <a:srgbClr val="000000"/>
                </a:solidFill>
                <a:latin typeface="Arial" panose="020B0604020202020204" pitchFamily="34" charset="0"/>
              </a:rPr>
              <a:t>Latitude is a new feature of Google Maps for mobile, as well as an iGoogle gadget, that allows you to share your location with your friends and to see their approximate locations, if they choose to share them with you.</a:t>
            </a:r>
            <a:endParaRPr lang="sl-SI" altLang="sl-SI" sz="2665"/>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sl-SI" altLang="en-US" smtClean="0"/>
              <a:t>Primer</a:t>
            </a:r>
            <a:r>
              <a:rPr lang="en-US" altLang="en-US" smtClean="0"/>
              <a:t>: </a:t>
            </a:r>
            <a:r>
              <a:rPr lang="en-US" altLang="en-US" smtClean="0">
                <a:hlinkClick r:id="rId1"/>
              </a:rPr>
              <a:t>Loopt</a:t>
            </a:r>
            <a:endParaRPr lang="en-US" altLang="en-US" smtClean="0"/>
          </a:p>
        </p:txBody>
      </p:sp>
      <p:pic>
        <p:nvPicPr>
          <p:cNvPr id="5" name="Picture 2"/>
          <p:cNvPicPr>
            <a:picLocks noChangeAspect="1" noChangeArrowheads="1"/>
          </p:cNvPicPr>
          <p:nvPr/>
        </p:nvPicPr>
        <p:blipFill>
          <a:blip r:embed="rId2"/>
          <a:srcRect/>
          <a:stretch>
            <a:fillRect/>
          </a:stretch>
        </p:blipFill>
        <p:spPr bwMode="auto">
          <a:xfrm>
            <a:off x="767715" y="908685"/>
            <a:ext cx="9580245" cy="5602605"/>
          </a:xfrm>
          <a:prstGeom prst="rect">
            <a:avLst/>
          </a:prstGeom>
          <a:noFill/>
          <a:ln w="9525">
            <a:noFill/>
            <a:miter lim="800000"/>
            <a:headEnd/>
            <a:tailEnd/>
          </a:ln>
          <a:effectLst>
            <a:outerShdw blurRad="139700" dist="38100" dir="2700000" algn="tl" rotWithShape="0">
              <a:prstClr val="black">
                <a:alpha val="61000"/>
              </a:prst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sl-SI" altLang="sl-SI" smtClean="0">
                <a:latin typeface="Arial" panose="020B0604020202020204" pitchFamily="34" charset="0"/>
                <a:cs typeface="Arial" panose="020B0604020202020204" pitchFamily="34" charset="0"/>
              </a:rPr>
              <a:t>Porazdeljeno in odprto učenje</a:t>
            </a:r>
            <a:endParaRPr lang="en-GB" altLang="sl-SI" smtClean="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0" y="1600200"/>
            <a:ext cx="10972800" cy="4526280"/>
          </a:xfrm>
        </p:spPr>
        <p:txBody>
          <a:bodyPr>
            <a:normAutofit fontScale="85000" lnSpcReduction="20000"/>
          </a:bodyPr>
          <a:lstStyle/>
          <a:p>
            <a:pPr>
              <a:buBlip>
                <a:blip r:embed="rId1"/>
              </a:buBlip>
              <a:defRPr/>
            </a:pPr>
            <a:r>
              <a:rPr lang="sl-SI" dirty="0" smtClean="0"/>
              <a:t>Učenje brez fizičnih in virtualnih omejitev</a:t>
            </a:r>
            <a:endParaRPr lang="en-GB" dirty="0" smtClean="0"/>
          </a:p>
          <a:p>
            <a:pPr>
              <a:buBlip>
                <a:blip r:embed="rId1"/>
              </a:buBlip>
              <a:defRPr/>
            </a:pPr>
            <a:r>
              <a:rPr lang="en-US" dirty="0" smtClean="0"/>
              <a:t>S</a:t>
            </a:r>
            <a:r>
              <a:rPr lang="sl-SI" dirty="0" err="1" smtClean="0"/>
              <a:t>amoorganizirano</a:t>
            </a:r>
            <a:r>
              <a:rPr lang="en-US" dirty="0" smtClean="0"/>
              <a:t> (</a:t>
            </a:r>
            <a:r>
              <a:rPr lang="sl-SI" dirty="0" smtClean="0"/>
              <a:t>„samo“ pomeni posameznika in skupnosti</a:t>
            </a:r>
            <a:r>
              <a:rPr lang="en-US" dirty="0" smtClean="0"/>
              <a:t>)</a:t>
            </a:r>
            <a:endParaRPr lang="en-GB" dirty="0" smtClean="0"/>
          </a:p>
          <a:p>
            <a:pPr>
              <a:buBlip>
                <a:blip r:embed="rId1"/>
              </a:buBlip>
              <a:defRPr/>
            </a:pPr>
            <a:r>
              <a:rPr lang="sl-SI" dirty="0" smtClean="0"/>
              <a:t>Učenje </a:t>
            </a:r>
            <a:r>
              <a:rPr lang="en-US" dirty="0" smtClean="0"/>
              <a:t>‚</a:t>
            </a:r>
            <a:r>
              <a:rPr lang="sl-SI" dirty="0" smtClean="0"/>
              <a:t>v oblaku</a:t>
            </a:r>
            <a:r>
              <a:rPr lang="en-US" dirty="0" smtClean="0"/>
              <a:t>' – </a:t>
            </a:r>
            <a:r>
              <a:rPr lang="sl-SI" dirty="0" smtClean="0"/>
              <a:t>povezano s sistemi in storitvami iz več kot ene organizacije</a:t>
            </a:r>
            <a:endParaRPr lang="en-US" dirty="0" smtClean="0"/>
          </a:p>
          <a:p>
            <a:pPr>
              <a:buBlip>
                <a:blip r:embed="rId1"/>
              </a:buBlip>
              <a:defRPr/>
            </a:pPr>
            <a:r>
              <a:rPr lang="sl-SI" dirty="0" smtClean="0"/>
              <a:t>Posamezniki svoja poosebljena učna okolja </a:t>
            </a:r>
            <a:r>
              <a:rPr lang="en-US" dirty="0" smtClean="0"/>
              <a:t>(PLEs)</a:t>
            </a:r>
            <a:r>
              <a:rPr lang="sl-SI" dirty="0" smtClean="0"/>
              <a:t> stalno načrtujejo in spreminjajo glede na svoje osebne potrebe</a:t>
            </a:r>
            <a:endParaRPr lang="en-GB" dirty="0" smtClean="0"/>
          </a:p>
          <a:p>
            <a:pPr>
              <a:buBlip>
                <a:blip r:embed="rId1"/>
              </a:buBlip>
              <a:defRPr/>
            </a:pPr>
            <a:r>
              <a:rPr lang="sl-SI" dirty="0" smtClean="0"/>
              <a:t>Virtualna učna okolja (VLE) ustanov </a:t>
            </a:r>
            <a:r>
              <a:rPr lang="en-US" dirty="0" smtClean="0"/>
              <a:t>VLE </a:t>
            </a:r>
            <a:r>
              <a:rPr lang="sl-SI" dirty="0" smtClean="0"/>
              <a:t>bodo nadomeščena</a:t>
            </a:r>
            <a:endParaRPr lang="en-GB" dirty="0" smtClean="0"/>
          </a:p>
          <a:p>
            <a:pPr>
              <a:buBlip>
                <a:blip r:embed="rId1"/>
              </a:buBlip>
              <a:defRPr/>
            </a:pPr>
            <a:r>
              <a:rPr lang="en-US" dirty="0" smtClean="0"/>
              <a:t>O</a:t>
            </a:r>
            <a:r>
              <a:rPr lang="sl-SI" dirty="0" err="1" smtClean="0"/>
              <a:t>dprtost</a:t>
            </a:r>
            <a:r>
              <a:rPr lang="en-US" dirty="0" smtClean="0"/>
              <a:t>: </a:t>
            </a:r>
            <a:r>
              <a:rPr lang="sl-SI" dirty="0" smtClean="0"/>
              <a:t>skupnosti in virov</a:t>
            </a:r>
            <a:endParaRPr lang="en-GB"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sl-SI" altLang="sl-SI" smtClean="0"/>
              <a:t>Konektivistično učenje</a:t>
            </a:r>
            <a:endParaRPr lang="en-US" altLang="sl-SI" smtClean="0"/>
          </a:p>
        </p:txBody>
      </p:sp>
      <p:pic>
        <p:nvPicPr>
          <p:cNvPr id="82947"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320280" y="1412875"/>
            <a:ext cx="4387850" cy="486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Content Placeholder 2"/>
          <p:cNvSpPr>
            <a:spLocks noGrp="1"/>
          </p:cNvSpPr>
          <p:nvPr>
            <p:ph idx="4294967295"/>
          </p:nvPr>
        </p:nvSpPr>
        <p:spPr>
          <a:xfrm>
            <a:off x="0" y="990600"/>
            <a:ext cx="7010400" cy="6034405"/>
          </a:xfrm>
        </p:spPr>
        <p:txBody>
          <a:bodyPr/>
          <a:lstStyle/>
          <a:p>
            <a:pPr eaLnBrk="1" hangingPunct="1">
              <a:spcAft>
                <a:spcPts val="1200"/>
              </a:spcAft>
              <a:buBlip>
                <a:blip r:embed="rId2"/>
              </a:buBlip>
            </a:pPr>
            <a:r>
              <a:rPr lang="sl-SI" altLang="sl-SI" dirty="0" smtClean="0"/>
              <a:t>Praksa, ki nastaja namesto predpisanega izobraževanja</a:t>
            </a:r>
            <a:r>
              <a:rPr lang="en-US" altLang="sl-SI" dirty="0" smtClean="0"/>
              <a:t>.</a:t>
            </a:r>
            <a:endParaRPr lang="en-US" altLang="sl-SI" dirty="0" smtClean="0"/>
          </a:p>
          <a:p>
            <a:pPr eaLnBrk="1" hangingPunct="1">
              <a:spcAft>
                <a:spcPts val="1200"/>
              </a:spcAft>
              <a:buBlip>
                <a:blip r:embed="rId2"/>
              </a:buBlip>
            </a:pPr>
            <a:r>
              <a:rPr lang="sl-SI" altLang="sl-SI" dirty="0" smtClean="0"/>
              <a:t>Pomoč študentom za tvorbo, povezovanje, raziskovanje in mešanje virov in ljudi za tvorbo okolja, ki inducira učenje</a:t>
            </a:r>
            <a:r>
              <a:rPr lang="en-US" altLang="sl-SI" dirty="0" smtClean="0"/>
              <a:t>.</a:t>
            </a:r>
            <a:endParaRPr lang="en-US" altLang="sl-SI"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algn="l"/>
            <a:r>
              <a:rPr lang="sl-SI" altLang="sl-SI" smtClean="0"/>
              <a:t>Razširjeno učenje</a:t>
            </a:r>
            <a:endParaRPr lang="en-GB" altLang="sl-SI" smtClean="0"/>
          </a:p>
        </p:txBody>
      </p:sp>
      <p:sp>
        <p:nvSpPr>
          <p:cNvPr id="83971" name="Content Placeholder 2"/>
          <p:cNvSpPr>
            <a:spLocks noGrp="1"/>
          </p:cNvSpPr>
          <p:nvPr>
            <p:ph idx="4294967295"/>
          </p:nvPr>
        </p:nvSpPr>
        <p:spPr>
          <a:xfrm>
            <a:off x="623570" y="1124585"/>
            <a:ext cx="10972800" cy="5328285"/>
          </a:xfrm>
        </p:spPr>
        <p:txBody>
          <a:bodyPr/>
          <a:lstStyle/>
          <a:p>
            <a:pPr>
              <a:buBlip>
                <a:blip r:embed="rId1"/>
              </a:buBlip>
            </a:pPr>
            <a:r>
              <a:rPr lang="sl-SI" altLang="sl-SI" sz="2800" dirty="0" smtClean="0"/>
              <a:t>Pametna mobilna tehnologija</a:t>
            </a:r>
            <a:endParaRPr lang="en-GB" altLang="sl-SI" sz="2800" dirty="0" smtClean="0"/>
          </a:p>
          <a:p>
            <a:pPr>
              <a:buBlip>
                <a:blip r:embed="rId1"/>
              </a:buBlip>
            </a:pPr>
            <a:r>
              <a:rPr lang="sl-SI" altLang="sl-SI" sz="2800" dirty="0" smtClean="0"/>
              <a:t>Osebno, </a:t>
            </a:r>
            <a:endParaRPr lang="sl-SI" altLang="sl-SI" sz="2800" dirty="0" smtClean="0"/>
          </a:p>
          <a:p>
            <a:pPr>
              <a:buBlip>
                <a:blip r:embed="rId1"/>
              </a:buBlip>
            </a:pPr>
            <a:r>
              <a:rPr lang="sl-SI" altLang="sl-SI" sz="2800" dirty="0" smtClean="0"/>
              <a:t>avtonomno</a:t>
            </a:r>
            <a:endParaRPr lang="en-GB" altLang="sl-SI" sz="2800" dirty="0" smtClean="0"/>
          </a:p>
          <a:p>
            <a:pPr>
              <a:buBlip>
                <a:blip r:embed="rId1"/>
              </a:buBlip>
            </a:pPr>
            <a:r>
              <a:rPr lang="sl-SI" altLang="sl-SI" sz="2800" dirty="0" smtClean="0"/>
              <a:t>Pravočasno, torej smiselno</a:t>
            </a:r>
            <a:endParaRPr lang="en-US" altLang="sl-SI" sz="2800" dirty="0" smtClean="0"/>
          </a:p>
          <a:p>
            <a:pPr>
              <a:buBlip>
                <a:blip r:embed="rId1"/>
              </a:buBlip>
            </a:pPr>
            <a:r>
              <a:rPr lang="sl-SI" altLang="sl-SI" sz="2800" dirty="0" err="1" smtClean="0"/>
              <a:t>Vsepovsodno</a:t>
            </a:r>
            <a:r>
              <a:rPr lang="sl-SI" altLang="sl-SI" sz="2800" dirty="0" smtClean="0"/>
              <a:t> in prilagodljivo</a:t>
            </a:r>
            <a:endParaRPr lang="en-GB" altLang="sl-SI" sz="2800" dirty="0" smtClean="0"/>
          </a:p>
          <a:p>
            <a:pPr>
              <a:buBlip>
                <a:blip r:embed="rId1"/>
              </a:buBlip>
            </a:pPr>
            <a:r>
              <a:rPr lang="sl-SI" altLang="sl-SI" sz="2800" dirty="0" smtClean="0"/>
              <a:t>Formalni – neformalni kontinuum</a:t>
            </a:r>
            <a:endParaRPr lang="sl-SI" altLang="sl-SI" sz="2800" dirty="0" smtClean="0"/>
          </a:p>
          <a:p>
            <a:pPr>
              <a:buBlip>
                <a:blip r:embed="rId1"/>
              </a:buBlip>
            </a:pPr>
            <a:r>
              <a:rPr lang="sl-SI" altLang="sl-SI" sz="2800" dirty="0" smtClean="0"/>
              <a:t>Lajšanje namesto poučevanja</a:t>
            </a:r>
            <a:endParaRPr lang="sl-SI" altLang="sl-SI" sz="2800" dirty="0" smtClean="0"/>
          </a:p>
          <a:p>
            <a:pPr>
              <a:buBlip>
                <a:blip r:embed="rId1"/>
              </a:buBlip>
            </a:pPr>
            <a:r>
              <a:rPr lang="sl-SI" altLang="sl-SI" sz="2800" dirty="0" smtClean="0"/>
              <a:t>Informiranje, sprememba delovnih vzorcev</a:t>
            </a:r>
            <a:endParaRPr lang="sl-SI" altLang="sl-SI" sz="2800" dirty="0" smtClean="0"/>
          </a:p>
          <a:p>
            <a:pPr>
              <a:buBlip>
                <a:blip r:embed="rId1"/>
              </a:buBlip>
            </a:pPr>
            <a:r>
              <a:rPr lang="sl-SI" altLang="sl-SI" sz="2800" dirty="0" smtClean="0"/>
              <a:t>Inteligentno sodelavno filtriranje</a:t>
            </a:r>
            <a:endParaRPr lang="sl-SI" altLang="sl-SI" sz="2800" dirty="0" smtClean="0"/>
          </a:p>
          <a:p>
            <a:pPr>
              <a:buBlip>
                <a:blip r:embed="rId1"/>
              </a:buBlip>
            </a:pPr>
            <a:r>
              <a:rPr lang="sl-SI" altLang="sl-SI" sz="2800" dirty="0" smtClean="0"/>
              <a:t>3D vizualizacija in interakcija</a:t>
            </a:r>
            <a:endParaRPr lang="sl-SI" altLang="sl-SI" sz="2800" dirty="0" smtClean="0"/>
          </a:p>
        </p:txBody>
      </p:sp>
      <p:pic>
        <p:nvPicPr>
          <p:cNvPr id="83972" name="Picture 5" descr="Rezultat iskanja slik za informal learnin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003" y="836930"/>
            <a:ext cx="2997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sl-SI" altLang="en-US" smtClean="0"/>
              <a:t>Razvoj socialnega mreženja</a:t>
            </a:r>
            <a:endParaRPr lang="en-US" altLang="en-US" smtClean="0"/>
          </a:p>
        </p:txBody>
      </p:sp>
      <p:sp>
        <p:nvSpPr>
          <p:cNvPr id="7175" name="Rectangle 1"/>
          <p:cNvSpPr>
            <a:spLocks noChangeArrowheads="1"/>
          </p:cNvSpPr>
          <p:nvPr/>
        </p:nvSpPr>
        <p:spPr bwMode="auto">
          <a:xfrm>
            <a:off x="407670" y="980440"/>
            <a:ext cx="760349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l-SI" altLang="en-US" sz="2000">
                <a:solidFill>
                  <a:schemeClr val="tx1"/>
                </a:solidFill>
              </a:rPr>
              <a:t>Informacije</a:t>
            </a:r>
            <a:endParaRPr lang="en-US" altLang="en-US" sz="2000">
              <a:solidFill>
                <a:schemeClr val="tx1"/>
              </a:solidFill>
            </a:endParaRPr>
          </a:p>
          <a:p>
            <a:pPr lvl="1" eaLnBrk="1" hangingPunct="1">
              <a:spcBef>
                <a:spcPct val="0"/>
              </a:spcBef>
              <a:buFontTx/>
              <a:buNone/>
            </a:pPr>
            <a:r>
              <a:rPr lang="sl-SI" altLang="en-US" sz="2000">
                <a:solidFill>
                  <a:schemeClr val="tx1"/>
                </a:solidFill>
              </a:rPr>
              <a:t>Lažje dobivamo in prebavljamo</a:t>
            </a:r>
            <a:endParaRPr lang="en-US" altLang="en-US" sz="2000">
              <a:solidFill>
                <a:schemeClr val="tx1"/>
              </a:solidFill>
            </a:endParaRPr>
          </a:p>
          <a:p>
            <a:pPr lvl="1" eaLnBrk="1" hangingPunct="1">
              <a:spcBef>
                <a:spcPct val="0"/>
              </a:spcBef>
              <a:buFontTx/>
              <a:buNone/>
            </a:pPr>
            <a:r>
              <a:rPr lang="sl-SI" altLang="en-US" sz="2000">
                <a:solidFill>
                  <a:schemeClr val="tx1"/>
                </a:solidFill>
              </a:rPr>
              <a:t>Posredovane so v majhnih koščkih</a:t>
            </a:r>
            <a:endParaRPr lang="en-US" altLang="en-US" sz="2000">
              <a:solidFill>
                <a:schemeClr val="tx1"/>
              </a:solidFill>
            </a:endParaRPr>
          </a:p>
          <a:p>
            <a:pPr lvl="1" eaLnBrk="1" hangingPunct="1">
              <a:spcBef>
                <a:spcPct val="0"/>
              </a:spcBef>
              <a:buFontTx/>
              <a:buNone/>
            </a:pPr>
            <a:r>
              <a:rPr lang="sl-SI" altLang="en-US" sz="2000">
                <a:solidFill>
                  <a:schemeClr val="tx1"/>
                </a:solidFill>
              </a:rPr>
              <a:t>Med premikanjem s pomočjo mobilnih naprav</a:t>
            </a:r>
            <a:endParaRPr lang="sl-SI" altLang="en-US" sz="2000">
              <a:solidFill>
                <a:schemeClr val="tx1"/>
              </a:solidFill>
            </a:endParaRPr>
          </a:p>
        </p:txBody>
      </p:sp>
      <p:pic>
        <p:nvPicPr>
          <p:cNvPr id="2" name="Picture 1"/>
          <p:cNvPicPr>
            <a:picLocks noChangeAspect="1"/>
          </p:cNvPicPr>
          <p:nvPr/>
        </p:nvPicPr>
        <p:blipFill>
          <a:blip r:embed="rId1"/>
          <a:stretch>
            <a:fillRect/>
          </a:stretch>
        </p:blipFill>
        <p:spPr>
          <a:xfrm>
            <a:off x="5303520" y="3068955"/>
            <a:ext cx="6667500" cy="3419475"/>
          </a:xfrm>
          <a:prstGeom prst="rect">
            <a:avLst/>
          </a:prstGeom>
        </p:spPr>
      </p:pic>
    </p:spTree>
  </p:cSld>
  <p:clrMapOvr>
    <a:masterClrMapping/>
  </p:clrMapOvr>
  <p:transition advTm="1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r>
              <a:rPr lang="en-GB" altLang="sl-SI" b="1">
                <a:sym typeface="+mn-ea"/>
              </a:rPr>
              <a:t>Personal Learning Environment</a:t>
            </a:r>
            <a:endParaRPr lang="en-US"/>
          </a:p>
        </p:txBody>
      </p:sp>
      <p:pic>
        <p:nvPicPr>
          <p:cNvPr id="84994" name="Content Placeholder 3" descr="PLE anatomy.jpg"/>
          <p:cNvPicPr>
            <a:picLocks noGrp="1" noChangeAspect="1"/>
          </p:cNvPicPr>
          <p:nvPr>
            <p:ph idx="4294967295"/>
          </p:nvPr>
        </p:nvPicPr>
        <p:blipFill>
          <a:blip r:embed="rId1">
            <a:extLst>
              <a:ext uri="{28A0092B-C50C-407E-A947-70E740481C1C}">
                <a14:useLocalDpi xmlns:a14="http://schemas.microsoft.com/office/drawing/2010/main" val="0"/>
              </a:ext>
            </a:extLst>
          </a:blip>
          <a:srcRect/>
          <a:stretch>
            <a:fillRect/>
          </a:stretch>
        </p:blipFill>
        <p:spPr>
          <a:xfrm>
            <a:off x="2495550" y="765175"/>
            <a:ext cx="8197850" cy="6148070"/>
          </a:xfrm>
        </p:spPr>
      </p:pic>
      <p:sp>
        <p:nvSpPr>
          <p:cNvPr id="84995" name="TextBox 5"/>
          <p:cNvSpPr txBox="1">
            <a:spLocks noChangeArrowheads="1"/>
          </p:cNvSpPr>
          <p:nvPr/>
        </p:nvSpPr>
        <p:spPr bwMode="auto">
          <a:xfrm>
            <a:off x="624417" y="-1083733"/>
            <a:ext cx="7196455" cy="74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sl-SI" sz="4265" b="1"/>
              <a:t>Personal Learning Environment</a:t>
            </a:r>
            <a:endParaRPr lang="en-GB" altLang="sl-SI" sz="4265" b="1"/>
          </a:p>
        </p:txBody>
      </p:sp>
      <p:sp>
        <p:nvSpPr>
          <p:cNvPr id="7" name="Text Box 6"/>
          <p:cNvSpPr txBox="1">
            <a:spLocks noChangeArrowheads="1"/>
          </p:cNvSpPr>
          <p:nvPr/>
        </p:nvSpPr>
        <p:spPr bwMode="auto">
          <a:xfrm rot="-5400000">
            <a:off x="9266767" y="3426884"/>
            <a:ext cx="5278967" cy="378460"/>
          </a:xfrm>
          <a:prstGeom prst="rect">
            <a:avLst/>
          </a:prstGeom>
          <a:noFill/>
          <a:ln w="9525">
            <a:noFill/>
            <a:miter lim="800000"/>
          </a:ln>
        </p:spPr>
        <p:txBody>
          <a:bodyPr>
            <a:spAutoFit/>
          </a:bodyPr>
          <a:lstStyle/>
          <a:p>
            <a:pPr>
              <a:defRPr/>
            </a:pPr>
            <a:r>
              <a:rPr lang="en-GB" sz="1865" dirty="0">
                <a:solidFill>
                  <a:schemeClr val="tx1">
                    <a:lumMod val="65000"/>
                    <a:lumOff val="35000"/>
                  </a:schemeClr>
                </a:solidFill>
              </a:rPr>
              <a:t>cc  Steve Wheeler, University of Plymouth, 2010</a:t>
            </a:r>
            <a:endParaRPr lang="en-US" sz="1865"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380615" y="688340"/>
            <a:ext cx="7175500" cy="614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p:nvPr>
        </p:nvSpPr>
        <p:spPr/>
        <p:txBody>
          <a:bodyPr/>
          <a:lstStyle/>
          <a:p>
            <a:r>
              <a:rPr lang="sl-SI" altLang="sl-SI" smtClean="0"/>
              <a:t>Širjenje spleta (od spleta stvari do spleta misli)</a:t>
            </a:r>
            <a:endParaRPr lang="sl-SI" altLang="sl-SI"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sl-SI" altLang="en-US" smtClean="0"/>
              <a:t>Definicija socialnih medijev</a:t>
            </a:r>
            <a:endParaRPr lang="en-US" altLang="en-US" smtClean="0"/>
          </a:p>
        </p:txBody>
      </p:sp>
      <p:sp>
        <p:nvSpPr>
          <p:cNvPr id="9219" name="Rectangle 3"/>
          <p:cNvSpPr>
            <a:spLocks noGrp="1" noChangeArrowheads="1"/>
          </p:cNvSpPr>
          <p:nvPr>
            <p:ph type="body" idx="4294967295"/>
          </p:nvPr>
        </p:nvSpPr>
        <p:spPr>
          <a:xfrm>
            <a:off x="407670" y="980440"/>
            <a:ext cx="10972800" cy="1742440"/>
          </a:xfrm>
        </p:spPr>
        <p:txBody>
          <a:bodyPr/>
          <a:lstStyle/>
          <a:p>
            <a:pPr eaLnBrk="1" hangingPunct="1">
              <a:buFontTx/>
              <a:buNone/>
            </a:pPr>
            <a:r>
              <a:rPr lang="en-US" altLang="en-US" sz="2400" b="1" i="1" smtClean="0"/>
              <a:t>Social</a:t>
            </a:r>
            <a:r>
              <a:rPr lang="sl-SI" altLang="en-US" sz="2400" b="1" i="1" smtClean="0"/>
              <a:t>ne medije </a:t>
            </a:r>
            <a:r>
              <a:rPr lang="sl-SI" altLang="en-US" sz="2400" smtClean="0"/>
              <a:t>lahko srečamo v različnih oblikah, vključno s spletnimi forumi, spletnimi blogi, wikiji, podkasti, slikami, videom</a:t>
            </a:r>
            <a:r>
              <a:rPr lang="en-US" altLang="en-US" sz="2400" smtClean="0"/>
              <a:t>. Tehnologi</a:t>
            </a:r>
            <a:r>
              <a:rPr lang="sl-SI" altLang="en-US" sz="2400" smtClean="0"/>
              <a:t>je vključujejo</a:t>
            </a:r>
            <a:r>
              <a:rPr lang="en-US" altLang="en-US" sz="2400" smtClean="0"/>
              <a:t>: </a:t>
            </a:r>
            <a:r>
              <a:rPr lang="sl-SI" altLang="en-US" sz="2400" smtClean="0"/>
              <a:t>deljenje slik, glasbe, glas preko IP, e-pošto, sporočila, </a:t>
            </a:r>
            <a:r>
              <a:rPr lang="en-US" altLang="en-US" sz="2400" smtClean="0"/>
              <a:t>picture-sharing, </a:t>
            </a:r>
            <a:r>
              <a:rPr lang="en-US" altLang="en-US" sz="2400" smtClean="0">
                <a:hlinkClick r:id="rId1" tooltip="Vlog" action="ppaction://hlinkfile"/>
              </a:rPr>
              <a:t>vlogs</a:t>
            </a:r>
            <a:r>
              <a:rPr lang="en-US" altLang="en-US" sz="2400" smtClean="0"/>
              <a:t>, wall-postings, </a:t>
            </a:r>
            <a:r>
              <a:rPr lang="en-US" altLang="en-US" sz="2400" smtClean="0">
                <a:hlinkClick r:id="rId2" tooltip="Crowdsourcing" action="ppaction://hlinkfile"/>
              </a:rPr>
              <a:t>crowdsourcing</a:t>
            </a:r>
            <a:r>
              <a:rPr lang="en-US" altLang="en-US" sz="2400" smtClean="0"/>
              <a:t>, </a:t>
            </a:r>
            <a:r>
              <a:rPr lang="sl-SI" altLang="en-US" sz="2400" smtClean="0"/>
              <a:t>itd</a:t>
            </a:r>
            <a:r>
              <a:rPr lang="en-US" altLang="en-US" sz="2400" smtClean="0"/>
              <a:t>.</a:t>
            </a:r>
            <a:r>
              <a:rPr lang="en-US" altLang="en-US" sz="2400" baseline="30000" smtClean="0"/>
              <a:t> </a:t>
            </a:r>
            <a:endParaRPr lang="en-US" altLang="en-US" sz="2400" smtClean="0"/>
          </a:p>
          <a:p>
            <a:pPr eaLnBrk="1" hangingPunct="1">
              <a:buFontTx/>
              <a:buNone/>
            </a:pPr>
            <a:endParaRPr lang="en-US" altLang="en-US" sz="2400" smtClean="0"/>
          </a:p>
          <a:p>
            <a:pPr eaLnBrk="1" hangingPunct="1">
              <a:buFontTx/>
              <a:buNone/>
            </a:pPr>
            <a:endParaRPr lang="en-US" altLang="en-US" sz="2400" smtClean="0"/>
          </a:p>
        </p:txBody>
      </p:sp>
      <p:pic>
        <p:nvPicPr>
          <p:cNvPr id="9220" name="Picture 5" descr="http://blogs-images.forbes.com/benkerschberg/files/2015/02/crowdsourcing-spig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853267"/>
            <a:ext cx="5234517" cy="372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https://www.b-i.com/sites/default/files/blog/mashup_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00190" y="3140710"/>
            <a:ext cx="5103495" cy="301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pPr eaLnBrk="1" hangingPunct="1"/>
            <a:r>
              <a:rPr lang="en-US" altLang="en-US" smtClean="0"/>
              <a:t>O</a:t>
            </a:r>
            <a:r>
              <a:rPr lang="sl-SI" altLang="en-US" smtClean="0"/>
              <a:t>dprte arhitekture</a:t>
            </a:r>
            <a:endParaRPr lang="en-US" altLang="en-US" smtClean="0"/>
          </a:p>
        </p:txBody>
      </p:sp>
      <p:sp>
        <p:nvSpPr>
          <p:cNvPr id="5" name="Rectangle 3"/>
          <p:cNvSpPr txBox="1">
            <a:spLocks noChangeArrowheads="1"/>
          </p:cNvSpPr>
          <p:nvPr/>
        </p:nvSpPr>
        <p:spPr bwMode="auto">
          <a:xfrm>
            <a:off x="191135" y="1052195"/>
            <a:ext cx="11176000" cy="2967990"/>
          </a:xfrm>
          <a:prstGeom prst="rect">
            <a:avLst/>
          </a:prstGeom>
          <a:noFill/>
          <a:ln w="9525">
            <a:noFill/>
            <a:miter lim="800000"/>
          </a:ln>
        </p:spPr>
        <p:txBody>
          <a:bodyPr/>
          <a:lstStyle/>
          <a:p>
            <a:pPr marL="228600" indent="-228600">
              <a:spcBef>
                <a:spcPct val="50000"/>
              </a:spcBef>
              <a:buClr>
                <a:srgbClr val="AAB3B3"/>
              </a:buClr>
              <a:buSzPct val="80000"/>
              <a:buFontTx/>
              <a:buChar char="•"/>
              <a:defRPr/>
            </a:pPr>
            <a:r>
              <a:rPr lang="en-US" sz="2400" kern="0" dirty="0" err="1">
                <a:solidFill>
                  <a:srgbClr val="2B333C"/>
                </a:solidFill>
                <a:latin typeface="+mn-lt"/>
              </a:rPr>
              <a:t>Googl</a:t>
            </a:r>
            <a:r>
              <a:rPr lang="sl-SI" sz="2400" kern="0" dirty="0">
                <a:solidFill>
                  <a:srgbClr val="2B333C"/>
                </a:solidFill>
                <a:latin typeface="+mn-lt"/>
              </a:rPr>
              <a:t>ov</a:t>
            </a:r>
            <a:r>
              <a:rPr lang="en-US" sz="2400" kern="0" dirty="0">
                <a:solidFill>
                  <a:srgbClr val="2B333C"/>
                </a:solidFill>
                <a:latin typeface="+mn-lt"/>
              </a:rPr>
              <a:t> </a:t>
            </a:r>
            <a:r>
              <a:rPr lang="en-US" sz="2400" kern="0" dirty="0">
                <a:solidFill>
                  <a:srgbClr val="2B333C"/>
                </a:solidFill>
                <a:latin typeface="+mn-lt"/>
                <a:hlinkClick r:id="rId2"/>
              </a:rPr>
              <a:t>Open Social</a:t>
            </a:r>
            <a:endParaRPr lang="en-US" sz="2400" kern="0" dirty="0">
              <a:solidFill>
                <a:srgbClr val="2B333C"/>
              </a:solidFill>
              <a:latin typeface="+mn-lt"/>
            </a:endParaRPr>
          </a:p>
          <a:p>
            <a:pPr marL="228600" indent="-228600">
              <a:spcBef>
                <a:spcPct val="50000"/>
              </a:spcBef>
              <a:buClr>
                <a:srgbClr val="AAB3B3"/>
              </a:buClr>
              <a:buSzPct val="80000"/>
              <a:buFontTx/>
              <a:buChar char="•"/>
              <a:defRPr/>
            </a:pPr>
            <a:r>
              <a:rPr lang="en-US" sz="2400" kern="0" dirty="0">
                <a:solidFill>
                  <a:srgbClr val="2B333C"/>
                </a:solidFill>
                <a:latin typeface="+mn-lt"/>
              </a:rPr>
              <a:t>Facebook, </a:t>
            </a:r>
            <a:r>
              <a:rPr lang="en-US" sz="2400" kern="0" dirty="0">
                <a:solidFill>
                  <a:srgbClr val="2B333C"/>
                </a:solidFill>
                <a:latin typeface="+mn-lt"/>
                <a:hlinkClick r:id="rId3"/>
              </a:rPr>
              <a:t>MySpace  open AP</a:t>
            </a:r>
            <a:r>
              <a:rPr lang="sl-SI" sz="2400" kern="0" dirty="0">
                <a:solidFill>
                  <a:srgbClr val="2B333C"/>
                </a:solidFill>
                <a:latin typeface="+mn-lt"/>
                <a:hlinkClick r:id="rId3"/>
              </a:rPr>
              <a:t>I</a:t>
            </a:r>
            <a:endParaRPr lang="en-US" sz="2400" kern="0" dirty="0">
              <a:solidFill>
                <a:srgbClr val="2B333C"/>
              </a:solidFill>
              <a:latin typeface="+mn-lt"/>
            </a:endParaRPr>
          </a:p>
          <a:p>
            <a:pPr marL="228600" indent="-228600">
              <a:spcBef>
                <a:spcPct val="50000"/>
              </a:spcBef>
              <a:buClr>
                <a:srgbClr val="AAB3B3"/>
              </a:buClr>
              <a:buSzPct val="80000"/>
              <a:buFontTx/>
              <a:buChar char="•"/>
              <a:defRPr/>
            </a:pPr>
            <a:r>
              <a:rPr lang="sl-SI" sz="2400" kern="0" dirty="0">
                <a:solidFill>
                  <a:srgbClr val="2B333C"/>
                </a:solidFill>
                <a:latin typeface="+mn-lt"/>
              </a:rPr>
              <a:t>Miksi vsebin (</a:t>
            </a:r>
            <a:r>
              <a:rPr lang="en-US" sz="2400" kern="0" dirty="0">
                <a:solidFill>
                  <a:srgbClr val="2B333C"/>
                </a:solidFill>
                <a:latin typeface="+mn-lt"/>
              </a:rPr>
              <a:t>Content Mashups</a:t>
            </a:r>
            <a:r>
              <a:rPr lang="sl-SI" sz="2400" kern="0" dirty="0">
                <a:solidFill>
                  <a:srgbClr val="2B333C"/>
                </a:solidFill>
                <a:latin typeface="+mn-lt"/>
              </a:rPr>
              <a:t>)</a:t>
            </a:r>
            <a:endParaRPr lang="en-US" sz="2400" kern="0" dirty="0">
              <a:solidFill>
                <a:srgbClr val="2B333C"/>
              </a:solidFill>
              <a:latin typeface="+mn-lt"/>
            </a:endParaRPr>
          </a:p>
          <a:p>
            <a:pPr marL="228600" indent="-228600">
              <a:spcBef>
                <a:spcPct val="50000"/>
              </a:spcBef>
              <a:buClr>
                <a:srgbClr val="AAB3B3"/>
              </a:buClr>
              <a:buSzPct val="80000"/>
              <a:buFontTx/>
              <a:buChar char="•"/>
              <a:defRPr/>
            </a:pPr>
            <a:r>
              <a:rPr lang="en-US" sz="2400" kern="0" dirty="0" err="1">
                <a:solidFill>
                  <a:srgbClr val="2B333C"/>
                </a:solidFill>
                <a:latin typeface="+mn-lt"/>
                <a:hlinkClick r:id="rId4"/>
              </a:rPr>
              <a:t>Portlets</a:t>
            </a:r>
            <a:r>
              <a:rPr lang="en-US" sz="2400" kern="0" dirty="0">
                <a:solidFill>
                  <a:srgbClr val="2B333C"/>
                </a:solidFill>
                <a:latin typeface="+mn-lt"/>
              </a:rPr>
              <a:t>, Widgets, Gadgets</a:t>
            </a:r>
            <a:endParaRPr lang="en-US" sz="2400" kern="0" dirty="0">
              <a:solidFill>
                <a:srgbClr val="2B333C"/>
              </a:solidFill>
              <a:latin typeface="+mn-lt"/>
            </a:endParaRPr>
          </a:p>
          <a:p>
            <a:pPr marL="228600" indent="-228600">
              <a:spcBef>
                <a:spcPct val="50000"/>
              </a:spcBef>
              <a:buClr>
                <a:srgbClr val="AAB3B3"/>
              </a:buClr>
              <a:buSzPct val="80000"/>
              <a:buFontTx/>
              <a:buChar char="•"/>
              <a:defRPr/>
            </a:pPr>
            <a:r>
              <a:rPr lang="en-US" sz="2400" kern="0" dirty="0">
                <a:solidFill>
                  <a:srgbClr val="2B333C"/>
                </a:solidFill>
                <a:latin typeface="+mn-lt"/>
              </a:rPr>
              <a:t>Software as a Service</a:t>
            </a:r>
            <a:r>
              <a:rPr lang="sl-SI" sz="2400" kern="0" dirty="0">
                <a:solidFill>
                  <a:srgbClr val="2B333C"/>
                </a:solidFill>
                <a:latin typeface="+mn-lt"/>
              </a:rPr>
              <a:t> (SAAS)</a:t>
            </a:r>
            <a:endParaRPr lang="en-US" sz="2400" kern="0" dirty="0">
              <a:solidFill>
                <a:srgbClr val="2B333C"/>
              </a:solidFill>
              <a:latin typeface="+mn-lt"/>
            </a:endParaRPr>
          </a:p>
          <a:p>
            <a:pPr marL="228600" indent="-228600">
              <a:spcBef>
                <a:spcPct val="50000"/>
              </a:spcBef>
              <a:buClr>
                <a:srgbClr val="AAB3B3"/>
              </a:buClr>
              <a:buSzPct val="80000"/>
              <a:buFontTx/>
              <a:buChar char="•"/>
              <a:defRPr/>
            </a:pPr>
            <a:endParaRPr lang="en-US" sz="2400" kern="0" dirty="0">
              <a:solidFill>
                <a:srgbClr val="2B333C"/>
              </a:solidFill>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sl-SI" altLang="en-US" smtClean="0"/>
              <a:t>Družbena ogrodja </a:t>
            </a:r>
            <a:r>
              <a:rPr lang="en-US" altLang="en-US" smtClean="0"/>
              <a:t>SAAS </a:t>
            </a:r>
            <a:endParaRPr lang="en-US" altLang="en-US" smtClean="0"/>
          </a:p>
        </p:txBody>
      </p:sp>
      <p:sp>
        <p:nvSpPr>
          <p:cNvPr id="13315" name="Rectangle 3"/>
          <p:cNvSpPr txBox="1">
            <a:spLocks noChangeArrowheads="1"/>
          </p:cNvSpPr>
          <p:nvPr/>
        </p:nvSpPr>
        <p:spPr bwMode="auto">
          <a:xfrm>
            <a:off x="191135" y="836295"/>
            <a:ext cx="11176000" cy="68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1920" bIns="12192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AAB3B3"/>
              </a:buClr>
              <a:buSzPct val="80000"/>
              <a:buFontTx/>
              <a:buNone/>
            </a:pPr>
            <a:r>
              <a:rPr lang="en-US" altLang="en-US" sz="2400" dirty="0" err="1">
                <a:latin typeface="Verdana" panose="020B0604030504040204" pitchFamily="34" charset="0"/>
                <a:hlinkClick r:id="rId1"/>
              </a:rPr>
              <a:t>Kickapps</a:t>
            </a:r>
            <a:r>
              <a:rPr lang="en-US" altLang="en-US" sz="2400" dirty="0">
                <a:latin typeface="Verdana" panose="020B0604030504040204" pitchFamily="34" charset="0"/>
              </a:rPr>
              <a:t>, </a:t>
            </a:r>
            <a:r>
              <a:rPr lang="en-US" altLang="en-US" sz="2400" dirty="0">
                <a:latin typeface="Verdana" panose="020B0604030504040204" pitchFamily="34" charset="0"/>
                <a:hlinkClick r:id="rId2"/>
              </a:rPr>
              <a:t>Ning, </a:t>
            </a:r>
            <a:r>
              <a:rPr lang="en-US" altLang="en-US" sz="2400" dirty="0">
                <a:latin typeface="Verdana" panose="020B0604030504040204" pitchFamily="34" charset="0"/>
              </a:rPr>
              <a:t>Awareness, </a:t>
            </a:r>
            <a:r>
              <a:rPr lang="en-US" altLang="en-US" sz="2400" dirty="0" err="1">
                <a:latin typeface="Verdana" panose="020B0604030504040204" pitchFamily="34" charset="0"/>
                <a:hlinkClick r:id="rId3"/>
              </a:rPr>
              <a:t>Clickability</a:t>
            </a:r>
            <a:endParaRPr lang="en-US" altLang="en-US" sz="2400" dirty="0" err="1">
              <a:latin typeface="Verdana" panose="020B0604030504040204" pitchFamily="34" charset="0"/>
              <a:hlinkClick r:id="rId3"/>
            </a:endParaRPr>
          </a:p>
        </p:txBody>
      </p:sp>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270" y="1728470"/>
            <a:ext cx="8921115" cy="478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marL="914400" indent="-914400" eaLnBrk="1" hangingPunct="1"/>
            <a:r>
              <a:rPr lang="en-US" altLang="en-US" smtClean="0">
                <a:solidFill>
                  <a:srgbClr val="FFFF00"/>
                </a:solidFill>
                <a:latin typeface="Arial" panose="020B0604020202020204" pitchFamily="34" charset="0"/>
                <a:cs typeface="Arial" panose="020B0604020202020204" pitchFamily="34" charset="0"/>
              </a:rPr>
              <a:t>Social</a:t>
            </a:r>
            <a:r>
              <a:rPr lang="sl-SI" altLang="en-US" smtClean="0">
                <a:solidFill>
                  <a:srgbClr val="FFFF00"/>
                </a:solidFill>
                <a:latin typeface="Arial" panose="020B0604020202020204" pitchFamily="34" charset="0"/>
                <a:cs typeface="Arial" panose="020B0604020202020204" pitchFamily="34" charset="0"/>
              </a:rPr>
              <a:t>ni mediji na pametnem telefonu</a:t>
            </a:r>
            <a:endParaRPr lang="sl-SI" altLang="en-US" smtClean="0">
              <a:solidFill>
                <a:srgbClr val="FFFF00"/>
              </a:solidFill>
              <a:latin typeface="Arial" panose="020B0604020202020204" pitchFamily="34" charset="0"/>
              <a:cs typeface="Arial" panose="020B0604020202020204" pitchFamily="34" charset="0"/>
            </a:endParaRPr>
          </a:p>
        </p:txBody>
      </p:sp>
      <p:sp>
        <p:nvSpPr>
          <p:cNvPr id="15363" name="Rectangle 5"/>
          <p:cNvSpPr>
            <a:spLocks noChangeArrowheads="1"/>
          </p:cNvSpPr>
          <p:nvPr/>
        </p:nvSpPr>
        <p:spPr bwMode="auto">
          <a:xfrm>
            <a:off x="11245851" y="1682751"/>
            <a:ext cx="30988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br>
              <a:rPr lang="en-US" altLang="en-US" sz="6665" i="1">
                <a:solidFill>
                  <a:schemeClr val="bg1"/>
                </a:solidFill>
                <a:latin typeface="Verdana" panose="020B0604030504040204" pitchFamily="34" charset="0"/>
              </a:rPr>
            </a:br>
            <a:endParaRPr lang="en-US" altLang="en-US" sz="6665" i="1">
              <a:solidFill>
                <a:schemeClr val="bg1"/>
              </a:solidFill>
              <a:latin typeface="Verdana" panose="020B0604030504040204" pitchFamily="34" charset="0"/>
            </a:endParaRPr>
          </a:p>
        </p:txBody>
      </p:sp>
      <p:pic>
        <p:nvPicPr>
          <p:cNvPr id="15364"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58417" y="1591733"/>
            <a:ext cx="3892549"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facebook-ipho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64952">
            <a:off x="1932305" y="864235"/>
            <a:ext cx="2917825" cy="532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8248</Words>
  <Application>WPS Slides</Application>
  <PresentationFormat>Diaprojekcija na zaslonu (4:3)</PresentationFormat>
  <Paragraphs>321</Paragraphs>
  <Slides>51</Slides>
  <Notes>23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51</vt:i4>
      </vt:variant>
    </vt:vector>
  </HeadingPairs>
  <TitlesOfParts>
    <vt:vector size="62" baseType="lpstr">
      <vt:lpstr>Arial</vt:lpstr>
      <vt:lpstr>SimSun</vt:lpstr>
      <vt:lpstr>Wingdings</vt:lpstr>
      <vt:lpstr>Calibri</vt:lpstr>
      <vt:lpstr>VonnesTTBook</vt:lpstr>
      <vt:lpstr>Segoe Print</vt:lpstr>
      <vt:lpstr>Verdana</vt:lpstr>
      <vt:lpstr>Microsoft YaHei</vt:lpstr>
      <vt:lpstr>Arial Unicode MS</vt:lpstr>
      <vt:lpstr>MS PGothic</vt:lpstr>
      <vt:lpstr>Office Theme</vt:lpstr>
      <vt:lpstr>Spletne tehnologije v izobraževanju WEB technologies in education</vt:lpstr>
      <vt:lpstr>Zakaj je Kajn Abla ubil?</vt:lpstr>
      <vt:lpstr>Splošna struktura izobraževalnega sistema</vt:lpstr>
      <vt:lpstr>PowerPoint 演示文稿</vt:lpstr>
      <vt:lpstr>Razvoj socialnega mreženja</vt:lpstr>
      <vt:lpstr>Definicija socialnih medijev</vt:lpstr>
      <vt:lpstr>Odprte arhitekture</vt:lpstr>
      <vt:lpstr>SAAS Social Frameworks</vt:lpstr>
      <vt:lpstr>Socialni mediji na pametnem telefonu</vt:lpstr>
      <vt:lpstr>PowerPoint 演示文稿</vt:lpstr>
      <vt:lpstr>Kje smo?</vt:lpstr>
      <vt:lpstr>Ponudniki MOOC</vt:lpstr>
      <vt:lpstr>Redefinicija e-izobraževanja?</vt:lpstr>
      <vt:lpstr>Emerging Educational Technologies</vt:lpstr>
      <vt:lpstr>PowerPoint 演示文稿</vt:lpstr>
      <vt:lpstr>PowerPoint 演示文稿</vt:lpstr>
      <vt:lpstr>PowerPoint 演示文稿</vt:lpstr>
      <vt:lpstr>PowerPoint 演示文稿</vt:lpstr>
      <vt:lpstr>CoolToolsForSchools</vt:lpstr>
      <vt:lpstr>Kategorije RIA (Rich Internet Applications)</vt:lpstr>
      <vt:lpstr>MIKS (Mashup)</vt:lpstr>
      <vt:lpstr>Symbaloo</vt:lpstr>
      <vt:lpstr>EduClipper</vt:lpstr>
      <vt:lpstr>Svet več naprav (multi device world)</vt:lpstr>
      <vt:lpstr>Kaj je Odzivni design?</vt:lpstr>
      <vt:lpstr>PowerPoint 演示文稿</vt:lpstr>
      <vt:lpstr>PowerPoint 演示文稿</vt:lpstr>
      <vt:lpstr>Adapt</vt:lpstr>
      <vt:lpstr>Evolve</vt:lpstr>
      <vt:lpstr>Lectora in Captivate</vt:lpstr>
      <vt:lpstr>„Look and Feel“</vt:lpstr>
      <vt:lpstr>Look and Feel: Zanimiva branja</vt:lpstr>
      <vt:lpstr>Prednosti odzivnih LMS</vt:lpstr>
      <vt:lpstr>Prosto dostopna avtorska orodja za e izobraževanje</vt:lpstr>
      <vt:lpstr>Kako izbrati avtorsko orodje za  razvoj e-gradiv v HTML</vt:lpstr>
      <vt:lpstr>HTML5 avtorska orodja za e-izobraževanje</vt:lpstr>
      <vt:lpstr>HTML5 avtorska orodja za e-izobraževanje</vt:lpstr>
      <vt:lpstr>Kaj pa predelava starih učnih objektov - Konverterji kode ?</vt:lpstr>
      <vt:lpstr>Trendi Web 3.0</vt:lpstr>
      <vt:lpstr>Izkušnje, ki temeljijo na lokaciji  (Location Based Experiences)</vt:lpstr>
      <vt:lpstr>Vrste LBE</vt:lpstr>
      <vt:lpstr>Primer: Nakupovanje</vt:lpstr>
      <vt:lpstr>Kako smo prišli sem?</vt:lpstr>
      <vt:lpstr>Lokacijsko podprti socialni mediji</vt:lpstr>
      <vt:lpstr>Google Latitude</vt:lpstr>
      <vt:lpstr>Primer: Loopt</vt:lpstr>
      <vt:lpstr>Porazdeljeno in odprto učenje</vt:lpstr>
      <vt:lpstr>Konektivistično učenje</vt:lpstr>
      <vt:lpstr>Razširjeno učenje</vt:lpstr>
      <vt:lpstr>PowerPoint 演示文稿</vt:lpstr>
      <vt:lpstr>Širjenje spleta (od spleta stvari do spleta misli)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Spletne tehnologije v izobraževanju</dc:title>
  <dc:creator>sasa</dc:creator>
  <cp:lastModifiedBy>sasadiv</cp:lastModifiedBy>
  <cp:revision>228</cp:revision>
  <dcterms:created xsi:type="dcterms:W3CDTF">2011-06-07T19:51:00Z</dcterms:created>
  <dcterms:modified xsi:type="dcterms:W3CDTF">2025-05-11T12:47:40Z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9632E3C22A524876BACDFAF12015E115_12</vt:lpwstr>
  </property>
  <property fmtid="{D5CDD505-2E9C-101B-9397-08002B2CF9AE}" pid="3" name="KSOProductBuildVer">
    <vt:lpwstr>1033-12.2.0.20795</vt:lpwstr>
  </property>
</Properties>
</file>