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3"/>
    <p:sldId id="420" r:id="rId4"/>
    <p:sldId id="421" r:id="rId5"/>
    <p:sldId id="411" r:id="rId6"/>
    <p:sldId id="412" r:id="rId7"/>
    <p:sldId id="414" r:id="rId8"/>
    <p:sldId id="417" r:id="rId9"/>
    <p:sldId id="418" r:id="rId10"/>
    <p:sldId id="301" r:id="rId11"/>
    <p:sldId id="377" r:id="rId12"/>
    <p:sldId id="407" r:id="rId13"/>
    <p:sldId id="303" r:id="rId14"/>
    <p:sldId id="408" r:id="rId15"/>
    <p:sldId id="302" r:id="rId16"/>
    <p:sldId id="380" r:id="rId17"/>
    <p:sldId id="409" r:id="rId18"/>
    <p:sldId id="384" r:id="rId20"/>
    <p:sldId id="385" r:id="rId21"/>
    <p:sldId id="386" r:id="rId22"/>
    <p:sldId id="387" r:id="rId23"/>
    <p:sldId id="388" r:id="rId24"/>
    <p:sldId id="389" r:id="rId25"/>
    <p:sldId id="401" r:id="rId26"/>
    <p:sldId id="381" r:id="rId27"/>
    <p:sldId id="309" r:id="rId28"/>
    <p:sldId id="310" r:id="rId29"/>
    <p:sldId id="311" r:id="rId30"/>
    <p:sldId id="427" r:id="rId31"/>
    <p:sldId id="321" r:id="rId32"/>
    <p:sldId id="428" r:id="rId33"/>
    <p:sldId id="399" r:id="rId34"/>
    <p:sldId id="406" r:id="rId35"/>
    <p:sldId id="410" r:id="rId36"/>
    <p:sldId id="422" r:id="rId37"/>
    <p:sldId id="312" r:id="rId38"/>
    <p:sldId id="320" r:id="rId39"/>
    <p:sldId id="323" r:id="rId40"/>
    <p:sldId id="424" r:id="rId41"/>
    <p:sldId id="425" r:id="rId42"/>
    <p:sldId id="426" r:id="rId43"/>
    <p:sldId id="396" r:id="rId44"/>
    <p:sldId id="402" r:id="rId45"/>
    <p:sldId id="403" r:id="rId46"/>
    <p:sldId id="334" r:id="rId47"/>
    <p:sldId id="392" r:id="rId48"/>
    <p:sldId id="393" r:id="rId49"/>
    <p:sldId id="394" r:id="rId50"/>
    <p:sldId id="336" r:id="rId51"/>
    <p:sldId id="337" r:id="rId52"/>
    <p:sldId id="363" r:id="rId53"/>
    <p:sldId id="364" r:id="rId54"/>
    <p:sldId id="365" r:id="rId55"/>
    <p:sldId id="397" r:id="rId56"/>
    <p:sldId id="366" r:id="rId5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1" autoAdjust="0"/>
    <p:restoredTop sz="94660"/>
  </p:normalViewPr>
  <p:slideViewPr>
    <p:cSldViewPr showGuides="1">
      <p:cViewPr varScale="1">
        <p:scale>
          <a:sx n="65" d="100"/>
          <a:sy n="65" d="100"/>
        </p:scale>
        <p:origin x="614" y="38"/>
      </p:cViewPr>
      <p:guideLst>
        <p:guide orient="horz" pos="2160"/>
        <p:guide pos="2880"/>
      </p:guideLst>
    </p:cSldViewPr>
  </p:slideViewPr>
  <p:notesTextViewPr>
    <p:cViewPr>
      <p:scale>
        <a:sx n="1" d="1"/>
        <a:sy n="1" d="1"/>
      </p:scale>
      <p:origin x="0" y="0"/>
    </p:cViewPr>
  </p:notesTextViewPr>
  <p:sorterViewPr>
    <p:cViewPr>
      <p:scale>
        <a:sx n="100" d="100"/>
        <a:sy n="100" d="100"/>
      </p:scale>
      <p:origin x="0" y="-413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tableStyles" Target="tableStyles.xml"/><Relationship Id="rId6" Type="http://schemas.openxmlformats.org/officeDocument/2006/relationships/slide" Target="slides/slide4.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3C554-1CE8-4CBA-8C27-20EE53FC1523}"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071CC-C958-4723-ADAB-6F05D745C4F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spcBef>
                <a:spcPct val="30000"/>
              </a:spcBef>
              <a:defRPr sz="1200">
                <a:solidFill>
                  <a:schemeClr val="tx1"/>
                </a:solidFill>
                <a:latin typeface="Calibri" panose="020F0502020204030204" pitchFamily="34" charset="0"/>
              </a:defRPr>
            </a:lvl1pPr>
            <a:lvl2pPr marL="742950" indent="-285750" defTabSz="913130">
              <a:spcBef>
                <a:spcPct val="30000"/>
              </a:spcBef>
              <a:defRPr sz="1200">
                <a:solidFill>
                  <a:schemeClr val="tx1"/>
                </a:solidFill>
                <a:latin typeface="Calibri" panose="020F0502020204030204" pitchFamily="34" charset="0"/>
              </a:defRPr>
            </a:lvl2pPr>
            <a:lvl3pPr marL="1143000" indent="-228600" defTabSz="913130">
              <a:spcBef>
                <a:spcPct val="30000"/>
              </a:spcBef>
              <a:defRPr sz="1200">
                <a:solidFill>
                  <a:schemeClr val="tx1"/>
                </a:solidFill>
                <a:latin typeface="Calibri" panose="020F0502020204030204" pitchFamily="34" charset="0"/>
              </a:defRPr>
            </a:lvl3pPr>
            <a:lvl4pPr marL="1600200" indent="-228600" defTabSz="913130">
              <a:spcBef>
                <a:spcPct val="30000"/>
              </a:spcBef>
              <a:defRPr sz="1200">
                <a:solidFill>
                  <a:schemeClr val="tx1"/>
                </a:solidFill>
                <a:latin typeface="Calibri" panose="020F0502020204030204" pitchFamily="34" charset="0"/>
              </a:defRPr>
            </a:lvl4pPr>
            <a:lvl5pPr marL="2057400" indent="-228600" defTabSz="913130">
              <a:spcBef>
                <a:spcPct val="30000"/>
              </a:spcBef>
              <a:defRPr sz="1200">
                <a:solidFill>
                  <a:schemeClr val="tx1"/>
                </a:solidFill>
                <a:latin typeface="Calibri" panose="020F0502020204030204" pitchFamily="34" charset="0"/>
              </a:defRPr>
            </a:lvl5pPr>
            <a:lvl6pPr marL="2514600" indent="-228600" defTabSz="91313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313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313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313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33D1D9-5D23-4D92-B123-6EBE5E62EEBB}" type="slidenum">
              <a:rPr lang="en-US" altLang="en-US" smtClean="0">
                <a:latin typeface="Arial" panose="020B0604020202020204" pitchFamily="34" charset="0"/>
              </a:rPr>
            </a:fld>
            <a:endParaRPr lang="en-US" altLang="en-US" smtClean="0">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679F99-F9F8-4F58-9ADB-C180E288EDB9}" type="slidenum">
              <a:rPr lang="en-GB" altLang="en-US" smtClean="0">
                <a:latin typeface="Times New Roman" panose="02020603050405020304" pitchFamily="18" charset="0"/>
              </a:rPr>
            </a:fld>
            <a:endParaRPr lang="en-GB" altLang="en-US" smtClean="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spcBef>
                <a:spcPct val="30000"/>
              </a:spcBef>
              <a:defRPr sz="1200">
                <a:solidFill>
                  <a:schemeClr val="tx1"/>
                </a:solidFill>
                <a:latin typeface="Calibri" panose="020F0502020204030204" pitchFamily="34" charset="0"/>
              </a:defRPr>
            </a:lvl1pPr>
            <a:lvl2pPr marL="742950" indent="-285750" defTabSz="913130">
              <a:spcBef>
                <a:spcPct val="30000"/>
              </a:spcBef>
              <a:defRPr sz="1200">
                <a:solidFill>
                  <a:schemeClr val="tx1"/>
                </a:solidFill>
                <a:latin typeface="Calibri" panose="020F0502020204030204" pitchFamily="34" charset="0"/>
              </a:defRPr>
            </a:lvl2pPr>
            <a:lvl3pPr marL="1143000" indent="-228600" defTabSz="913130">
              <a:spcBef>
                <a:spcPct val="30000"/>
              </a:spcBef>
              <a:defRPr sz="1200">
                <a:solidFill>
                  <a:schemeClr val="tx1"/>
                </a:solidFill>
                <a:latin typeface="Calibri" panose="020F0502020204030204" pitchFamily="34" charset="0"/>
              </a:defRPr>
            </a:lvl3pPr>
            <a:lvl4pPr marL="1600200" indent="-228600" defTabSz="913130">
              <a:spcBef>
                <a:spcPct val="30000"/>
              </a:spcBef>
              <a:defRPr sz="1200">
                <a:solidFill>
                  <a:schemeClr val="tx1"/>
                </a:solidFill>
                <a:latin typeface="Calibri" panose="020F0502020204030204" pitchFamily="34" charset="0"/>
              </a:defRPr>
            </a:lvl4pPr>
            <a:lvl5pPr marL="2057400" indent="-228600" defTabSz="913130">
              <a:spcBef>
                <a:spcPct val="30000"/>
              </a:spcBef>
              <a:defRPr sz="1200">
                <a:solidFill>
                  <a:schemeClr val="tx1"/>
                </a:solidFill>
                <a:latin typeface="Calibri" panose="020F0502020204030204" pitchFamily="34" charset="0"/>
              </a:defRPr>
            </a:lvl5pPr>
            <a:lvl6pPr marL="2514600" indent="-228600" defTabSz="91313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313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313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313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ED6E5C-4900-43F7-933C-777665FE0C20}" type="slidenum">
              <a:rPr lang="en-US" altLang="en-US" smtClean="0">
                <a:latin typeface="Arial" panose="020B0604020202020204" pitchFamily="34" charset="0"/>
              </a:rPr>
            </a:fld>
            <a:endParaRPr lang="en-US" altLang="en-US" smtClean="0">
              <a:latin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spcBef>
                <a:spcPct val="30000"/>
              </a:spcBef>
              <a:defRPr sz="1200">
                <a:solidFill>
                  <a:schemeClr val="tx1"/>
                </a:solidFill>
                <a:latin typeface="Calibri" panose="020F0502020204030204" pitchFamily="34" charset="0"/>
              </a:defRPr>
            </a:lvl1pPr>
            <a:lvl2pPr marL="742950" indent="-285750" defTabSz="913130">
              <a:spcBef>
                <a:spcPct val="30000"/>
              </a:spcBef>
              <a:defRPr sz="1200">
                <a:solidFill>
                  <a:schemeClr val="tx1"/>
                </a:solidFill>
                <a:latin typeface="Calibri" panose="020F0502020204030204" pitchFamily="34" charset="0"/>
              </a:defRPr>
            </a:lvl2pPr>
            <a:lvl3pPr marL="1143000" indent="-228600" defTabSz="913130">
              <a:spcBef>
                <a:spcPct val="30000"/>
              </a:spcBef>
              <a:defRPr sz="1200">
                <a:solidFill>
                  <a:schemeClr val="tx1"/>
                </a:solidFill>
                <a:latin typeface="Calibri" panose="020F0502020204030204" pitchFamily="34" charset="0"/>
              </a:defRPr>
            </a:lvl3pPr>
            <a:lvl4pPr marL="1600200" indent="-228600" defTabSz="913130">
              <a:spcBef>
                <a:spcPct val="30000"/>
              </a:spcBef>
              <a:defRPr sz="1200">
                <a:solidFill>
                  <a:schemeClr val="tx1"/>
                </a:solidFill>
                <a:latin typeface="Calibri" panose="020F0502020204030204" pitchFamily="34" charset="0"/>
              </a:defRPr>
            </a:lvl4pPr>
            <a:lvl5pPr marL="2057400" indent="-228600" defTabSz="913130">
              <a:spcBef>
                <a:spcPct val="30000"/>
              </a:spcBef>
              <a:defRPr sz="1200">
                <a:solidFill>
                  <a:schemeClr val="tx1"/>
                </a:solidFill>
                <a:latin typeface="Calibri" panose="020F0502020204030204" pitchFamily="34" charset="0"/>
              </a:defRPr>
            </a:lvl5pPr>
            <a:lvl6pPr marL="2514600" indent="-228600" defTabSz="91313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313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313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313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9F3676-AEEC-4D0A-A05D-875CF8CDBD85}" type="slidenum">
              <a:rPr lang="en-US" altLang="en-US" smtClean="0">
                <a:latin typeface="Arial" panose="020B0604020202020204" pitchFamily="34" charset="0"/>
              </a:rPr>
            </a:fld>
            <a:endParaRPr lang="en-US" altLang="en-US" smtClean="0">
              <a:latin typeface="Arial" panose="020B060402020202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8255846E-17F0-4656-8BAA-A73D0DE3A6BA}" type="datetimeFigureOut">
              <a:rPr lang="sl-SI" smtClean="0"/>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
        <p:nvSpPr>
          <p:cNvPr id="4" name="Date Placeholder 3"/>
          <p:cNvSpPr>
            <a:spLocks noGrp="1"/>
          </p:cNvSpPr>
          <p:nvPr>
            <p:ph type="dt" sz="half" idx="10"/>
          </p:nvPr>
        </p:nvSpPr>
        <p:spPr/>
        <p:txBody>
          <a:bodyPr/>
          <a:lstStyle/>
          <a:p>
            <a:fld id="{8255846E-17F0-4656-8BAA-A73D0DE3A6BA}" type="datetimeFigureOut">
              <a:rPr lang="sl-SI" smtClean="0"/>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
        <p:nvSpPr>
          <p:cNvPr id="4" name="Date Placeholder 3"/>
          <p:cNvSpPr>
            <a:spLocks noGrp="1"/>
          </p:cNvSpPr>
          <p:nvPr>
            <p:ph type="dt" sz="half" idx="10"/>
          </p:nvPr>
        </p:nvSpPr>
        <p:spPr/>
        <p:txBody>
          <a:bodyPr/>
          <a:lstStyle/>
          <a:p>
            <a:fld id="{8255846E-17F0-4656-8BAA-A73D0DE3A6BA}" type="datetimeFigureOut">
              <a:rPr lang="sl-SI" smtClean="0"/>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sl-SI"/>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
        <p:nvSpPr>
          <p:cNvPr id="4" name="Chart Placeholder 3"/>
          <p:cNvSpPr>
            <a:spLocks noGrp="1"/>
          </p:cNvSpPr>
          <p:nvPr>
            <p:ph type="chart" sz="half" idx="2"/>
          </p:nvPr>
        </p:nvSpPr>
        <p:spPr>
          <a:xfrm>
            <a:off x="4648200" y="1295400"/>
            <a:ext cx="3810000" cy="4648200"/>
          </a:xfrm>
        </p:spPr>
        <p:txBody>
          <a:bodyPr/>
          <a:lstStyle/>
          <a:p>
            <a:pPr lvl="0"/>
            <a:endParaRPr lang="sl-SI" noProof="0" smtClean="0"/>
          </a:p>
        </p:txBody>
      </p:sp>
      <p:sp>
        <p:nvSpPr>
          <p:cNvPr id="5" name="Date Placeholder 4"/>
          <p:cNvSpPr>
            <a:spLocks noGrp="1" noChangeArrowheads="1"/>
          </p:cNvSpPr>
          <p:nvPr>
            <p:ph type="dt" sz="half" idx="10"/>
          </p:nvPr>
        </p:nvSpPr>
        <p:spPr>
          <a:xfrm>
            <a:off x="381000" y="6015038"/>
            <a:ext cx="1905000" cy="457200"/>
          </a:xfrm>
          <a:prstGeom prst="rect">
            <a:avLst/>
          </a:prstGeom>
        </p:spPr>
        <p:txBody>
          <a:bodyPr/>
          <a:lstStyle>
            <a:lvl1pPr>
              <a:defRPr/>
            </a:lvl1pPr>
          </a:lstStyle>
          <a:p>
            <a:pPr>
              <a:defRPr/>
            </a:pPr>
            <a:fld id="{FAA21DE9-4393-46EF-882C-87DA703E00C4}" type="datetime1">
              <a:rPr lang="en-US"/>
            </a:fld>
            <a:endParaRPr lang="en-US"/>
          </a:p>
        </p:txBody>
      </p:sp>
      <p:sp>
        <p:nvSpPr>
          <p:cNvPr id="6" name="Footer Placeholder 5"/>
          <p:cNvSpPr>
            <a:spLocks noGrp="1" noChangeArrowheads="1"/>
          </p:cNvSpPr>
          <p:nvPr>
            <p:ph type="ftr" sz="quarter" idx="11"/>
          </p:nvPr>
        </p:nvSpPr>
        <p:spPr>
          <a:xfrm>
            <a:off x="3124200" y="6015038"/>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858000" y="6015038"/>
            <a:ext cx="1905000" cy="457200"/>
          </a:xfrm>
          <a:prstGeom prst="rect">
            <a:avLst/>
          </a:prstGeom>
        </p:spPr>
        <p:txBody>
          <a:bodyPr/>
          <a:lstStyle>
            <a:lvl1pPr>
              <a:defRPr/>
            </a:lvl1pPr>
          </a:lstStyle>
          <a:p>
            <a:pPr>
              <a:defRPr/>
            </a:pPr>
            <a:fld id="{77556117-AFA1-4CE2-95FA-045C699DFC3C}"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13"/>
            <a:ext cx="8229600" cy="1143000"/>
          </a:xfrm>
        </p:spPr>
        <p:txBody>
          <a:bodyPr>
            <a:normAutofit/>
          </a:bodyPr>
          <a:lstStyle>
            <a:lvl1pPr>
              <a:defRPr sz="3600">
                <a:solidFill>
                  <a:srgbClr val="FF0000"/>
                </a:solidFill>
              </a:defRPr>
            </a:lvl1pPr>
          </a:lstStyle>
          <a:p>
            <a:r>
              <a:rPr lang="en-US" dirty="0" smtClean="0"/>
              <a:t>Click to edit Master title style</a:t>
            </a:r>
            <a:endParaRPr lang="sl-SI"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8255846E-17F0-4656-8BAA-A73D0DE3A6BA}" type="datetimeFigureOut">
              <a:rPr lang="sl-SI" smtClean="0"/>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
        <p:nvSpPr>
          <p:cNvPr id="5" name="Date Placeholder 4"/>
          <p:cNvSpPr>
            <a:spLocks noGrp="1"/>
          </p:cNvSpPr>
          <p:nvPr>
            <p:ph type="dt" sz="half" idx="10"/>
          </p:nvPr>
        </p:nvSpPr>
        <p:spPr/>
        <p:txBody>
          <a:bodyPr/>
          <a:lstStyle/>
          <a:p>
            <a:fld id="{8255846E-17F0-4656-8BAA-A73D0DE3A6BA}" type="datetimeFigureOut">
              <a:rPr lang="sl-SI" smtClean="0"/>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
        <p:nvSpPr>
          <p:cNvPr id="7" name="Date Placeholder 6"/>
          <p:cNvSpPr>
            <a:spLocks noGrp="1"/>
          </p:cNvSpPr>
          <p:nvPr>
            <p:ph type="dt" sz="half" idx="10"/>
          </p:nvPr>
        </p:nvSpPr>
        <p:spPr/>
        <p:txBody>
          <a:bodyPr/>
          <a:lstStyle/>
          <a:p>
            <a:fld id="{8255846E-17F0-4656-8BAA-A73D0DE3A6BA}" type="datetimeFigureOut">
              <a:rPr lang="sl-SI" smtClean="0"/>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8255846E-17F0-4656-8BAA-A73D0DE3A6BA}" type="datetimeFigureOut">
              <a:rPr lang="sl-SI" smtClean="0"/>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5846E-17F0-4656-8BAA-A73D0DE3A6BA}" type="datetimeFigureOut">
              <a:rPr lang="sl-SI" smtClean="0"/>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255846E-17F0-4656-8BAA-A73D0DE3A6BA}" type="datetimeFigureOut">
              <a:rPr lang="sl-SI" smtClean="0"/>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255846E-17F0-4656-8BAA-A73D0DE3A6BA}" type="datetimeFigureOut">
              <a:rPr lang="sl-SI" smtClean="0"/>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311C969-ADD4-4776-9A3B-5C19A042CFE3}" type="slidenum">
              <a:rPr lang="sl-SI" smtClean="0"/>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5846E-17F0-4656-8BAA-A73D0DE3A6BA}" type="datetimeFigureOut">
              <a:rPr lang="sl-SI" smtClean="0"/>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1C969-ADD4-4776-9A3B-5C19A042CFE3}" type="slidenum">
              <a:rPr lang="sl-SI" smtClean="0"/>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hyperlink" Target="http://cloe.on.ca/" TargetMode="External"/><Relationship Id="rId8" Type="http://schemas.openxmlformats.org/officeDocument/2006/relationships/hyperlink" Target="http://ali.apple.com/" TargetMode="External"/><Relationship Id="rId7" Type="http://schemas.openxmlformats.org/officeDocument/2006/relationships/hyperlink" Target="http://www.wisc-online.com/" TargetMode="External"/><Relationship Id="rId6" Type="http://schemas.openxmlformats.org/officeDocument/2006/relationships/hyperlink" Target="http://www.edusplash.net/" TargetMode="External"/><Relationship Id="rId5" Type="http://schemas.openxmlformats.org/officeDocument/2006/relationships/hyperlink" Target="http://www.aesharenet.com.au/" TargetMode="External"/><Relationship Id="rId4" Type="http://schemas.openxmlformats.org/officeDocument/2006/relationships/hyperlink" Target="http://projects.aadlcolab.org/repository-directory/repository_listing.asp" TargetMode="External"/><Relationship Id="rId3" Type="http://schemas.openxmlformats.org/officeDocument/2006/relationships/hyperlink" Target="http://careo.ucalgary.ca/cgi-bin/WebObjects/CAREO.woa" TargetMode="External"/><Relationship Id="rId2" Type="http://schemas.openxmlformats.org/officeDocument/2006/relationships/hyperlink" Target="http://www.merlot.org/" TargetMode="External"/><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hyperlink" Target="http://scratch.mit.edu/galleries/view/73223" TargetMode="External"/><Relationship Id="rId1" Type="http://schemas.openxmlformats.org/officeDocument/2006/relationships/hyperlink" Target="http://en.wikipedia.org/wiki/Federated_search" TargetMode="Externa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hyperlink" Target="http://www.whatisrss.com/"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hyperlink" Target="http://en.wikipedia.org/wiki/Learning_object_metadata" TargetMode="Externa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hyperlink" Target="http://www.bridges.state.mn.us/dcore.html" TargetMode="Externa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www.nzdl.org/gsdlmod?a=p&amp;p=about&amp;c=lomdemo" TargetMode="External"/><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file:///F:\AA_GRADIVA\INTERNO\PREDMET_EUCENJE\UCNI_OBJEKTI\LOMEditor\LOMEditor.jar" TargetMode="Externa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hyperlink" Target="http://dbis.rwth-aachen.de/cms/projects/LOMEditor"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file:///F:\AA_GRADIVA\INTERNO\PREDMET_EUCENJE\UCNI_OBJEKTI\LomPad-r51.jar" TargetMode="External"/><Relationship Id="rId2" Type="http://schemas.openxmlformats.org/officeDocument/2006/relationships/image" Target="../media/image22.png"/><Relationship Id="rId1" Type="http://schemas.openxmlformats.org/officeDocument/2006/relationships/hyperlink" Target="http://helios.licef.ca:8080/LomPad/en/index.htm" TargetMode="Externa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ww.dublincore.org/" TargetMode="External"/><Relationship Id="rId2" Type="http://schemas.openxmlformats.org/officeDocument/2006/relationships/image" Target="../media/image23.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dspace.mit.edu/handle/1721.1/3653"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hyperlink" Target="http://nsteffel.github.io/dublin_core_generator/index.html"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hyperlink" Target="http://webposible.com/utilidades/dublincore-metadata-gen/index.php?lang=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hyperlink" Target="http://www.metadataetc.org/metadatabasics/creation.htm" TargetMode="Externa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hyperlink" Target="../../../INTERNO/PREDMET_EL/DEMO/Reload_Dist256/reload-editor.jar" TargetMode="External"/><Relationship Id="rId1" Type="http://schemas.openxmlformats.org/officeDocument/2006/relationships/hyperlink" Target="http://www.reload.ac.uk/editor.html"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hyperlink" Target="http://www.merlot.org/merlot/index.htm" TargetMode="External"/><Relationship Id="rId1" Type="http://schemas.openxmlformats.org/officeDocument/2006/relationships/hyperlink" Target="http://www.merlot.org/"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ourceforge.net/projects/datafountains/" TargetMode="External"/><Relationship Id="rId1" Type="http://schemas.openxmlformats.org/officeDocument/2006/relationships/hyperlink" Target="http://aperture.sourceforge.net/"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hul.harvard.edu/jhove/" TargetMode="External"/><Relationship Id="rId1" Type="http://schemas.openxmlformats.org/officeDocument/2006/relationships/hyperlink" Target="http://droid.sourceforge.net/"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hyperlink" Target="http://www.nottingham.ac.uk/xerte/index.htm" TargetMode="Externa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kineo.com/authoring-tools/xerte-open-source-tool-review.html" TargetMode="External"/><Relationship Id="rId2" Type="http://schemas.openxmlformats.org/officeDocument/2006/relationships/hyperlink" Target="http://www.youtube.com/watch?v=-EMbEQSFmks" TargetMode="External"/><Relationship Id="rId1" Type="http://schemas.openxmlformats.org/officeDocument/2006/relationships/hyperlink" Target="http://www.youtube.com/watch?v=4p3741FAajE"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hyperlink" Target="http://www.compadre.org/" TargetMode="Externa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hyperlink" Target="http://ieeexplore.ieee.org/Xplore/guesthome.jsp" TargetMode="Externa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hyperlink" Target="https://trends.google.com/trend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http://www.wisc-online.com/ListObjects.aspx"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hyperlink" Target="http://www.ics.heacademy.ac.uk/resources/rlos/rlo_repository.php"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hyperlink" Target="http://www.codewitz.net/learningobject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96752"/>
            <a:ext cx="8352928" cy="1470025"/>
          </a:xfrm>
        </p:spPr>
        <p:txBody>
          <a:bodyPr>
            <a:normAutofit fontScale="90000"/>
          </a:bodyPr>
          <a:lstStyle/>
          <a:p>
            <a:r>
              <a:rPr lang="sl-SI" sz="5300" dirty="0" smtClean="0">
                <a:solidFill>
                  <a:srgbClr val="FF0000"/>
                </a:solidFill>
              </a:rPr>
              <a:t>Izobraževalni metapodatki</a:t>
            </a:r>
            <a:br>
              <a:rPr lang="sl-SI" sz="5300" dirty="0" smtClean="0">
                <a:solidFill>
                  <a:srgbClr val="FF0000"/>
                </a:solidFill>
              </a:rPr>
            </a:br>
            <a:r>
              <a:rPr lang="sl-SI" sz="4000" dirty="0" err="1" smtClean="0">
                <a:solidFill>
                  <a:srgbClr val="FF0000"/>
                </a:solidFill>
              </a:rPr>
              <a:t>Learning</a:t>
            </a:r>
            <a:r>
              <a:rPr lang="sl-SI" sz="4000" dirty="0" smtClean="0">
                <a:solidFill>
                  <a:srgbClr val="FF0000"/>
                </a:solidFill>
              </a:rPr>
              <a:t> </a:t>
            </a:r>
            <a:r>
              <a:rPr lang="sl-SI" sz="4000" dirty="0" err="1" smtClean="0">
                <a:solidFill>
                  <a:srgbClr val="FF0000"/>
                </a:solidFill>
              </a:rPr>
              <a:t>Metadata</a:t>
            </a:r>
            <a:endParaRPr lang="sl-SI" sz="4000" dirty="0">
              <a:solidFill>
                <a:srgbClr val="FF0000"/>
              </a:solidFill>
            </a:endParaRPr>
          </a:p>
        </p:txBody>
      </p:sp>
      <p:pic>
        <p:nvPicPr>
          <p:cNvPr id="1026" name="Picture 2" descr="http://cdn5.fotosearch.com/bthumb/CSP/CSP627/k627697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60" y="2927636"/>
            <a:ext cx="3240416" cy="3068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6.fotosearch.com/bthumb/CSP/CSP178/k1788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99772"/>
            <a:ext cx="3456384" cy="3029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sl-SI" dirty="0" smtClean="0"/>
              <a:t>Vsakodnevni metapodatki</a:t>
            </a:r>
            <a:endParaRPr lang="en-US" dirty="0" smtClean="0"/>
          </a:p>
        </p:txBody>
      </p:sp>
      <p:sp>
        <p:nvSpPr>
          <p:cNvPr id="2" name="Content Placeholder 1"/>
          <p:cNvSpPr>
            <a:spLocks noGrp="1"/>
          </p:cNvSpPr>
          <p:nvPr>
            <p:ph idx="1"/>
          </p:nvPr>
        </p:nvSpPr>
        <p:spPr/>
        <p:txBody>
          <a:bodyPr/>
          <a:lstStyle/>
          <a:p>
            <a:endParaRPr lang="en-US"/>
          </a:p>
        </p:txBody>
      </p:sp>
      <p:pic>
        <p:nvPicPr>
          <p:cNvPr id="17411" name="Picture 3" descr="nutrition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6800" y="1219200"/>
            <a:ext cx="69342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GB" dirty="0" err="1" smtClean="0"/>
              <a:t>Izobraževalni</a:t>
            </a:r>
            <a:r>
              <a:rPr lang="en-GB" dirty="0" smtClean="0"/>
              <a:t> </a:t>
            </a:r>
            <a:r>
              <a:rPr lang="en-GB" dirty="0" err="1" smtClean="0"/>
              <a:t>metapodatki</a:t>
            </a:r>
            <a:r>
              <a:rPr lang="en-GB" dirty="0" smtClean="0"/>
              <a:t>?</a:t>
            </a:r>
            <a:endParaRPr lang="en-GB" dirty="0" smtClean="0"/>
          </a:p>
        </p:txBody>
      </p:sp>
      <p:sp>
        <p:nvSpPr>
          <p:cNvPr id="29699" name="Rectangle 3"/>
          <p:cNvSpPr>
            <a:spLocks noGrp="1" noChangeArrowheads="1"/>
          </p:cNvSpPr>
          <p:nvPr>
            <p:ph idx="1"/>
          </p:nvPr>
        </p:nvSpPr>
        <p:spPr/>
        <p:txBody>
          <a:bodyPr>
            <a:normAutofit/>
          </a:bodyPr>
          <a:lstStyle/>
          <a:p>
            <a:pPr marL="0" indent="0">
              <a:buNone/>
            </a:pPr>
            <a:r>
              <a:rPr lang="sl-SI" sz="2800" dirty="0" smtClean="0"/>
              <a:t>Metapodatki, ki lahko</a:t>
            </a:r>
            <a:r>
              <a:rPr lang="en-GB" sz="2800" dirty="0" smtClean="0"/>
              <a:t>…</a:t>
            </a:r>
            <a:endParaRPr lang="en-GB" sz="2800" dirty="0" smtClean="0"/>
          </a:p>
          <a:p>
            <a:pPr lvl="1"/>
            <a:r>
              <a:rPr lang="sl-SI" sz="2400" dirty="0" smtClean="0"/>
              <a:t>Opisujejo vire, smiselne za nek tečaj</a:t>
            </a:r>
            <a:endParaRPr lang="en-GB" sz="2400" dirty="0" smtClean="0"/>
          </a:p>
          <a:p>
            <a:pPr lvl="1"/>
            <a:r>
              <a:rPr lang="sl-SI" sz="2400" dirty="0" smtClean="0"/>
              <a:t>Nudijo pedagoški kontekst</a:t>
            </a:r>
            <a:endParaRPr lang="en-GB" sz="2400" dirty="0" smtClean="0"/>
          </a:p>
          <a:p>
            <a:pPr lvl="1"/>
            <a:r>
              <a:rPr lang="sl-SI" sz="2400" dirty="0" smtClean="0"/>
              <a:t>Vstavljajo vire v učni načrt</a:t>
            </a:r>
            <a:endParaRPr lang="en-GB" sz="2400" dirty="0" smtClean="0"/>
          </a:p>
        </p:txBody>
      </p:sp>
      <p:sp>
        <p:nvSpPr>
          <p:cNvPr id="2" name="Pravokotnik 1"/>
          <p:cNvSpPr/>
          <p:nvPr/>
        </p:nvSpPr>
        <p:spPr>
          <a:xfrm>
            <a:off x="971600" y="5013176"/>
            <a:ext cx="7200800" cy="646331"/>
          </a:xfrm>
          <a:prstGeom prst="rect">
            <a:avLst/>
          </a:prstGeom>
          <a:solidFill>
            <a:srgbClr val="FFC000"/>
          </a:solidFill>
        </p:spPr>
        <p:txBody>
          <a:bodyPr wrap="square">
            <a:spAutoFit/>
          </a:bodyPr>
          <a:lstStyle/>
          <a:p>
            <a:pPr>
              <a:lnSpc>
                <a:spcPct val="90000"/>
              </a:lnSpc>
            </a:pPr>
            <a:r>
              <a:rPr lang="sl-SI" altLang="en-US" sz="2000" i="1" dirty="0" smtClean="0"/>
              <a:t>Metapodatke lahko uporabljamo pri iskanju in dostopu do učnih objektov in združevanju takih objektov</a:t>
            </a:r>
            <a:endParaRPr lang="en-CA" alt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ldLvl="2" autoUpdateAnimBg="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536" y="-26640"/>
            <a:ext cx="8229600" cy="1143000"/>
          </a:xfrm>
        </p:spPr>
        <p:txBody>
          <a:bodyPr>
            <a:normAutofit/>
          </a:bodyPr>
          <a:lstStyle/>
          <a:p>
            <a:r>
              <a:rPr lang="sl-SI" altLang="en-US" sz="4000" dirty="0" smtClean="0">
                <a:solidFill>
                  <a:srgbClr val="FF0000"/>
                </a:solidFill>
              </a:rPr>
              <a:t>Metapodatki učnih objektov</a:t>
            </a:r>
            <a:endParaRPr lang="en-US" altLang="en-US" sz="4000" dirty="0">
              <a:solidFill>
                <a:srgbClr val="FF0000"/>
              </a:solidFill>
            </a:endParaRPr>
          </a:p>
        </p:txBody>
      </p:sp>
      <p:sp>
        <p:nvSpPr>
          <p:cNvPr id="14339" name="Rectangle 3"/>
          <p:cNvSpPr>
            <a:spLocks noChangeArrowheads="1"/>
          </p:cNvSpPr>
          <p:nvPr/>
        </p:nvSpPr>
        <p:spPr bwMode="auto">
          <a:xfrm>
            <a:off x="727720" y="2564160"/>
            <a:ext cx="1295400" cy="2057400"/>
          </a:xfrm>
          <a:prstGeom prst="rect">
            <a:avLst/>
          </a:prstGeom>
          <a:solidFill>
            <a:srgbClr val="99C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CA" altLang="en-US"/>
              <a:t>Learning </a:t>
            </a:r>
            <a:endParaRPr lang="en-CA" altLang="en-US"/>
          </a:p>
          <a:p>
            <a:pPr algn="ctr"/>
            <a:r>
              <a:rPr lang="en-CA" altLang="en-US"/>
              <a:t>Object </a:t>
            </a:r>
            <a:endParaRPr lang="en-CA" altLang="en-US"/>
          </a:p>
          <a:p>
            <a:pPr algn="ctr"/>
            <a:r>
              <a:rPr lang="en-CA" altLang="en-US"/>
              <a:t>Metadata</a:t>
            </a:r>
            <a:endParaRPr lang="en-CA" altLang="en-US"/>
          </a:p>
        </p:txBody>
      </p:sp>
      <p:sp>
        <p:nvSpPr>
          <p:cNvPr id="14340" name="Rectangle 4"/>
          <p:cNvSpPr>
            <a:spLocks noChangeArrowheads="1"/>
          </p:cNvSpPr>
          <p:nvPr/>
        </p:nvSpPr>
        <p:spPr bwMode="auto">
          <a:xfrm>
            <a:off x="3851920" y="1268760"/>
            <a:ext cx="2438400" cy="4343400"/>
          </a:xfrm>
          <a:prstGeom prst="rect">
            <a:avLst/>
          </a:prstGeom>
          <a:solidFill>
            <a:srgbClr val="99C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CA" altLang="en-US" sz="1800"/>
              <a:t>Subject</a:t>
            </a:r>
            <a:endParaRPr lang="en-CA" altLang="en-US" sz="1800"/>
          </a:p>
          <a:p>
            <a:r>
              <a:rPr lang="en-CA" altLang="en-US" sz="1800"/>
              <a:t>------------------------------</a:t>
            </a:r>
            <a:endParaRPr lang="en-CA" altLang="en-US" sz="1800"/>
          </a:p>
          <a:p>
            <a:r>
              <a:rPr lang="en-CA" altLang="en-US" sz="1800"/>
              <a:t>Content Creator</a:t>
            </a:r>
            <a:endParaRPr lang="en-CA" altLang="en-US" sz="1800"/>
          </a:p>
          <a:p>
            <a:r>
              <a:rPr lang="en-CA" altLang="en-US" sz="1800"/>
              <a:t>------------------------------</a:t>
            </a:r>
            <a:endParaRPr lang="en-CA" altLang="en-US" sz="1800"/>
          </a:p>
          <a:p>
            <a:r>
              <a:rPr lang="en-CA" altLang="en-US" sz="1800"/>
              <a:t>Contact Info</a:t>
            </a:r>
            <a:endParaRPr lang="en-CA" altLang="en-US" sz="1800"/>
          </a:p>
          <a:p>
            <a:r>
              <a:rPr lang="en-CA" altLang="en-US" sz="1800"/>
              <a:t>------------------------------</a:t>
            </a:r>
            <a:endParaRPr lang="en-CA" altLang="en-US" sz="1800"/>
          </a:p>
          <a:p>
            <a:r>
              <a:rPr lang="en-CA" altLang="en-US" sz="1800"/>
              <a:t>Availability</a:t>
            </a:r>
            <a:endParaRPr lang="en-CA" altLang="en-US" sz="1800"/>
          </a:p>
          <a:p>
            <a:r>
              <a:rPr lang="en-CA" altLang="en-US" sz="1800"/>
              <a:t>------------------------------</a:t>
            </a:r>
            <a:endParaRPr lang="en-CA" altLang="en-US" sz="1800"/>
          </a:p>
          <a:p>
            <a:r>
              <a:rPr lang="en-CA" altLang="en-US" sz="1800"/>
              <a:t>Target Audience</a:t>
            </a:r>
            <a:endParaRPr lang="en-CA" altLang="en-US" sz="1800"/>
          </a:p>
          <a:p>
            <a:r>
              <a:rPr lang="en-CA" altLang="en-US" sz="1800"/>
              <a:t>------------------------------</a:t>
            </a:r>
            <a:endParaRPr lang="en-CA" altLang="en-US" sz="1800"/>
          </a:p>
          <a:p>
            <a:r>
              <a:rPr lang="en-CA" altLang="en-US" sz="1800"/>
              <a:t>Title</a:t>
            </a:r>
            <a:endParaRPr lang="en-CA" altLang="en-US" sz="1800"/>
          </a:p>
          <a:p>
            <a:r>
              <a:rPr lang="en-CA" altLang="en-US" sz="1800"/>
              <a:t>------------------------------</a:t>
            </a:r>
            <a:endParaRPr lang="en-CA" altLang="en-US" sz="1800"/>
          </a:p>
          <a:p>
            <a:r>
              <a:rPr lang="en-CA" altLang="en-US" sz="1800"/>
              <a:t>Description</a:t>
            </a:r>
            <a:endParaRPr lang="en-CA" altLang="en-US" sz="1800"/>
          </a:p>
          <a:p>
            <a:r>
              <a:rPr lang="en-CA" altLang="en-US" sz="1800"/>
              <a:t>------------------------------</a:t>
            </a:r>
            <a:endParaRPr lang="en-CA" altLang="en-US" sz="1800"/>
          </a:p>
          <a:p>
            <a:r>
              <a:rPr lang="en-CA" altLang="en-US" sz="1800"/>
              <a:t>Keyword</a:t>
            </a:r>
            <a:endParaRPr lang="en-CA" altLang="en-US" sz="1800"/>
          </a:p>
          <a:p>
            <a:endParaRPr lang="en-CA" altLang="en-US" sz="1800"/>
          </a:p>
        </p:txBody>
      </p:sp>
      <p:sp>
        <p:nvSpPr>
          <p:cNvPr id="14341" name="Line 5"/>
          <p:cNvSpPr>
            <a:spLocks noChangeShapeType="1"/>
          </p:cNvSpPr>
          <p:nvPr/>
        </p:nvSpPr>
        <p:spPr bwMode="auto">
          <a:xfrm flipV="1">
            <a:off x="2023120" y="1268760"/>
            <a:ext cx="1828800" cy="12954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a:off x="2023120" y="4621560"/>
            <a:ext cx="1828800" cy="990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5833120" y="1421160"/>
            <a:ext cx="1295400" cy="2209800"/>
          </a:xfrm>
          <a:prstGeom prst="line">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V="1">
            <a:off x="6061720" y="3707160"/>
            <a:ext cx="1066800" cy="1219200"/>
          </a:xfrm>
          <a:prstGeom prst="line">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V="1">
            <a:off x="6137920" y="4011960"/>
            <a:ext cx="990600" cy="1371600"/>
          </a:xfrm>
          <a:prstGeom prst="line">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Rectangle 10"/>
          <p:cNvSpPr>
            <a:spLocks noChangeArrowheads="1"/>
          </p:cNvSpPr>
          <p:nvPr/>
        </p:nvSpPr>
        <p:spPr bwMode="auto">
          <a:xfrm>
            <a:off x="7204720" y="3249960"/>
            <a:ext cx="1752600" cy="9144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CA" altLang="en-US" sz="2000"/>
              <a:t>More Subjective</a:t>
            </a:r>
            <a:endParaRPr lang="en-CA" altLang="en-US" sz="2000"/>
          </a:p>
          <a:p>
            <a:pPr algn="ctr"/>
            <a:r>
              <a:rPr lang="en-CA" altLang="en-US" sz="2000"/>
              <a:t> parts of </a:t>
            </a:r>
            <a:endParaRPr lang="en-CA" altLang="en-US" sz="2000"/>
          </a:p>
          <a:p>
            <a:pPr algn="ctr"/>
            <a:r>
              <a:rPr lang="en-CA" altLang="en-US" sz="2000"/>
              <a:t>Metadata</a:t>
            </a:r>
            <a:endParaRPr lang="en-CA" altLang="en-US" sz="2000"/>
          </a:p>
        </p:txBody>
      </p:sp>
      <p:sp>
        <p:nvSpPr>
          <p:cNvPr id="2" name="Pravokotnik 1"/>
          <p:cNvSpPr/>
          <p:nvPr/>
        </p:nvSpPr>
        <p:spPr>
          <a:xfrm>
            <a:off x="786880" y="6233428"/>
            <a:ext cx="8170440" cy="369332"/>
          </a:xfrm>
          <a:prstGeom prst="rect">
            <a:avLst/>
          </a:prstGeom>
        </p:spPr>
        <p:txBody>
          <a:bodyPr wrap="square">
            <a:spAutoFit/>
          </a:bodyPr>
          <a:lstStyle/>
          <a:p>
            <a:r>
              <a:rPr lang="sl-SI" altLang="en-US" i="1" dirty="0" smtClean="0"/>
              <a:t>Ti metapodatki so zaradi spletnih gradiv   tipično predstavljeni v XML ali RDF formatu</a:t>
            </a:r>
            <a:endParaRPr lang="sl-SI"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4000" dirty="0" smtClean="0">
                <a:solidFill>
                  <a:srgbClr val="FF0000"/>
                </a:solidFill>
              </a:rPr>
              <a:t>Zakaj so metapodatki uporabni?</a:t>
            </a:r>
            <a:endParaRPr lang="sl-SI" sz="4000"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marL="0" indent="0">
              <a:spcAft>
                <a:spcPts val="600"/>
              </a:spcAft>
              <a:buNone/>
            </a:pPr>
            <a:r>
              <a:rPr lang="sl-SI" dirty="0"/>
              <a:t>V osnovi metapodatki </a:t>
            </a:r>
            <a:r>
              <a:rPr lang="sl-SI" dirty="0" smtClean="0"/>
              <a:t>omogočajo </a:t>
            </a:r>
            <a:r>
              <a:rPr lang="sl-SI" dirty="0"/>
              <a:t>pri odkrivanju (angl. discovery) virov enako </a:t>
            </a:r>
            <a:r>
              <a:rPr lang="sl-SI" dirty="0" smtClean="0"/>
              <a:t>funkcionalnost, kot </a:t>
            </a:r>
            <a:r>
              <a:rPr lang="sl-SI" dirty="0"/>
              <a:t>jo </a:t>
            </a:r>
            <a:r>
              <a:rPr lang="sl-SI" dirty="0" smtClean="0"/>
              <a:t>omogoča </a:t>
            </a:r>
            <a:r>
              <a:rPr lang="sl-SI" dirty="0"/>
              <a:t>dobro katalogiranje </a:t>
            </a:r>
            <a:r>
              <a:rPr lang="sl-SI" dirty="0" smtClean="0"/>
              <a:t>virov</a:t>
            </a:r>
            <a:endParaRPr lang="sl-SI" dirty="0" smtClean="0"/>
          </a:p>
          <a:p>
            <a:pPr>
              <a:spcAft>
                <a:spcPts val="600"/>
              </a:spcAft>
              <a:buBlip>
                <a:blip r:embed="rId1"/>
              </a:buBlip>
            </a:pPr>
            <a:r>
              <a:rPr lang="sl-SI" dirty="0"/>
              <a:t>opisujejo kaj so viri, </a:t>
            </a:r>
            <a:r>
              <a:rPr lang="sl-SI" dirty="0" smtClean="0"/>
              <a:t>čemu </a:t>
            </a:r>
            <a:r>
              <a:rPr lang="sl-SI" dirty="0"/>
              <a:t>so namenjeni in organizirajo te vire na podlagi </a:t>
            </a:r>
            <a:r>
              <a:rPr lang="sl-SI" dirty="0" smtClean="0"/>
              <a:t>obvladljivih kriterijev</a:t>
            </a:r>
            <a:r>
              <a:rPr lang="sl-SI" dirty="0"/>
              <a:t>,</a:t>
            </a:r>
            <a:endParaRPr lang="sl-SI" dirty="0"/>
          </a:p>
          <a:p>
            <a:pPr>
              <a:spcAft>
                <a:spcPts val="600"/>
              </a:spcAft>
              <a:buBlip>
                <a:blip r:embed="rId1"/>
              </a:buBlip>
            </a:pPr>
            <a:r>
              <a:rPr lang="pt-BR" dirty="0"/>
              <a:t> </a:t>
            </a:r>
            <a:r>
              <a:rPr lang="pt-BR" dirty="0" smtClean="0"/>
              <a:t>omogo</a:t>
            </a:r>
            <a:r>
              <a:rPr lang="sl-SI" dirty="0" smtClean="0"/>
              <a:t>č</a:t>
            </a:r>
            <a:r>
              <a:rPr lang="pt-BR" dirty="0" smtClean="0"/>
              <a:t>ajo</a:t>
            </a:r>
            <a:r>
              <a:rPr lang="pt-BR" dirty="0"/>
              <a:t>, da vire najdemo na podlagi izbranih kriterijev, agregiranje podobnih </a:t>
            </a:r>
            <a:r>
              <a:rPr lang="pt-BR" dirty="0" smtClean="0"/>
              <a:t>virov</a:t>
            </a:r>
            <a:r>
              <a:rPr lang="sl-SI" dirty="0" smtClean="0"/>
              <a:t> </a:t>
            </a:r>
            <a:endParaRPr lang="sl-SI" dirty="0" smtClean="0"/>
          </a:p>
          <a:p>
            <a:pPr>
              <a:spcAft>
                <a:spcPts val="600"/>
              </a:spcAft>
              <a:buBlip>
                <a:blip r:embed="rId1"/>
              </a:buBlip>
            </a:pPr>
            <a:r>
              <a:rPr lang="sl-SI" dirty="0" smtClean="0"/>
              <a:t> </a:t>
            </a:r>
            <a:r>
              <a:rPr lang="sl-SI" dirty="0"/>
              <a:t>zagotavljajo pot do lokacij </a:t>
            </a:r>
            <a:r>
              <a:rPr lang="sl-SI" dirty="0" smtClean="0"/>
              <a:t>želenih </a:t>
            </a:r>
            <a:r>
              <a:rPr lang="sl-SI" dirty="0"/>
              <a:t>informacij,</a:t>
            </a:r>
            <a:endParaRPr lang="sl-SI" dirty="0"/>
          </a:p>
          <a:p>
            <a:pPr>
              <a:spcAft>
                <a:spcPts val="600"/>
              </a:spcAft>
              <a:buBlip>
                <a:blip r:embed="rId1"/>
              </a:buBlip>
            </a:pPr>
            <a:r>
              <a:rPr lang="sl-SI" dirty="0"/>
              <a:t> (digitalno) identikacijo virov,</a:t>
            </a:r>
            <a:endParaRPr lang="sl-SI" dirty="0"/>
          </a:p>
          <a:p>
            <a:pPr>
              <a:spcAft>
                <a:spcPts val="600"/>
              </a:spcAft>
              <a:buBlip>
                <a:blip r:embed="rId1"/>
              </a:buBlip>
            </a:pPr>
            <a:r>
              <a:rPr lang="sl-SI" dirty="0"/>
              <a:t> nabor in </a:t>
            </a:r>
            <a:r>
              <a:rPr lang="sl-SI" dirty="0" smtClean="0"/>
              <a:t>približevanje </a:t>
            </a:r>
            <a:r>
              <a:rPr lang="sl-SI" dirty="0"/>
              <a:t>podobnih virov (angl. bringing together),</a:t>
            </a:r>
            <a:endParaRPr lang="sl-SI" dirty="0"/>
          </a:p>
          <a:p>
            <a:pPr>
              <a:spcAft>
                <a:spcPts val="600"/>
              </a:spcAft>
              <a:buBlip>
                <a:blip r:embed="rId1"/>
              </a:buBlip>
            </a:pPr>
            <a:r>
              <a:rPr lang="sl-SI" dirty="0"/>
              <a:t> integracijo </a:t>
            </a:r>
            <a:r>
              <a:rPr lang="sl-SI" dirty="0" smtClean="0"/>
              <a:t>starejših </a:t>
            </a:r>
            <a:r>
              <a:rPr lang="sl-SI" dirty="0"/>
              <a:t>verzij virov,</a:t>
            </a:r>
            <a:endParaRPr lang="sl-SI" dirty="0"/>
          </a:p>
          <a:p>
            <a:pPr>
              <a:spcAft>
                <a:spcPts val="600"/>
              </a:spcAft>
              <a:buBlip>
                <a:blip r:embed="rId1"/>
              </a:buBlip>
            </a:pPr>
            <a:r>
              <a:rPr lang="sl-SI" dirty="0"/>
              <a:t> </a:t>
            </a:r>
            <a:r>
              <a:rPr lang="sl-SI" dirty="0" smtClean="0"/>
              <a:t>razločevanje različnih </a:t>
            </a:r>
            <a:r>
              <a:rPr lang="sl-SI" dirty="0"/>
              <a:t>virov,</a:t>
            </a:r>
            <a:endParaRPr lang="sl-SI" dirty="0"/>
          </a:p>
          <a:p>
            <a:pPr>
              <a:spcAft>
                <a:spcPts val="600"/>
              </a:spcAft>
              <a:buBlip>
                <a:blip r:embed="rId1"/>
              </a:buBlip>
            </a:pPr>
            <a:r>
              <a:rPr lang="pl-PL" dirty="0"/>
              <a:t> podajanje informacij o lokaciji virov,</a:t>
            </a:r>
            <a:endParaRPr lang="pl-PL" dirty="0"/>
          </a:p>
          <a:p>
            <a:pPr>
              <a:spcAft>
                <a:spcPts val="600"/>
              </a:spcAft>
              <a:buBlip>
                <a:blip r:embed="rId1"/>
              </a:buBlip>
            </a:pPr>
            <a:r>
              <a:rPr lang="it-IT" dirty="0"/>
              <a:t> izmenjavo metapodatkov in </a:t>
            </a:r>
            <a:r>
              <a:rPr lang="it-IT" dirty="0" smtClean="0"/>
              <a:t>omogo</a:t>
            </a:r>
            <a:r>
              <a:rPr lang="sl-SI" dirty="0" smtClean="0"/>
              <a:t>č</a:t>
            </a:r>
            <a:r>
              <a:rPr lang="it-IT" dirty="0" smtClean="0"/>
              <a:t>anje </a:t>
            </a:r>
            <a:r>
              <a:rPr lang="it-IT" dirty="0"/>
              <a:t>interoperabilnosti, in</a:t>
            </a:r>
            <a:endParaRPr lang="it-IT" dirty="0"/>
          </a:p>
          <a:p>
            <a:pPr>
              <a:spcAft>
                <a:spcPts val="600"/>
              </a:spcAft>
              <a:buBlip>
                <a:blip r:embed="rId1"/>
              </a:buBlip>
            </a:pPr>
            <a:r>
              <a:rPr lang="sl-SI" dirty="0"/>
              <a:t> opis za arhiviranje in ohranjanje virov.</a:t>
            </a:r>
            <a:endParaRPr lang="sl-S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sl-SI" altLang="en-US" dirty="0" smtClean="0"/>
              <a:t>Metapodatki</a:t>
            </a:r>
            <a:endParaRPr lang="en-CA" altLang="en-US" dirty="0"/>
          </a:p>
        </p:txBody>
      </p:sp>
      <p:sp>
        <p:nvSpPr>
          <p:cNvPr id="5123" name="Rectangle 3"/>
          <p:cNvSpPr>
            <a:spLocks noGrp="1" noChangeArrowheads="1"/>
          </p:cNvSpPr>
          <p:nvPr>
            <p:ph type="body" idx="1"/>
          </p:nvPr>
        </p:nvSpPr>
        <p:spPr/>
        <p:txBody>
          <a:bodyPr>
            <a:normAutofit/>
          </a:bodyPr>
          <a:lstStyle/>
          <a:p>
            <a:r>
              <a:rPr lang="sl-SI" altLang="en-US" sz="2800" dirty="0" smtClean="0">
                <a:solidFill>
                  <a:schemeClr val="accent1"/>
                </a:solidFill>
              </a:rPr>
              <a:t>Objektivni metapodatki</a:t>
            </a:r>
            <a:endParaRPr lang="en-CA" altLang="en-US" sz="2800" dirty="0">
              <a:solidFill>
                <a:schemeClr val="accent1"/>
              </a:solidFill>
            </a:endParaRPr>
          </a:p>
          <a:p>
            <a:pPr lvl="1"/>
            <a:r>
              <a:rPr lang="sl-SI" altLang="en-US" sz="2400" dirty="0" smtClean="0"/>
              <a:t>To so podatki o dejstvih, ki so pogosto generirani avtomatično: stvari kot: fizični atributi, datum, avtor, operacijske zahteve, cena, ID številke, lastništvo</a:t>
            </a:r>
            <a:r>
              <a:rPr lang="en-CA" altLang="en-US" sz="2400" dirty="0" smtClean="0"/>
              <a:t>.</a:t>
            </a:r>
            <a:endParaRPr lang="sl-SI" altLang="en-US" sz="2400" dirty="0" smtClean="0"/>
          </a:p>
          <a:p>
            <a:pPr lvl="1"/>
            <a:endParaRPr lang="en-CA" altLang="en-US" sz="2400" dirty="0"/>
          </a:p>
          <a:p>
            <a:r>
              <a:rPr lang="sl-SI" altLang="en-US" sz="2800" dirty="0" smtClean="0">
                <a:solidFill>
                  <a:schemeClr val="accent1"/>
                </a:solidFill>
              </a:rPr>
              <a:t>Subjektivni metapodatki</a:t>
            </a:r>
            <a:endParaRPr lang="en-CA" altLang="en-US" sz="2800" dirty="0">
              <a:solidFill>
                <a:schemeClr val="accent1"/>
              </a:solidFill>
            </a:endParaRPr>
          </a:p>
          <a:p>
            <a:pPr lvl="1"/>
            <a:r>
              <a:rPr lang="sl-SI" altLang="en-US" sz="2400" dirty="0" smtClean="0"/>
              <a:t>Bolj raznoliki in vredni atributi učnega objekta, določeni od avtorjev objekta, kot so predmet, kategorija, opis</a:t>
            </a:r>
            <a:r>
              <a:rPr lang="en-CA" altLang="en-US" sz="2400" dirty="0" smtClean="0"/>
              <a:t>.</a:t>
            </a:r>
            <a:endParaRPr lang="en-CA" alt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sl-SI" altLang="en-US" dirty="0" smtClean="0"/>
              <a:t>Metapodatki učnih objektov</a:t>
            </a:r>
            <a:endParaRPr lang="en-CA" altLang="en-US" dirty="0"/>
          </a:p>
        </p:txBody>
      </p:sp>
      <p:sp>
        <p:nvSpPr>
          <p:cNvPr id="9219" name="Rectangle 3"/>
          <p:cNvSpPr>
            <a:spLocks noGrp="1" noChangeArrowheads="1"/>
          </p:cNvSpPr>
          <p:nvPr>
            <p:ph type="body" idx="1"/>
          </p:nvPr>
        </p:nvSpPr>
        <p:spPr>
          <a:xfrm>
            <a:off x="457200" y="1268760"/>
            <a:ext cx="8229600" cy="4525963"/>
          </a:xfrm>
        </p:spPr>
        <p:txBody>
          <a:bodyPr>
            <a:normAutofit/>
          </a:bodyPr>
          <a:lstStyle/>
          <a:p>
            <a:r>
              <a:rPr lang="sl-SI" altLang="en-US" sz="2400" dirty="0" err="1" smtClean="0"/>
              <a:t>Repozitoriji</a:t>
            </a:r>
            <a:r>
              <a:rPr lang="sl-SI" altLang="en-US" sz="2400" dirty="0" smtClean="0"/>
              <a:t> učnih objektov pomnijo učne objekte in njihove metapodatke na dva načina</a:t>
            </a:r>
            <a:endParaRPr lang="en-CA" altLang="en-US" sz="2400" dirty="0"/>
          </a:p>
          <a:p>
            <a:pPr lvl="1"/>
            <a:r>
              <a:rPr lang="sl-SI" altLang="en-US" sz="2000" dirty="0" smtClean="0"/>
              <a:t>Lahko jih hranijo </a:t>
            </a:r>
            <a:r>
              <a:rPr lang="sl-SI" altLang="en-US" sz="2000" dirty="0" smtClean="0">
                <a:solidFill>
                  <a:srgbClr val="0070C0"/>
                </a:solidFill>
              </a:rPr>
              <a:t>fizično skupaj</a:t>
            </a:r>
            <a:r>
              <a:rPr lang="en-CA" altLang="en-US" sz="2000" dirty="0" smtClean="0">
                <a:solidFill>
                  <a:srgbClr val="0070C0"/>
                </a:solidFill>
              </a:rPr>
              <a:t> </a:t>
            </a:r>
            <a:r>
              <a:rPr lang="en-CA" altLang="en-US" sz="2000" dirty="0"/>
              <a:t>(CLOE)</a:t>
            </a:r>
            <a:endParaRPr lang="en-CA" altLang="en-US" sz="2000" dirty="0"/>
          </a:p>
          <a:p>
            <a:pPr lvl="1"/>
            <a:r>
              <a:rPr lang="sl-SI" altLang="en-US" sz="2000" dirty="0" smtClean="0"/>
              <a:t>Lahko jih pomnijo</a:t>
            </a:r>
            <a:r>
              <a:rPr lang="en-CA" altLang="en-US" sz="2000" dirty="0" smtClean="0"/>
              <a:t> </a:t>
            </a:r>
            <a:r>
              <a:rPr lang="sl-SI" altLang="en-US" sz="2000" dirty="0" smtClean="0">
                <a:solidFill>
                  <a:srgbClr val="0070C0"/>
                </a:solidFill>
              </a:rPr>
              <a:t>pomnijo ločeno</a:t>
            </a:r>
            <a:r>
              <a:rPr lang="en-CA" altLang="en-US" sz="2000" dirty="0" smtClean="0">
                <a:solidFill>
                  <a:srgbClr val="0070C0"/>
                </a:solidFill>
              </a:rPr>
              <a:t> </a:t>
            </a:r>
            <a:r>
              <a:rPr lang="en-CA" altLang="en-US" sz="2000" dirty="0"/>
              <a:t>(</a:t>
            </a:r>
            <a:r>
              <a:rPr lang="en-CA" altLang="en-US" sz="2000" dirty="0" err="1"/>
              <a:t>SchollNet</a:t>
            </a:r>
            <a:r>
              <a:rPr lang="en-CA" altLang="en-US" sz="2000" dirty="0"/>
              <a:t> </a:t>
            </a:r>
            <a:r>
              <a:rPr lang="sl-SI" altLang="en-US" sz="2000" dirty="0" smtClean="0"/>
              <a:t>in </a:t>
            </a:r>
            <a:r>
              <a:rPr lang="en-CA" altLang="en-US" sz="2000" dirty="0" smtClean="0"/>
              <a:t>MERLOT)</a:t>
            </a:r>
            <a:endParaRPr lang="sl-SI" altLang="en-US" sz="2000" dirty="0" smtClean="0"/>
          </a:p>
          <a:p>
            <a:pPr lvl="1"/>
            <a:endParaRPr lang="en-CA" altLang="en-US" sz="2000" dirty="0"/>
          </a:p>
          <a:p>
            <a:r>
              <a:rPr lang="sl-SI" altLang="en-US" sz="2400" dirty="0" smtClean="0"/>
              <a:t>Večina </a:t>
            </a:r>
            <a:r>
              <a:rPr lang="sl-SI" altLang="en-US" sz="2400" dirty="0" err="1" smtClean="0"/>
              <a:t>repozitorijev</a:t>
            </a:r>
            <a:r>
              <a:rPr lang="sl-SI" altLang="en-US" sz="2400" dirty="0" smtClean="0"/>
              <a:t> učnih objektov so dejansko </a:t>
            </a:r>
            <a:r>
              <a:rPr lang="sl-SI" altLang="en-US" sz="2400" dirty="0" smtClean="0">
                <a:solidFill>
                  <a:schemeClr val="accent1"/>
                </a:solidFill>
              </a:rPr>
              <a:t>skladišča metapodatkov</a:t>
            </a:r>
            <a:r>
              <a:rPr lang="sl-SI" altLang="en-US" sz="2400" dirty="0" smtClean="0"/>
              <a:t>, pri čemer vsebujejo tudi povezave na vir učnega objekta (vsebina je nekje drugje)</a:t>
            </a:r>
            <a:r>
              <a:rPr lang="en-CA" altLang="en-US" sz="2400" dirty="0" smtClean="0"/>
              <a:t>.</a:t>
            </a:r>
            <a:endParaRPr lang="en-CA" altLang="en-US" sz="2400" dirty="0"/>
          </a:p>
          <a:p>
            <a:pPr lvl="1"/>
            <a:endParaRPr lang="en-CA"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sl-SI" dirty="0" smtClean="0">
                <a:solidFill>
                  <a:srgbClr val="FF0000"/>
                </a:solidFill>
              </a:rPr>
              <a:t>Repozitoriji učnih objektov</a:t>
            </a:r>
            <a:r>
              <a:rPr lang="en-US" dirty="0" smtClean="0">
                <a:solidFill>
                  <a:srgbClr val="FF0000"/>
                </a:solidFill>
              </a:rPr>
              <a:t> &amp; </a:t>
            </a:r>
            <a:r>
              <a:rPr lang="en-US" dirty="0" smtClean="0">
                <a:solidFill>
                  <a:srgbClr val="FF0000"/>
                </a:solidFill>
                <a:hlinkClick r:id="rId1"/>
              </a:rPr>
              <a:t>Federated Search Engines</a:t>
            </a:r>
            <a:endParaRPr lang="en-US" dirty="0" smtClean="0">
              <a:solidFill>
                <a:srgbClr val="FF0000"/>
              </a:solidFill>
            </a:endParaRPr>
          </a:p>
        </p:txBody>
      </p:sp>
      <p:graphicFrame>
        <p:nvGraphicFramePr>
          <p:cNvPr id="5" name="Table 4"/>
          <p:cNvGraphicFramePr>
            <a:graphicFrameLocks noGrp="1"/>
          </p:cNvGraphicFramePr>
          <p:nvPr/>
        </p:nvGraphicFramePr>
        <p:xfrm>
          <a:off x="323850" y="1773238"/>
          <a:ext cx="8351838" cy="4602435"/>
        </p:xfrm>
        <a:graphic>
          <a:graphicData uri="http://schemas.openxmlformats.org/drawingml/2006/table">
            <a:tbl>
              <a:tblPr firstRow="1" bandRow="1">
                <a:tableStyleId>{5940675A-B579-460E-94D1-54222C63F5DA}</a:tableStyleId>
              </a:tblPr>
              <a:tblGrid>
                <a:gridCol w="719987"/>
                <a:gridCol w="2226729"/>
                <a:gridCol w="5405122"/>
              </a:tblGrid>
              <a:tr h="304662">
                <a:tc>
                  <a:txBody>
                    <a:bodyPr/>
                    <a:lstStyle/>
                    <a:p>
                      <a:pPr>
                        <a:lnSpc>
                          <a:spcPct val="115000"/>
                        </a:lnSpc>
                        <a:spcAft>
                          <a:spcPts val="1000"/>
                        </a:spcAft>
                      </a:pPr>
                      <a:r>
                        <a:rPr lang="en-US" sz="1600" dirty="0">
                          <a:effectLst/>
                        </a:rPr>
                        <a:t>Status</a:t>
                      </a:r>
                      <a:endParaRPr lang="sl-SI" sz="2000" dirty="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Ime</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Opis</a:t>
                      </a:r>
                      <a:endParaRPr lang="sl-SI" sz="2000">
                        <a:effectLst/>
                        <a:latin typeface="Calibri" panose="020F0502020204030204"/>
                        <a:ea typeface="Calibri" panose="020F0502020204030204"/>
                        <a:cs typeface="Times New Roman" panose="02020603050405020304"/>
                      </a:endParaRPr>
                    </a:p>
                  </a:txBody>
                  <a:tcPr marL="68571" marR="68571" marT="0" marB="0"/>
                </a:tc>
              </a:tr>
              <a:tr h="560832">
                <a:tc>
                  <a:txBody>
                    <a:bodyPr/>
                    <a:lstStyle/>
                    <a:p>
                      <a:pPr>
                        <a:lnSpc>
                          <a:spcPct val="115000"/>
                        </a:lnSpc>
                        <a:spcAft>
                          <a:spcPts val="1000"/>
                        </a:spcAft>
                      </a:pPr>
                      <a:r>
                        <a:rPr lang="en-US" sz="1600" dirty="0">
                          <a:effectLst/>
                        </a:rPr>
                        <a:t> </a:t>
                      </a:r>
                      <a:r>
                        <a:rPr lang="sl-SI" sz="1600" dirty="0" smtClean="0">
                          <a:effectLst/>
                        </a:rPr>
                        <a:t>***</a:t>
                      </a:r>
                      <a:endParaRPr lang="sl-SI" sz="2000" dirty="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u="sng">
                          <a:effectLst/>
                          <a:hlinkClick r:id="rId2"/>
                        </a:rPr>
                        <a:t>MERLOT</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Multimedia Educational Resource for Learning and Online Teaching</a:t>
                      </a:r>
                      <a:endParaRPr lang="sl-SI" sz="2000">
                        <a:effectLst/>
                        <a:latin typeface="Calibri" panose="020F0502020204030204"/>
                        <a:ea typeface="Calibri" panose="020F0502020204030204"/>
                        <a:cs typeface="Times New Roman" panose="02020603050405020304"/>
                      </a:endParaRPr>
                    </a:p>
                  </a:txBody>
                  <a:tcPr marL="68571" marR="68571" marT="0" marB="0"/>
                </a:tc>
              </a:tr>
              <a:tr h="304662">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u="sng">
                          <a:effectLst/>
                          <a:hlinkClick r:id="rId3"/>
                        </a:rPr>
                        <a:t>CAREO</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Campus Alberta Repository of Educational Objects</a:t>
                      </a:r>
                      <a:endParaRPr lang="sl-SI" sz="2000">
                        <a:effectLst/>
                        <a:latin typeface="Calibri" panose="020F0502020204030204"/>
                        <a:ea typeface="Calibri" panose="020F0502020204030204"/>
                        <a:cs typeface="Times New Roman" panose="02020603050405020304"/>
                      </a:endParaRPr>
                    </a:p>
                  </a:txBody>
                  <a:tcPr marL="68571" marR="68571" marT="0" marB="0"/>
                </a:tc>
              </a:tr>
              <a:tr h="304662">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u="sng">
                          <a:effectLst/>
                          <a:hlinkClick r:id="rId4"/>
                        </a:rPr>
                        <a:t>ADL Co-Labs</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Advanced Distributed Learning</a:t>
                      </a:r>
                      <a:endParaRPr lang="sl-SI" sz="2000">
                        <a:effectLst/>
                        <a:latin typeface="Calibri" panose="020F0502020204030204"/>
                        <a:ea typeface="Calibri" panose="020F0502020204030204"/>
                        <a:cs typeface="Times New Roman" panose="02020603050405020304"/>
                      </a:endParaRPr>
                    </a:p>
                  </a:txBody>
                  <a:tcPr marL="68571" marR="68571" marT="0" marB="0"/>
                </a:tc>
              </a:tr>
              <a:tr h="304662">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u="sng">
                          <a:effectLst/>
                          <a:hlinkClick r:id="rId5"/>
                        </a:rPr>
                        <a:t>AEShareNet</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r>
              <a:tr h="304662">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u="sng">
                          <a:effectLst/>
                          <a:hlinkClick r:id="rId6"/>
                        </a:rPr>
                        <a:t>Splash-POOL</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r>
              <a:tr h="304662">
                <a:tc>
                  <a:txBody>
                    <a:bodyPr/>
                    <a:lstStyle/>
                    <a:p>
                      <a:pPr>
                        <a:lnSpc>
                          <a:spcPct val="115000"/>
                        </a:lnSpc>
                        <a:spcAft>
                          <a:spcPts val="1000"/>
                        </a:spcAft>
                      </a:pPr>
                      <a:r>
                        <a:rPr lang="en-US" sz="1600" dirty="0">
                          <a:effectLst/>
                        </a:rPr>
                        <a:t> </a:t>
                      </a:r>
                      <a:r>
                        <a:rPr lang="sl-SI" sz="1600" dirty="0" smtClean="0">
                          <a:effectLst/>
                        </a:rPr>
                        <a:t>***</a:t>
                      </a:r>
                      <a:endParaRPr lang="sl-SI" sz="2000" dirty="0">
                        <a:effectLst/>
                        <a:latin typeface="Calibri" panose="020F0502020204030204"/>
                        <a:ea typeface="Calibri" panose="020F0502020204030204"/>
                        <a:cs typeface="Times New Roman" panose="02020603050405020304"/>
                      </a:endParaRPr>
                    </a:p>
                  </a:txBody>
                  <a:tcPr marL="68571" marR="68571" marT="0" marB="0"/>
                </a:tc>
                <a:tc>
                  <a:txBody>
                    <a:bodyPr/>
                    <a:lstStyle/>
                    <a:p>
                      <a:pPr marL="21590">
                        <a:lnSpc>
                          <a:spcPct val="115000"/>
                        </a:lnSpc>
                        <a:spcAft>
                          <a:spcPts val="1000"/>
                        </a:spcAft>
                      </a:pPr>
                      <a:r>
                        <a:rPr lang="en-US" sz="1600" u="sng" dirty="0" err="1" smtClean="0">
                          <a:effectLst/>
                          <a:hlinkClick r:id="rId7"/>
                        </a:rPr>
                        <a:t>Wis</a:t>
                      </a:r>
                      <a:r>
                        <a:rPr lang="sl-SI" sz="1600" u="sng" dirty="0" smtClean="0">
                          <a:effectLst/>
                          <a:hlinkClick r:id="rId7"/>
                        </a:rPr>
                        <a:t>c - online</a:t>
                      </a:r>
                      <a:r>
                        <a:rPr lang="en-US" sz="1600" dirty="0" smtClean="0">
                          <a:effectLst/>
                        </a:rPr>
                        <a:t> </a:t>
                      </a:r>
                      <a:endParaRPr lang="sl-SI" sz="2000" dirty="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Wisc-Online Learning Object Project</a:t>
                      </a:r>
                      <a:endParaRPr lang="sl-SI" sz="2000">
                        <a:effectLst/>
                        <a:latin typeface="Calibri" panose="020F0502020204030204"/>
                        <a:ea typeface="Calibri" panose="020F0502020204030204"/>
                        <a:cs typeface="Times New Roman" panose="02020603050405020304"/>
                      </a:endParaRPr>
                    </a:p>
                  </a:txBody>
                  <a:tcPr marL="68571" marR="68571" marT="0" marB="0"/>
                </a:tc>
              </a:tr>
              <a:tr h="563102">
                <a:tc>
                  <a:txBody>
                    <a:bodyPr/>
                    <a:lstStyle/>
                    <a:p>
                      <a:pPr>
                        <a:lnSpc>
                          <a:spcPct val="115000"/>
                        </a:lnSpc>
                        <a:spcAft>
                          <a:spcPts val="1000"/>
                        </a:spcAft>
                      </a:pPr>
                      <a:r>
                        <a:rPr lang="en-US" sz="1600" dirty="0">
                          <a:effectLst/>
                        </a:rPr>
                        <a:t> </a:t>
                      </a:r>
                      <a:r>
                        <a:rPr lang="sl-SI" sz="1600" dirty="0" smtClean="0">
                          <a:effectLst/>
                        </a:rPr>
                        <a:t>*</a:t>
                      </a:r>
                      <a:endParaRPr lang="sl-SI" sz="2000" dirty="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u="sng" dirty="0">
                          <a:effectLst/>
                          <a:hlinkClick r:id="rId8"/>
                        </a:rPr>
                        <a:t>Apple Learning Exchange</a:t>
                      </a:r>
                      <a:endParaRPr lang="sl-SI" sz="2000" dirty="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dirty="0">
                          <a:effectLst/>
                        </a:rPr>
                        <a:t> </a:t>
                      </a:r>
                      <a:endParaRPr lang="sl-SI" sz="2000" dirty="0">
                        <a:effectLst/>
                        <a:latin typeface="Calibri" panose="020F0502020204030204"/>
                        <a:ea typeface="Calibri" panose="020F0502020204030204"/>
                        <a:cs typeface="Times New Roman" panose="02020603050405020304"/>
                      </a:endParaRPr>
                    </a:p>
                    <a:p>
                      <a:pPr>
                        <a:lnSpc>
                          <a:spcPct val="115000"/>
                        </a:lnSpc>
                        <a:spcAft>
                          <a:spcPts val="1000"/>
                        </a:spcAft>
                      </a:pPr>
                      <a:r>
                        <a:rPr lang="en-US" sz="1600" dirty="0">
                          <a:effectLst/>
                        </a:rPr>
                        <a:t> </a:t>
                      </a:r>
                      <a:endParaRPr lang="sl-SI" sz="2000" dirty="0">
                        <a:effectLst/>
                        <a:latin typeface="Calibri" panose="020F0502020204030204"/>
                        <a:ea typeface="Calibri" panose="020F0502020204030204"/>
                        <a:cs typeface="Times New Roman" panose="02020603050405020304"/>
                      </a:endParaRPr>
                    </a:p>
                  </a:txBody>
                  <a:tcPr marL="68571" marR="68571" marT="0" marB="0"/>
                </a:tc>
              </a:tr>
              <a:tr h="304662">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u="sng">
                          <a:effectLst/>
                          <a:hlinkClick r:id="rId9"/>
                        </a:rPr>
                        <a:t>CLOE</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Cooperative Learning Object Exchange</a:t>
                      </a:r>
                      <a:endParaRPr lang="sl-SI" sz="2000">
                        <a:effectLst/>
                        <a:latin typeface="Calibri" panose="020F0502020204030204"/>
                        <a:ea typeface="Calibri" panose="020F0502020204030204"/>
                        <a:cs typeface="Times New Roman" panose="02020603050405020304"/>
                      </a:endParaRPr>
                    </a:p>
                  </a:txBody>
                  <a:tcPr marL="68571" marR="68571" marT="0" marB="0"/>
                </a:tc>
              </a:tr>
              <a:tr h="628323">
                <a:tc>
                  <a:txBody>
                    <a:bodyPr/>
                    <a:lstStyle/>
                    <a:p>
                      <a:pPr>
                        <a:lnSpc>
                          <a:spcPct val="115000"/>
                        </a:lnSpc>
                        <a:spcAft>
                          <a:spcPts val="1000"/>
                        </a:spcAft>
                      </a:pPr>
                      <a:r>
                        <a:rPr lang="en-US" sz="1600" dirty="0">
                          <a:effectLst/>
                        </a:rPr>
                        <a:t> </a:t>
                      </a:r>
                      <a:r>
                        <a:rPr lang="sl-SI" sz="1600" dirty="0" smtClean="0">
                          <a:effectLst/>
                        </a:rPr>
                        <a:t>***</a:t>
                      </a:r>
                      <a:endParaRPr lang="sl-SI" sz="2000" dirty="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sl-SI" sz="1600" u="sng">
                          <a:effectLst/>
                          <a:hlinkClick r:id="rId10"/>
                        </a:rPr>
                        <a:t>Scratch galerija učnih objektov</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r>
              <a:tr h="304662">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sl-SI"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r>
              <a:tr h="304662">
                <a:tc>
                  <a:txBody>
                    <a:bodyPr/>
                    <a:lstStyle/>
                    <a:p>
                      <a:pPr>
                        <a:lnSpc>
                          <a:spcPct val="115000"/>
                        </a:lnSpc>
                        <a:spcAft>
                          <a:spcPts val="1000"/>
                        </a:spcAft>
                      </a:pPr>
                      <a:r>
                        <a:rPr lang="en-US"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sl-SI" sz="1600">
                          <a:effectLst/>
                        </a:rPr>
                        <a:t> </a:t>
                      </a:r>
                      <a:endParaRPr lang="sl-SI" sz="2000">
                        <a:effectLst/>
                        <a:latin typeface="Calibri" panose="020F0502020204030204"/>
                        <a:ea typeface="Calibri" panose="020F0502020204030204"/>
                        <a:cs typeface="Times New Roman" panose="02020603050405020304"/>
                      </a:endParaRPr>
                    </a:p>
                  </a:txBody>
                  <a:tcPr marL="68571" marR="68571" marT="0" marB="0"/>
                </a:tc>
                <a:tc>
                  <a:txBody>
                    <a:bodyPr/>
                    <a:lstStyle/>
                    <a:p>
                      <a:pPr>
                        <a:lnSpc>
                          <a:spcPct val="115000"/>
                        </a:lnSpc>
                        <a:spcAft>
                          <a:spcPts val="1000"/>
                        </a:spcAft>
                      </a:pPr>
                      <a:r>
                        <a:rPr lang="en-US" sz="1600" dirty="0">
                          <a:effectLst/>
                        </a:rPr>
                        <a:t> </a:t>
                      </a:r>
                      <a:endParaRPr lang="sl-SI" sz="2000" dirty="0">
                        <a:effectLst/>
                        <a:latin typeface="Calibri" panose="020F0502020204030204"/>
                        <a:ea typeface="Calibri" panose="020F0502020204030204"/>
                        <a:cs typeface="Times New Roman" panose="02020603050405020304"/>
                      </a:endParaRPr>
                    </a:p>
                  </a:txBody>
                  <a:tcPr marL="68571" marR="68571"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rPr>
              <a:t>Tipi metapodatkov</a:t>
            </a:r>
            <a:endParaRPr lang="sl-SI" dirty="0">
              <a:solidFill>
                <a:srgbClr val="FF0000"/>
              </a:solidFill>
            </a:endParaRPr>
          </a:p>
        </p:txBody>
      </p:sp>
      <p:sp>
        <p:nvSpPr>
          <p:cNvPr id="3" name="Content Placeholder 2"/>
          <p:cNvSpPr>
            <a:spLocks noGrp="1"/>
          </p:cNvSpPr>
          <p:nvPr>
            <p:ph idx="1"/>
          </p:nvPr>
        </p:nvSpPr>
        <p:spPr/>
        <p:txBody>
          <a:bodyPr>
            <a:normAutofit/>
          </a:bodyPr>
          <a:lstStyle/>
          <a:p>
            <a:pPr>
              <a:buBlip>
                <a:blip r:embed="rId1"/>
              </a:buBlip>
            </a:pPr>
            <a:r>
              <a:rPr lang="sl-SI" sz="2400" dirty="0"/>
              <a:t>A</a:t>
            </a:r>
            <a:r>
              <a:rPr lang="sl-SI" sz="2400" dirty="0" smtClean="0"/>
              <a:t>dministrativni metapodatki</a:t>
            </a:r>
            <a:endParaRPr lang="sl-SI" sz="2400" dirty="0" smtClean="0"/>
          </a:p>
          <a:p>
            <a:pPr>
              <a:buBlip>
                <a:blip r:embed="rId1"/>
              </a:buBlip>
            </a:pPr>
            <a:r>
              <a:rPr lang="sl-SI" sz="2400" dirty="0"/>
              <a:t>O</a:t>
            </a:r>
            <a:r>
              <a:rPr lang="sl-SI" sz="2400" dirty="0" smtClean="0"/>
              <a:t>pisni metapodatki</a:t>
            </a:r>
            <a:endParaRPr lang="sl-SI" sz="2400" dirty="0" smtClean="0"/>
          </a:p>
          <a:p>
            <a:pPr>
              <a:buBlip>
                <a:blip r:embed="rId1"/>
              </a:buBlip>
            </a:pPr>
            <a:r>
              <a:rPr lang="sl-SI" sz="2400" dirty="0"/>
              <a:t>M</a:t>
            </a:r>
            <a:r>
              <a:rPr lang="sl-SI" sz="2400" dirty="0" smtClean="0"/>
              <a:t>etapodatki za ohranjanje virov</a:t>
            </a:r>
            <a:endParaRPr lang="sl-SI" sz="2400" dirty="0" smtClean="0"/>
          </a:p>
          <a:p>
            <a:pPr>
              <a:buBlip>
                <a:blip r:embed="rId1"/>
              </a:buBlip>
            </a:pPr>
            <a:r>
              <a:rPr lang="sl-SI" sz="2400" dirty="0"/>
              <a:t>T</a:t>
            </a:r>
            <a:r>
              <a:rPr lang="sl-SI" sz="2400" dirty="0" smtClean="0"/>
              <a:t>ehnični metapodatki</a:t>
            </a:r>
            <a:endParaRPr lang="sl-SI" sz="2400" dirty="0" smtClean="0"/>
          </a:p>
          <a:p>
            <a:pPr>
              <a:buBlip>
                <a:blip r:embed="rId1"/>
              </a:buBlip>
            </a:pPr>
            <a:r>
              <a:rPr lang="sl-SI" sz="2400" dirty="0"/>
              <a:t>M</a:t>
            </a:r>
            <a:r>
              <a:rPr lang="sl-SI" sz="2400" dirty="0" smtClean="0"/>
              <a:t>etapodatki uporabe</a:t>
            </a:r>
            <a:endParaRPr lang="sl-SI"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1554" y="3684526"/>
            <a:ext cx="181466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797152"/>
            <a:ext cx="14287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A</a:t>
            </a:r>
            <a:r>
              <a:rPr lang="sl-SI" dirty="0" smtClean="0">
                <a:solidFill>
                  <a:srgbClr val="FF0000"/>
                </a:solidFill>
              </a:rPr>
              <a:t>dministrativni metapodatki</a:t>
            </a:r>
            <a:endParaRPr lang="sl-SI"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sl-SI" sz="2400" dirty="0"/>
              <a:t>U</a:t>
            </a:r>
            <a:r>
              <a:rPr lang="sl-SI" sz="2400" dirty="0" smtClean="0"/>
              <a:t>porabljeni </a:t>
            </a:r>
            <a:r>
              <a:rPr lang="sl-SI" sz="2400" dirty="0"/>
              <a:t>za </a:t>
            </a:r>
            <a:r>
              <a:rPr lang="sl-SI" sz="2400" dirty="0" smtClean="0"/>
              <a:t>upravljanje in </a:t>
            </a:r>
            <a:r>
              <a:rPr lang="sl-SI" sz="2400" dirty="0"/>
              <a:t>administracijo informacijskih virov. Primeri uporabe tega so</a:t>
            </a:r>
            <a:r>
              <a:rPr lang="sl-SI" sz="2400" dirty="0" smtClean="0"/>
              <a:t>:</a:t>
            </a:r>
            <a:endParaRPr lang="sl-SI" sz="2400" dirty="0" smtClean="0"/>
          </a:p>
          <a:p>
            <a:endParaRPr lang="sl-SI" sz="2800" dirty="0"/>
          </a:p>
          <a:p>
            <a:pPr>
              <a:buBlip>
                <a:blip r:embed="rId1"/>
              </a:buBlip>
            </a:pPr>
            <a:r>
              <a:rPr lang="sl-SI" sz="2000" dirty="0" smtClean="0"/>
              <a:t>pridobivanje </a:t>
            </a:r>
            <a:r>
              <a:rPr lang="sl-SI" sz="2000" dirty="0"/>
              <a:t>informacij o virih</a:t>
            </a:r>
            <a:endParaRPr lang="sl-SI" sz="2000" dirty="0"/>
          </a:p>
          <a:p>
            <a:pPr>
              <a:buBlip>
                <a:blip r:embed="rId1"/>
              </a:buBlip>
            </a:pPr>
            <a:r>
              <a:rPr lang="sl-SI" sz="2000" dirty="0" smtClean="0"/>
              <a:t>sledenje </a:t>
            </a:r>
            <a:r>
              <a:rPr lang="sl-SI" sz="2000" dirty="0"/>
              <a:t>pravicam in </a:t>
            </a:r>
            <a:r>
              <a:rPr lang="sl-SI" sz="2000" dirty="0" smtClean="0"/>
              <a:t>razmnoževanju </a:t>
            </a:r>
            <a:r>
              <a:rPr lang="sl-SI" sz="2000" dirty="0"/>
              <a:t>oziroma reprodukciji virov</a:t>
            </a:r>
            <a:endParaRPr lang="sl-SI" sz="2000" dirty="0"/>
          </a:p>
          <a:p>
            <a:pPr>
              <a:buBlip>
                <a:blip r:embed="rId1"/>
              </a:buBlip>
            </a:pPr>
            <a:r>
              <a:rPr lang="pl-PL" sz="2000" dirty="0" smtClean="0"/>
              <a:t>dokumentiranje </a:t>
            </a:r>
            <a:r>
              <a:rPr lang="pl-PL" sz="2000" dirty="0"/>
              <a:t>zahtev po zakonskih dostopih do virov</a:t>
            </a:r>
            <a:endParaRPr lang="pl-PL" sz="2000" dirty="0"/>
          </a:p>
          <a:p>
            <a:pPr>
              <a:buBlip>
                <a:blip r:embed="rId1"/>
              </a:buBlip>
            </a:pPr>
            <a:r>
              <a:rPr lang="sl-SI" sz="2000" dirty="0" smtClean="0"/>
              <a:t>informacije </a:t>
            </a:r>
            <a:r>
              <a:rPr lang="sl-SI" sz="2000" dirty="0"/>
              <a:t>o lokaciji virov</a:t>
            </a:r>
            <a:endParaRPr lang="sl-SI" sz="2000" dirty="0"/>
          </a:p>
          <a:p>
            <a:pPr>
              <a:buBlip>
                <a:blip r:embed="rId1"/>
              </a:buBlip>
            </a:pPr>
            <a:r>
              <a:rPr lang="es-ES" sz="2000" dirty="0" err="1" smtClean="0"/>
              <a:t>merila</a:t>
            </a:r>
            <a:r>
              <a:rPr lang="es-ES" sz="2000" dirty="0" smtClean="0"/>
              <a:t> </a:t>
            </a:r>
            <a:r>
              <a:rPr lang="es-ES" sz="2000" dirty="0" err="1"/>
              <a:t>izbire</a:t>
            </a:r>
            <a:r>
              <a:rPr lang="es-ES" sz="2000" dirty="0"/>
              <a:t> za </a:t>
            </a:r>
            <a:r>
              <a:rPr lang="es-ES" sz="2000" dirty="0" err="1"/>
              <a:t>digitalizacijo</a:t>
            </a:r>
            <a:r>
              <a:rPr lang="es-ES" sz="2000" dirty="0"/>
              <a:t> </a:t>
            </a:r>
            <a:r>
              <a:rPr lang="es-ES" sz="2000" dirty="0" err="1"/>
              <a:t>virov</a:t>
            </a:r>
            <a:endParaRPr lang="es-ES" sz="2000" dirty="0"/>
          </a:p>
          <a:p>
            <a:pPr>
              <a:buBlip>
                <a:blip r:embed="rId1"/>
              </a:buBlip>
            </a:pPr>
            <a:r>
              <a:rPr lang="sl-SI" sz="2000" dirty="0" smtClean="0"/>
              <a:t>nadzor </a:t>
            </a:r>
            <a:r>
              <a:rPr lang="sl-SI" sz="2000" dirty="0"/>
              <a:t>nad verzijami in </a:t>
            </a:r>
            <a:r>
              <a:rPr lang="sl-SI" sz="2000" dirty="0" smtClean="0"/>
              <a:t>razločevanje </a:t>
            </a:r>
            <a:r>
              <a:rPr lang="sl-SI" sz="2000" dirty="0"/>
              <a:t>med podobnimi viri</a:t>
            </a:r>
            <a:endParaRPr lang="sl-SI" sz="2000" dirty="0"/>
          </a:p>
          <a:p>
            <a:pPr>
              <a:buBlip>
                <a:blip r:embed="rId1"/>
              </a:buBlip>
            </a:pPr>
            <a:r>
              <a:rPr lang="pl-PL" sz="2000" dirty="0" smtClean="0"/>
              <a:t>nadzor </a:t>
            </a:r>
            <a:r>
              <a:rPr lang="pl-PL" sz="2000" dirty="0"/>
              <a:t>nad revizijskimi zapisi sistemov za vodenje virov</a:t>
            </a:r>
            <a:endParaRPr lang="sl-SI"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O</a:t>
            </a:r>
            <a:r>
              <a:rPr lang="sl-SI" dirty="0" smtClean="0">
                <a:solidFill>
                  <a:srgbClr val="FF0000"/>
                </a:solidFill>
              </a:rPr>
              <a:t>pisni metapodatki</a:t>
            </a:r>
            <a:endParaRPr lang="sl-SI"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sl-SI" sz="2400" dirty="0"/>
              <a:t>U</a:t>
            </a:r>
            <a:r>
              <a:rPr lang="sl-SI" sz="2400" dirty="0" smtClean="0"/>
              <a:t>porabljeni </a:t>
            </a:r>
            <a:r>
              <a:rPr lang="sl-SI" sz="2400" dirty="0"/>
              <a:t>za opis in </a:t>
            </a:r>
            <a:r>
              <a:rPr lang="sl-SI" sz="2400" dirty="0" smtClean="0"/>
              <a:t>identikacijo informacijskih </a:t>
            </a:r>
            <a:r>
              <a:rPr lang="sl-SI" sz="2400" dirty="0"/>
              <a:t>virov. Primeri uporabe tega so:</a:t>
            </a:r>
            <a:endParaRPr lang="sl-SI" sz="2400" dirty="0"/>
          </a:p>
          <a:p>
            <a:pPr>
              <a:buBlip>
                <a:blip r:embed="rId1"/>
              </a:buBlip>
            </a:pPr>
            <a:r>
              <a:rPr lang="sl-SI" sz="2000" dirty="0" smtClean="0"/>
              <a:t>katalogiranje </a:t>
            </a:r>
            <a:r>
              <a:rPr lang="sl-SI" sz="2000" dirty="0"/>
              <a:t>virov</a:t>
            </a:r>
            <a:endParaRPr lang="sl-SI" sz="2000" dirty="0"/>
          </a:p>
          <a:p>
            <a:pPr>
              <a:buBlip>
                <a:blip r:embed="rId1"/>
              </a:buBlip>
            </a:pPr>
            <a:r>
              <a:rPr lang="sl-SI" sz="2000" dirty="0"/>
              <a:t> iskanje </a:t>
            </a:r>
            <a:r>
              <a:rPr lang="sl-SI" sz="2000" dirty="0" smtClean="0"/>
              <a:t>pomoči</a:t>
            </a:r>
            <a:endParaRPr lang="sl-SI" sz="2000" dirty="0"/>
          </a:p>
          <a:p>
            <a:pPr>
              <a:buBlip>
                <a:blip r:embed="rId1"/>
              </a:buBlip>
            </a:pPr>
            <a:r>
              <a:rPr lang="sl-SI" sz="2000" dirty="0"/>
              <a:t> specializirano indeksiranje</a:t>
            </a:r>
            <a:endParaRPr lang="sl-SI" sz="2000" dirty="0"/>
          </a:p>
          <a:p>
            <a:pPr>
              <a:buBlip>
                <a:blip r:embed="rId1"/>
              </a:buBlip>
            </a:pPr>
            <a:r>
              <a:rPr lang="sl-SI" sz="2000" dirty="0"/>
              <a:t> hiperpovezave med viri</a:t>
            </a:r>
            <a:endParaRPr lang="sl-SI" sz="2000" dirty="0"/>
          </a:p>
          <a:p>
            <a:pPr>
              <a:buBlip>
                <a:blip r:embed="rId1"/>
              </a:buBlip>
            </a:pPr>
            <a:r>
              <a:rPr lang="sl-SI" sz="2000" dirty="0"/>
              <a:t> </a:t>
            </a:r>
            <a:r>
              <a:rPr lang="sl-SI" sz="2000" dirty="0" smtClean="0"/>
              <a:t>označevanje </a:t>
            </a:r>
            <a:r>
              <a:rPr lang="sl-SI" sz="2000" dirty="0"/>
              <a:t>s strani uporabnikov</a:t>
            </a:r>
            <a:endParaRPr lang="sl-SI" sz="2000" dirty="0"/>
          </a:p>
          <a:p>
            <a:pPr>
              <a:buBlip>
                <a:blip r:embed="rId1"/>
              </a:buBlip>
            </a:pPr>
            <a:r>
              <a:rPr lang="pl-PL" sz="2000" dirty="0"/>
              <a:t> podatki za sisteme za vodenje virov</a:t>
            </a:r>
            <a:endParaRPr lang="sl-SI"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smtClean="0"/>
              <a:t>Kaj so metapodatki, Zakaj jih potrebujemo?</a:t>
            </a:r>
            <a:endParaRPr lang="en-US" smtClean="0"/>
          </a:p>
        </p:txBody>
      </p:sp>
      <p:sp>
        <p:nvSpPr>
          <p:cNvPr id="15363" name="Rectangle 3"/>
          <p:cNvSpPr>
            <a:spLocks noGrp="1" noChangeArrowheads="1"/>
          </p:cNvSpPr>
          <p:nvPr>
            <p:ph idx="1"/>
          </p:nvPr>
        </p:nvSpPr>
        <p:spPr/>
        <p:txBody>
          <a:bodyPr>
            <a:normAutofit/>
          </a:bodyPr>
          <a:lstStyle/>
          <a:p>
            <a:pPr eaLnBrk="1" hangingPunct="1">
              <a:buBlip>
                <a:blip r:embed="rId1"/>
              </a:buBlip>
            </a:pPr>
            <a:r>
              <a:rPr lang="en-US" sz="2000" dirty="0" smtClean="0"/>
              <a:t>“</a:t>
            </a:r>
            <a:r>
              <a:rPr lang="en-US" sz="2000" dirty="0" err="1" smtClean="0"/>
              <a:t>Podatki</a:t>
            </a:r>
            <a:r>
              <a:rPr lang="en-US" sz="2000" dirty="0" smtClean="0"/>
              <a:t> o </a:t>
            </a:r>
            <a:r>
              <a:rPr lang="en-US" sz="2000" dirty="0" err="1" smtClean="0"/>
              <a:t>podatkih</a:t>
            </a:r>
            <a:r>
              <a:rPr lang="en-US" sz="2000" dirty="0" smtClean="0"/>
              <a:t>”</a:t>
            </a:r>
            <a:endParaRPr lang="en-US" sz="2000" dirty="0" smtClean="0"/>
          </a:p>
          <a:p>
            <a:pPr eaLnBrk="1" hangingPunct="1">
              <a:buBlip>
                <a:blip r:embed="rId1"/>
              </a:buBlip>
            </a:pPr>
            <a:r>
              <a:rPr lang="en-US" sz="2000" dirty="0" err="1" smtClean="0"/>
              <a:t>Metapodatek</a:t>
            </a:r>
            <a:r>
              <a:rPr lang="en-US" sz="2000" dirty="0" smtClean="0"/>
              <a:t> </a:t>
            </a:r>
            <a:r>
              <a:rPr lang="en-US" sz="2000" dirty="0" err="1" smtClean="0"/>
              <a:t>opisuje</a:t>
            </a:r>
            <a:r>
              <a:rPr lang="en-US" sz="2000" dirty="0" smtClean="0"/>
              <a:t> </a:t>
            </a:r>
            <a:r>
              <a:rPr lang="en-US" sz="2000" dirty="0" err="1" smtClean="0"/>
              <a:t>vir</a:t>
            </a:r>
            <a:r>
              <a:rPr lang="en-US" sz="2000" dirty="0" smtClean="0"/>
              <a:t>. (</a:t>
            </a:r>
            <a:r>
              <a:rPr lang="en-US" sz="2000" dirty="0" err="1" smtClean="0"/>
              <a:t>Primeri</a:t>
            </a:r>
            <a:r>
              <a:rPr lang="en-US" sz="2000" dirty="0" smtClean="0"/>
              <a:t> </a:t>
            </a:r>
            <a:r>
              <a:rPr lang="en-US" sz="2000" dirty="0" err="1" smtClean="0"/>
              <a:t>virov</a:t>
            </a:r>
            <a:r>
              <a:rPr lang="en-US" sz="2000" dirty="0" smtClean="0"/>
              <a:t> so </a:t>
            </a:r>
            <a:r>
              <a:rPr lang="en-US" sz="2000" dirty="0" err="1" smtClean="0"/>
              <a:t>knjige</a:t>
            </a:r>
            <a:r>
              <a:rPr lang="en-US" sz="2000" dirty="0" smtClean="0"/>
              <a:t>, </a:t>
            </a:r>
            <a:r>
              <a:rPr lang="en-US" sz="2000" dirty="0" err="1" smtClean="0"/>
              <a:t>spletne</a:t>
            </a:r>
            <a:r>
              <a:rPr lang="en-US" sz="2000" dirty="0" smtClean="0"/>
              <a:t> </a:t>
            </a:r>
            <a:r>
              <a:rPr lang="en-US" sz="2000" dirty="0" err="1" smtClean="0"/>
              <a:t>strani</a:t>
            </a:r>
            <a:r>
              <a:rPr lang="en-US" sz="2000" dirty="0" smtClean="0"/>
              <a:t>, video,..)</a:t>
            </a:r>
            <a:endParaRPr lang="en-US" sz="2000" dirty="0" smtClean="0"/>
          </a:p>
          <a:p>
            <a:pPr eaLnBrk="1" hangingPunct="1">
              <a:buBlip>
                <a:blip r:embed="rId1"/>
              </a:buBlip>
            </a:pPr>
            <a:r>
              <a:rPr lang="en-US" sz="2000" dirty="0" err="1" smtClean="0"/>
              <a:t>Metapodatki</a:t>
            </a:r>
            <a:r>
              <a:rPr lang="en-US" sz="2000" dirty="0" smtClean="0"/>
              <a:t> </a:t>
            </a:r>
            <a:r>
              <a:rPr lang="en-US" sz="2000" dirty="0" err="1" smtClean="0"/>
              <a:t>lahko</a:t>
            </a:r>
            <a:r>
              <a:rPr lang="en-US" sz="2000" dirty="0" smtClean="0"/>
              <a:t> </a:t>
            </a:r>
            <a:r>
              <a:rPr lang="en-US" sz="2000" dirty="0" err="1" smtClean="0"/>
              <a:t>opisujejo</a:t>
            </a:r>
            <a:r>
              <a:rPr lang="en-US" sz="2000" dirty="0" smtClean="0"/>
              <a:t> </a:t>
            </a:r>
            <a:r>
              <a:rPr lang="en-US" sz="2000" dirty="0" err="1" smtClean="0"/>
              <a:t>različne</a:t>
            </a:r>
            <a:r>
              <a:rPr lang="en-US" sz="2000" dirty="0" smtClean="0"/>
              <a:t> </a:t>
            </a:r>
            <a:r>
              <a:rPr lang="en-US" sz="2000" dirty="0" err="1" smtClean="0"/>
              <a:t>stvari</a:t>
            </a:r>
            <a:r>
              <a:rPr lang="en-US" sz="2000" dirty="0" smtClean="0"/>
              <a:t>:</a:t>
            </a:r>
            <a:endParaRPr lang="en-US" sz="2000" dirty="0" smtClean="0"/>
          </a:p>
          <a:p>
            <a:pPr lvl="1" eaLnBrk="1" hangingPunct="1"/>
            <a:r>
              <a:rPr lang="en-US" sz="1800" dirty="0" err="1" smtClean="0"/>
              <a:t>Vsebino</a:t>
            </a:r>
            <a:r>
              <a:rPr lang="en-US" sz="1800" dirty="0" smtClean="0"/>
              <a:t> </a:t>
            </a:r>
            <a:r>
              <a:rPr lang="en-US" sz="1800" dirty="0" err="1" smtClean="0"/>
              <a:t>vira</a:t>
            </a:r>
            <a:r>
              <a:rPr lang="en-US" sz="1800" dirty="0" smtClean="0"/>
              <a:t>, </a:t>
            </a:r>
            <a:endParaRPr lang="en-US" sz="1800" dirty="0" smtClean="0"/>
          </a:p>
          <a:p>
            <a:pPr lvl="1" eaLnBrk="1" hangingPunct="1"/>
            <a:r>
              <a:rPr lang="en-US" sz="1800" dirty="0" err="1" smtClean="0"/>
              <a:t>Avtorje</a:t>
            </a:r>
            <a:r>
              <a:rPr lang="en-US" sz="1800" dirty="0" smtClean="0"/>
              <a:t> </a:t>
            </a:r>
            <a:r>
              <a:rPr lang="en-US" sz="1800" dirty="0" err="1" smtClean="0"/>
              <a:t>vira</a:t>
            </a:r>
            <a:r>
              <a:rPr lang="en-US" sz="1800" dirty="0" smtClean="0"/>
              <a:t>, </a:t>
            </a:r>
            <a:endParaRPr lang="en-US" sz="1800" dirty="0" smtClean="0"/>
          </a:p>
          <a:p>
            <a:pPr lvl="1" eaLnBrk="1" hangingPunct="1"/>
            <a:r>
              <a:rPr lang="en-US" sz="1800" dirty="0" err="1" smtClean="0"/>
              <a:t>Tehnične</a:t>
            </a:r>
            <a:r>
              <a:rPr lang="en-US" sz="1800" dirty="0" smtClean="0"/>
              <a:t> </a:t>
            </a:r>
            <a:r>
              <a:rPr lang="en-US" sz="1800" dirty="0" err="1" smtClean="0"/>
              <a:t>informacije</a:t>
            </a:r>
            <a:r>
              <a:rPr lang="en-US" sz="1800" dirty="0" smtClean="0"/>
              <a:t> o </a:t>
            </a:r>
            <a:r>
              <a:rPr lang="en-US" sz="1800" dirty="0" err="1" smtClean="0"/>
              <a:t>pomnenju</a:t>
            </a:r>
            <a:r>
              <a:rPr lang="en-US" sz="1800" dirty="0" smtClean="0"/>
              <a:t> in </a:t>
            </a:r>
            <a:r>
              <a:rPr lang="en-US" sz="1800" dirty="0" err="1" smtClean="0"/>
              <a:t>dostopu</a:t>
            </a:r>
            <a:r>
              <a:rPr lang="en-US" sz="1800" dirty="0" smtClean="0"/>
              <a:t> do </a:t>
            </a:r>
            <a:r>
              <a:rPr lang="en-US" sz="1800" dirty="0" err="1" smtClean="0"/>
              <a:t>vira</a:t>
            </a:r>
            <a:r>
              <a:rPr lang="en-US" sz="1800" dirty="0" smtClean="0"/>
              <a:t>, </a:t>
            </a:r>
            <a:endParaRPr lang="en-US" sz="1800" dirty="0" smtClean="0"/>
          </a:p>
          <a:p>
            <a:pPr lvl="1" eaLnBrk="1" hangingPunct="1"/>
            <a:r>
              <a:rPr lang="en-US" sz="1800" dirty="0" err="1" smtClean="0"/>
              <a:t>Avtorske</a:t>
            </a:r>
            <a:r>
              <a:rPr lang="en-US" sz="1800" dirty="0" smtClean="0"/>
              <a:t> </a:t>
            </a:r>
            <a:r>
              <a:rPr lang="en-US" sz="1800" dirty="0" err="1" smtClean="0"/>
              <a:t>pravice</a:t>
            </a:r>
            <a:r>
              <a:rPr lang="en-US" sz="1800" dirty="0" smtClean="0"/>
              <a:t>.</a:t>
            </a:r>
            <a:endParaRPr lang="en-US" sz="1800" dirty="0" smtClean="0"/>
          </a:p>
          <a:p>
            <a:pPr lvl="1" eaLnBrk="1" hangingPunct="1"/>
            <a:r>
              <a:rPr lang="en-US" sz="1800" dirty="0" err="1" smtClean="0"/>
              <a:t>Metapodatke</a:t>
            </a:r>
            <a:r>
              <a:rPr lang="en-US" sz="1800" dirty="0" smtClean="0"/>
              <a:t> </a:t>
            </a:r>
            <a:r>
              <a:rPr lang="en-US" sz="1800" dirty="0" err="1" smtClean="0"/>
              <a:t>lahko</a:t>
            </a:r>
            <a:r>
              <a:rPr lang="en-US" sz="1800" dirty="0" smtClean="0"/>
              <a:t> </a:t>
            </a:r>
            <a:r>
              <a:rPr lang="en-US" sz="1800" dirty="0" err="1" smtClean="0"/>
              <a:t>uporabljamo</a:t>
            </a:r>
            <a:r>
              <a:rPr lang="en-US" sz="1800" dirty="0" smtClean="0"/>
              <a:t> </a:t>
            </a:r>
            <a:r>
              <a:rPr lang="en-US" sz="1800" dirty="0" err="1" smtClean="0"/>
              <a:t>za</a:t>
            </a:r>
            <a:r>
              <a:rPr lang="en-US" sz="1800" dirty="0" smtClean="0"/>
              <a:t> </a:t>
            </a:r>
            <a:r>
              <a:rPr lang="en-US" sz="1800" dirty="0" err="1" smtClean="0"/>
              <a:t>iskanje</a:t>
            </a:r>
            <a:r>
              <a:rPr lang="en-US" sz="1800" dirty="0" smtClean="0"/>
              <a:t>, </a:t>
            </a:r>
            <a:r>
              <a:rPr lang="en-US" sz="1800" dirty="0" err="1" smtClean="0"/>
              <a:t>zbiranje</a:t>
            </a:r>
            <a:r>
              <a:rPr lang="en-US" sz="1800" dirty="0" smtClean="0"/>
              <a:t> in </a:t>
            </a:r>
            <a:r>
              <a:rPr lang="en-US" sz="1800" dirty="0" err="1" smtClean="0"/>
              <a:t>dolgoročno</a:t>
            </a:r>
            <a:r>
              <a:rPr lang="en-US" sz="1800" dirty="0" smtClean="0"/>
              <a:t> </a:t>
            </a:r>
            <a:r>
              <a:rPr lang="en-US" sz="1800" dirty="0" err="1" smtClean="0"/>
              <a:t>vzdrževanje</a:t>
            </a:r>
            <a:r>
              <a:rPr lang="en-US" sz="1800" dirty="0" smtClean="0"/>
              <a:t> </a:t>
            </a:r>
            <a:r>
              <a:rPr lang="en-US" sz="1800" dirty="0" err="1" smtClean="0"/>
              <a:t>virov</a:t>
            </a:r>
            <a:r>
              <a:rPr lang="en-US" sz="1800" dirty="0" smtClean="0"/>
              <a:t>.</a:t>
            </a:r>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M</a:t>
            </a:r>
            <a:r>
              <a:rPr lang="sl-SI" dirty="0" smtClean="0">
                <a:solidFill>
                  <a:srgbClr val="FF0000"/>
                </a:solidFill>
              </a:rPr>
              <a:t>etapodatki za ohranjanje virov</a:t>
            </a:r>
            <a:endParaRPr lang="sl-SI" dirty="0">
              <a:solidFill>
                <a:srgbClr val="FF0000"/>
              </a:solidFill>
            </a:endParaRPr>
          </a:p>
        </p:txBody>
      </p:sp>
      <p:sp>
        <p:nvSpPr>
          <p:cNvPr id="3" name="Content Placeholder 2"/>
          <p:cNvSpPr>
            <a:spLocks noGrp="1"/>
          </p:cNvSpPr>
          <p:nvPr>
            <p:ph idx="1"/>
          </p:nvPr>
        </p:nvSpPr>
        <p:spPr/>
        <p:txBody>
          <a:bodyPr>
            <a:normAutofit/>
          </a:bodyPr>
          <a:lstStyle/>
          <a:p>
            <a:r>
              <a:rPr lang="sl-SI" sz="2400" dirty="0"/>
              <a:t>metapodatki za ohranjanje virov (angl. preservation metadata), povezani z upravljanjem</a:t>
            </a:r>
            <a:endParaRPr lang="sl-SI" sz="2400" dirty="0"/>
          </a:p>
          <a:p>
            <a:r>
              <a:rPr lang="sl-SI" sz="2400" dirty="0"/>
              <a:t>ohranjanja informacijskih virov. Primeri uporabe tega so:</a:t>
            </a:r>
            <a:endParaRPr lang="sl-SI" sz="2400" dirty="0"/>
          </a:p>
          <a:p>
            <a:pPr lvl="1"/>
            <a:r>
              <a:rPr lang="sl-SI" sz="2400" dirty="0"/>
              <a:t> </a:t>
            </a:r>
            <a:r>
              <a:rPr lang="sl-SI" sz="2000" dirty="0"/>
              <a:t>dokumentiranje </a:t>
            </a:r>
            <a:r>
              <a:rPr lang="sl-SI" sz="2000" dirty="0" smtClean="0"/>
              <a:t>fizičnega </a:t>
            </a:r>
            <a:r>
              <a:rPr lang="sl-SI" sz="2000" dirty="0"/>
              <a:t>stanja virov</a:t>
            </a:r>
            <a:endParaRPr lang="sl-SI" sz="2000" dirty="0"/>
          </a:p>
          <a:p>
            <a:pPr lvl="1"/>
            <a:r>
              <a:rPr lang="sl-SI" sz="2000" dirty="0"/>
              <a:t> dokumentiranje akcij za ohranjanje </a:t>
            </a:r>
            <a:r>
              <a:rPr lang="sl-SI" sz="2000" dirty="0" smtClean="0"/>
              <a:t>fizičnih </a:t>
            </a:r>
            <a:r>
              <a:rPr lang="sl-SI" sz="2000" dirty="0"/>
              <a:t>in digitalnih verzij virov, npr. </a:t>
            </a:r>
            <a:r>
              <a:rPr lang="sl-SI" sz="2000" dirty="0" smtClean="0"/>
              <a:t>osveževanje </a:t>
            </a:r>
            <a:r>
              <a:rPr lang="sl-SI" sz="2000" dirty="0"/>
              <a:t>podatkov in migracija</a:t>
            </a:r>
            <a:endParaRPr lang="sl-SI"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T</a:t>
            </a:r>
            <a:r>
              <a:rPr lang="sl-SI" dirty="0" smtClean="0">
                <a:solidFill>
                  <a:srgbClr val="FF0000"/>
                </a:solidFill>
              </a:rPr>
              <a:t>ehnični metapodatki</a:t>
            </a:r>
            <a:endParaRPr lang="sl-SI" dirty="0">
              <a:solidFill>
                <a:srgbClr val="FF0000"/>
              </a:solidFill>
            </a:endParaRPr>
          </a:p>
        </p:txBody>
      </p:sp>
      <p:sp>
        <p:nvSpPr>
          <p:cNvPr id="3" name="Content Placeholder 2"/>
          <p:cNvSpPr>
            <a:spLocks noGrp="1"/>
          </p:cNvSpPr>
          <p:nvPr>
            <p:ph idx="1"/>
          </p:nvPr>
        </p:nvSpPr>
        <p:spPr/>
        <p:txBody>
          <a:bodyPr>
            <a:normAutofit/>
          </a:bodyPr>
          <a:lstStyle/>
          <a:p>
            <a:pPr>
              <a:spcAft>
                <a:spcPts val="600"/>
              </a:spcAft>
              <a:buBlip>
                <a:blip r:embed="rId1"/>
              </a:buBlip>
            </a:pPr>
            <a:r>
              <a:rPr lang="sl-SI" sz="2000" dirty="0" smtClean="0"/>
              <a:t>(</a:t>
            </a:r>
            <a:r>
              <a:rPr lang="sl-SI" sz="2000" dirty="0"/>
              <a:t>angl. technical metadata), povezani s tem, kako funkcionira</a:t>
            </a:r>
            <a:endParaRPr lang="sl-SI" sz="2000" dirty="0"/>
          </a:p>
          <a:p>
            <a:pPr>
              <a:spcAft>
                <a:spcPts val="600"/>
              </a:spcAft>
              <a:buBlip>
                <a:blip r:embed="rId1"/>
              </a:buBlip>
            </a:pPr>
            <a:r>
              <a:rPr lang="sl-SI" sz="2000" dirty="0"/>
              <a:t>sistem oziroma z </a:t>
            </a:r>
            <a:r>
              <a:rPr lang="sl-SI" sz="2000" dirty="0" smtClean="0"/>
              <a:t>obnašanjem </a:t>
            </a:r>
            <a:r>
              <a:rPr lang="sl-SI" sz="2000" dirty="0"/>
              <a:t>metapodatkov. Primeri uporabe tega so:</a:t>
            </a:r>
            <a:endParaRPr lang="sl-SI" sz="2000" dirty="0"/>
          </a:p>
          <a:p>
            <a:pPr>
              <a:spcAft>
                <a:spcPts val="600"/>
              </a:spcAft>
              <a:buBlip>
                <a:blip r:embed="rId1"/>
              </a:buBlip>
            </a:pPr>
            <a:r>
              <a:rPr lang="sl-SI" sz="2000" dirty="0"/>
              <a:t> dokumentiranje strojne in programske opreme</a:t>
            </a:r>
            <a:endParaRPr lang="sl-SI" sz="2000" dirty="0"/>
          </a:p>
          <a:p>
            <a:pPr>
              <a:spcAft>
                <a:spcPts val="600"/>
              </a:spcAft>
              <a:buBlip>
                <a:blip r:embed="rId1"/>
              </a:buBlip>
            </a:pPr>
            <a:r>
              <a:rPr lang="sl-SI" sz="2000" dirty="0"/>
              <a:t> informacije o digitalizaciji in digitalnem zapisu, npr. uporabljeni formati, </a:t>
            </a:r>
            <a:r>
              <a:rPr lang="sl-SI" sz="2000" dirty="0" smtClean="0"/>
              <a:t>kompresijska razmerja</a:t>
            </a:r>
            <a:r>
              <a:rPr lang="sl-SI" sz="2000" dirty="0"/>
              <a:t>, metode skaliranja</a:t>
            </a:r>
            <a:endParaRPr lang="sl-SI" sz="2000" dirty="0"/>
          </a:p>
          <a:p>
            <a:pPr>
              <a:spcAft>
                <a:spcPts val="600"/>
              </a:spcAft>
              <a:buBlip>
                <a:blip r:embed="rId1"/>
              </a:buBlip>
            </a:pPr>
            <a:r>
              <a:rPr lang="sl-SI" sz="2000" dirty="0"/>
              <a:t> </a:t>
            </a:r>
            <a:r>
              <a:rPr lang="sl-SI" sz="2000" dirty="0" smtClean="0"/>
              <a:t>beleženje </a:t>
            </a:r>
            <a:r>
              <a:rPr lang="sl-SI" sz="2000" dirty="0"/>
              <a:t>odzivnih </a:t>
            </a:r>
            <a:r>
              <a:rPr lang="sl-SI" sz="2000" dirty="0" smtClean="0"/>
              <a:t>časov </a:t>
            </a:r>
            <a:r>
              <a:rPr lang="sl-SI" sz="2000" dirty="0"/>
              <a:t>sistema</a:t>
            </a:r>
            <a:endParaRPr lang="sl-SI" sz="2000" dirty="0"/>
          </a:p>
          <a:p>
            <a:pPr>
              <a:spcAft>
                <a:spcPts val="600"/>
              </a:spcAft>
              <a:buBlip>
                <a:blip r:embed="rId1"/>
              </a:buBlip>
            </a:pPr>
            <a:r>
              <a:rPr lang="sl-SI" sz="2000" dirty="0"/>
              <a:t> avtentikacijski in varnostni podatki, npr. </a:t>
            </a:r>
            <a:r>
              <a:rPr lang="sl-SI" sz="2000" dirty="0" smtClean="0"/>
              <a:t>ključi </a:t>
            </a:r>
            <a:r>
              <a:rPr lang="sl-SI" sz="2000" dirty="0"/>
              <a:t>za kriptiranje, gesla</a:t>
            </a:r>
            <a:endParaRPr lang="sl-SI"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M</a:t>
            </a:r>
            <a:r>
              <a:rPr lang="sl-SI" dirty="0" smtClean="0">
                <a:solidFill>
                  <a:srgbClr val="FF0000"/>
                </a:solidFill>
              </a:rPr>
              <a:t>etapodatki uporabe</a:t>
            </a:r>
            <a:endParaRPr lang="sl-SI"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sl-SI" sz="2400" dirty="0"/>
              <a:t>P</a:t>
            </a:r>
            <a:r>
              <a:rPr lang="sl-SI" sz="2400" dirty="0" smtClean="0"/>
              <a:t>ovezani </a:t>
            </a:r>
            <a:r>
              <a:rPr lang="sl-SI" sz="2400" dirty="0"/>
              <a:t>z nivojem in tipom </a:t>
            </a:r>
            <a:r>
              <a:rPr lang="sl-SI" sz="2400" dirty="0" smtClean="0"/>
              <a:t>uporabe informacijskih </a:t>
            </a:r>
            <a:r>
              <a:rPr lang="sl-SI" sz="2400" dirty="0"/>
              <a:t>virov. </a:t>
            </a:r>
            <a:endParaRPr lang="sl-SI" sz="2400" dirty="0" smtClean="0"/>
          </a:p>
          <a:p>
            <a:pPr marL="0" indent="0">
              <a:buNone/>
            </a:pPr>
            <a:r>
              <a:rPr lang="sl-SI" sz="2400" dirty="0" smtClean="0"/>
              <a:t>Primeri </a:t>
            </a:r>
            <a:r>
              <a:rPr lang="sl-SI" sz="2400" dirty="0"/>
              <a:t>uporabe tega so:</a:t>
            </a:r>
            <a:endParaRPr lang="sl-SI" sz="2400" dirty="0"/>
          </a:p>
          <a:p>
            <a:pPr>
              <a:buBlip>
                <a:blip r:embed="rId1"/>
              </a:buBlip>
            </a:pPr>
            <a:r>
              <a:rPr lang="sl-SI" sz="2000" dirty="0"/>
              <a:t> </a:t>
            </a:r>
            <a:r>
              <a:rPr lang="sl-SI" sz="2000" dirty="0" smtClean="0"/>
              <a:t>beleženje </a:t>
            </a:r>
            <a:r>
              <a:rPr lang="sl-SI" sz="2000" dirty="0"/>
              <a:t>uporabe in uporabnikov</a:t>
            </a:r>
            <a:endParaRPr lang="sl-SI" sz="2000" dirty="0"/>
          </a:p>
          <a:p>
            <a:pPr>
              <a:buBlip>
                <a:blip r:embed="rId1"/>
              </a:buBlip>
            </a:pPr>
            <a:r>
              <a:rPr lang="sl-SI" sz="2000" dirty="0"/>
              <a:t> prikaz zapisov uporabe</a:t>
            </a:r>
            <a:endParaRPr lang="sl-SI" sz="2000" dirty="0"/>
          </a:p>
          <a:p>
            <a:pPr>
              <a:buBlip>
                <a:blip r:embed="rId1"/>
              </a:buBlip>
            </a:pPr>
            <a:r>
              <a:rPr lang="sl-SI" sz="2000" dirty="0"/>
              <a:t> informacija o ponovni uporabi in </a:t>
            </a:r>
            <a:r>
              <a:rPr lang="sl-SI" sz="2000" dirty="0" smtClean="0"/>
              <a:t>več </a:t>
            </a:r>
            <a:r>
              <a:rPr lang="sl-SI" sz="2000" dirty="0"/>
              <a:t>verzijah virov</a:t>
            </a:r>
            <a:endParaRPr lang="sl-SI"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sl-SI" altLang="en-US" dirty="0"/>
              <a:t>Standardi za metapodatke učnih objektov</a:t>
            </a:r>
            <a:endParaRPr kumimoji="1" lang="en-GB" altLang="en-US" dirty="0" smtClean="0">
              <a:solidFill>
                <a:srgbClr val="FF0000"/>
              </a:solidFill>
              <a:latin typeface="Palatino"/>
            </a:endParaRPr>
          </a:p>
        </p:txBody>
      </p:sp>
      <p:sp>
        <p:nvSpPr>
          <p:cNvPr id="41987" name="Rectangle 3"/>
          <p:cNvSpPr>
            <a:spLocks noGrp="1" noChangeArrowheads="1"/>
          </p:cNvSpPr>
          <p:nvPr>
            <p:ph type="body" idx="1"/>
          </p:nvPr>
        </p:nvSpPr>
        <p:spPr>
          <a:xfrm>
            <a:off x="107950" y="1600200"/>
            <a:ext cx="9036050" cy="4525963"/>
          </a:xfrm>
        </p:spPr>
        <p:txBody>
          <a:bodyPr>
            <a:normAutofit/>
          </a:bodyPr>
          <a:lstStyle/>
          <a:p>
            <a:pPr eaLnBrk="1" hangingPunct="1"/>
            <a:r>
              <a:rPr kumimoji="1" lang="sl-SI" altLang="en-US" sz="2400" dirty="0" smtClean="0">
                <a:latin typeface="Palatino"/>
              </a:rPr>
              <a:t>Katero klasifikacijo oz. standarde uporabiti</a:t>
            </a:r>
            <a:r>
              <a:rPr kumimoji="1" lang="en-GB" altLang="en-US" sz="2400" dirty="0" smtClean="0">
                <a:latin typeface="Palatino"/>
              </a:rPr>
              <a:t>?</a:t>
            </a:r>
            <a:endParaRPr kumimoji="1" lang="en-GB" altLang="en-US" sz="2400" dirty="0" smtClean="0">
              <a:latin typeface="Palatino"/>
            </a:endParaRPr>
          </a:p>
          <a:p>
            <a:pPr lvl="1" eaLnBrk="1" hangingPunct="1"/>
            <a:r>
              <a:rPr kumimoji="1" lang="sl-SI" altLang="en-US" sz="2000" dirty="0" smtClean="0">
                <a:latin typeface="Palatino"/>
              </a:rPr>
              <a:t>Zakaj so standardi pomembni</a:t>
            </a:r>
            <a:r>
              <a:rPr kumimoji="1" lang="en-GB" altLang="en-US" sz="2000" dirty="0" smtClean="0">
                <a:latin typeface="Palatino"/>
              </a:rPr>
              <a:t>?</a:t>
            </a:r>
            <a:endParaRPr kumimoji="1" lang="en-GB" altLang="en-US" sz="2000" dirty="0" smtClean="0">
              <a:latin typeface="Palatino"/>
            </a:endParaRPr>
          </a:p>
          <a:p>
            <a:pPr eaLnBrk="1" hangingPunct="1"/>
            <a:r>
              <a:rPr kumimoji="1" lang="sl-SI" altLang="en-US" sz="2400" dirty="0" smtClean="0">
                <a:latin typeface="Palatino"/>
              </a:rPr>
              <a:t>Decentralizirana oz. centralizirana souporaba</a:t>
            </a:r>
            <a:endParaRPr kumimoji="1" lang="en-US" altLang="en-US" sz="1800" dirty="0" smtClean="0">
              <a:latin typeface="Palatino"/>
            </a:endParaRPr>
          </a:p>
          <a:p>
            <a:pPr lvl="1" eaLnBrk="1" hangingPunct="1"/>
            <a:r>
              <a:rPr kumimoji="1" lang="en-GB" altLang="en-US" sz="2000" dirty="0" err="1" smtClean="0">
                <a:latin typeface="Palatino"/>
              </a:rPr>
              <a:t>Centraliz</a:t>
            </a:r>
            <a:r>
              <a:rPr kumimoji="1" lang="sl-SI" altLang="en-US" sz="2000" dirty="0" err="1" smtClean="0">
                <a:latin typeface="Palatino"/>
              </a:rPr>
              <a:t>irana</a:t>
            </a:r>
            <a:r>
              <a:rPr kumimoji="1" lang="en-GB" altLang="en-US" sz="2000" dirty="0" smtClean="0">
                <a:latin typeface="Palatino"/>
              </a:rPr>
              <a:t> –</a:t>
            </a:r>
            <a:r>
              <a:rPr kumimoji="1" lang="sl-SI" altLang="en-US" sz="2000" dirty="0" smtClean="0">
                <a:latin typeface="Palatino"/>
              </a:rPr>
              <a:t>skladišča (</a:t>
            </a:r>
            <a:r>
              <a:rPr kumimoji="1" lang="sl-SI" altLang="en-US" sz="2000" dirty="0" err="1" smtClean="0">
                <a:latin typeface="Palatino"/>
              </a:rPr>
              <a:t>repozitoriji</a:t>
            </a:r>
            <a:r>
              <a:rPr kumimoji="1" lang="sl-SI" altLang="en-US" sz="2000" dirty="0" smtClean="0">
                <a:latin typeface="Palatino"/>
              </a:rPr>
              <a:t>)</a:t>
            </a:r>
            <a:endParaRPr kumimoji="1" lang="en-GB" altLang="en-US" sz="2000" dirty="0" smtClean="0">
              <a:latin typeface="Palatino"/>
            </a:endParaRPr>
          </a:p>
          <a:p>
            <a:pPr lvl="1" eaLnBrk="1" hangingPunct="1"/>
            <a:r>
              <a:rPr kumimoji="1" lang="en-GB" altLang="en-US" sz="2000" dirty="0" smtClean="0">
                <a:latin typeface="Palatino"/>
              </a:rPr>
              <a:t>De</a:t>
            </a:r>
            <a:r>
              <a:rPr kumimoji="1" lang="sl-SI" altLang="en-US" sz="2000" dirty="0" smtClean="0">
                <a:latin typeface="Palatino"/>
              </a:rPr>
              <a:t>centralizirana</a:t>
            </a:r>
            <a:r>
              <a:rPr kumimoji="1" lang="en-GB" altLang="en-US" sz="2000" dirty="0" smtClean="0">
                <a:latin typeface="Palatino"/>
              </a:rPr>
              <a:t> –</a:t>
            </a:r>
            <a:r>
              <a:rPr kumimoji="1" lang="sl-SI" altLang="en-US" sz="2000" dirty="0" smtClean="0">
                <a:latin typeface="Palatino"/>
              </a:rPr>
              <a:t>omogočena z </a:t>
            </a:r>
            <a:r>
              <a:rPr kumimoji="1" lang="en-GB" altLang="en-US" sz="2000" dirty="0" smtClean="0">
                <a:latin typeface="Palatino"/>
                <a:hlinkClick r:id="rId1"/>
              </a:rPr>
              <a:t>RSS</a:t>
            </a:r>
            <a:endParaRPr kumimoji="1" lang="en-GB" altLang="en-US" sz="2000" dirty="0" smtClean="0">
              <a:latin typeface="Palatino"/>
            </a:endParaRPr>
          </a:p>
        </p:txBody>
      </p:sp>
      <p:sp>
        <p:nvSpPr>
          <p:cNvPr id="2" name="Zaobljeni pravokotnik 1"/>
          <p:cNvSpPr/>
          <p:nvPr/>
        </p:nvSpPr>
        <p:spPr>
          <a:xfrm>
            <a:off x="1259632" y="5291266"/>
            <a:ext cx="6624736" cy="864096"/>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a:solidFill>
                  <a:schemeClr val="tx1"/>
                </a:solidFill>
              </a:rPr>
              <a:t>Standard</a:t>
            </a:r>
            <a:r>
              <a:rPr lang="sl-SI" altLang="en-US" sz="2800">
                <a:solidFill>
                  <a:schemeClr val="tx1"/>
                </a:solidFill>
              </a:rPr>
              <a:t>i</a:t>
            </a:r>
            <a:r>
              <a:rPr lang="en-US" altLang="en-US" sz="2800">
                <a:solidFill>
                  <a:schemeClr val="tx1"/>
                </a:solidFill>
              </a:rPr>
              <a:t> = Interoperabil</a:t>
            </a:r>
            <a:r>
              <a:rPr lang="sl-SI" altLang="en-US" sz="2800">
                <a:solidFill>
                  <a:schemeClr val="tx1"/>
                </a:solidFill>
              </a:rPr>
              <a:t>nost</a:t>
            </a:r>
            <a:endParaRPr lang="en-US" altLang="en-US" sz="28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260648"/>
            <a:ext cx="8229600" cy="1143000"/>
          </a:xfrm>
        </p:spPr>
        <p:txBody>
          <a:bodyPr>
            <a:normAutofit/>
          </a:bodyPr>
          <a:lstStyle/>
          <a:p>
            <a:r>
              <a:rPr lang="sl-SI" altLang="en-US" sz="4000" dirty="0"/>
              <a:t>Specifikacije shem metapodatkov </a:t>
            </a:r>
            <a:r>
              <a:rPr lang="sl-SI" altLang="en-US" sz="2800" dirty="0"/>
              <a:t>(specifikacije </a:t>
            </a:r>
            <a:r>
              <a:rPr lang="sl-SI" altLang="en-US" sz="2800" dirty="0" err="1"/>
              <a:t>metapodatkovnih</a:t>
            </a:r>
            <a:r>
              <a:rPr lang="sl-SI" altLang="en-US" sz="2800" dirty="0"/>
              <a:t> označb)</a:t>
            </a:r>
            <a:endParaRPr lang="en-US" altLang="en-US" sz="4000" dirty="0"/>
          </a:p>
        </p:txBody>
      </p:sp>
      <p:sp>
        <p:nvSpPr>
          <p:cNvPr id="10243" name="Rectangle 3"/>
          <p:cNvSpPr>
            <a:spLocks noGrp="1" noChangeArrowheads="1"/>
          </p:cNvSpPr>
          <p:nvPr>
            <p:ph type="body" idx="1"/>
          </p:nvPr>
        </p:nvSpPr>
        <p:spPr>
          <a:xfrm>
            <a:off x="539552" y="1988840"/>
            <a:ext cx="8229600" cy="3600400"/>
          </a:xfrm>
        </p:spPr>
        <p:txBody>
          <a:bodyPr>
            <a:normAutofit fontScale="92500" lnSpcReduction="10000"/>
          </a:bodyPr>
          <a:lstStyle/>
          <a:p>
            <a:pPr>
              <a:lnSpc>
                <a:spcPct val="90000"/>
              </a:lnSpc>
              <a:spcAft>
                <a:spcPts val="600"/>
              </a:spcAft>
              <a:buBlip>
                <a:blip r:embed="rId1"/>
              </a:buBlip>
            </a:pPr>
            <a:r>
              <a:rPr lang="en-CA" altLang="en-US" sz="2400" dirty="0"/>
              <a:t>Instructional Management Systems Project (IMS)</a:t>
            </a:r>
            <a:endParaRPr lang="en-CA" altLang="en-US" sz="2400" dirty="0"/>
          </a:p>
          <a:p>
            <a:pPr>
              <a:lnSpc>
                <a:spcPct val="90000"/>
              </a:lnSpc>
              <a:spcAft>
                <a:spcPts val="600"/>
              </a:spcAft>
              <a:buBlip>
                <a:blip r:embed="rId1"/>
              </a:buBlip>
            </a:pPr>
            <a:r>
              <a:rPr lang="en-CA" altLang="en-US" sz="2400" dirty="0"/>
              <a:t>Advanced Distributed Learning Initiative (ADL) and SCORM</a:t>
            </a:r>
            <a:endParaRPr lang="en-CA" altLang="en-US" sz="2400" dirty="0"/>
          </a:p>
          <a:p>
            <a:pPr>
              <a:lnSpc>
                <a:spcPct val="90000"/>
              </a:lnSpc>
              <a:spcAft>
                <a:spcPts val="600"/>
              </a:spcAft>
              <a:buBlip>
                <a:blip r:embed="rId1"/>
              </a:buBlip>
            </a:pPr>
            <a:r>
              <a:rPr lang="en-CA" altLang="en-US" sz="2400" dirty="0"/>
              <a:t>Alliance of Remote Instructional Authoring and Distribution Networks for Europe (ARIADNE)</a:t>
            </a:r>
            <a:endParaRPr lang="en-CA" altLang="en-US" sz="2400" dirty="0"/>
          </a:p>
          <a:p>
            <a:pPr>
              <a:lnSpc>
                <a:spcPct val="90000"/>
              </a:lnSpc>
              <a:spcAft>
                <a:spcPts val="600"/>
              </a:spcAft>
              <a:buBlip>
                <a:blip r:embed="rId1"/>
              </a:buBlip>
            </a:pPr>
            <a:r>
              <a:rPr lang="en-CA" altLang="en-US" sz="2400" dirty="0">
                <a:solidFill>
                  <a:srgbClr val="0070C0"/>
                </a:solidFill>
              </a:rPr>
              <a:t>Dublin Core Metadata Initiative</a:t>
            </a:r>
            <a:endParaRPr lang="en-CA" altLang="en-US" sz="2400" dirty="0">
              <a:solidFill>
                <a:srgbClr val="0070C0"/>
              </a:solidFill>
            </a:endParaRPr>
          </a:p>
          <a:p>
            <a:pPr>
              <a:lnSpc>
                <a:spcPct val="90000"/>
              </a:lnSpc>
              <a:spcAft>
                <a:spcPts val="600"/>
              </a:spcAft>
              <a:buBlip>
                <a:blip r:embed="rId1"/>
              </a:buBlip>
            </a:pPr>
            <a:r>
              <a:rPr lang="en-CA" altLang="en-US" sz="2400" dirty="0"/>
              <a:t>IEEE Learning Technology Standards Committee (LTSC) Learning Object Metadata- IEEE 1484</a:t>
            </a:r>
            <a:endParaRPr lang="en-CA" altLang="en-US" sz="2400" dirty="0"/>
          </a:p>
          <a:p>
            <a:pPr>
              <a:lnSpc>
                <a:spcPct val="90000"/>
              </a:lnSpc>
              <a:spcAft>
                <a:spcPts val="600"/>
              </a:spcAft>
              <a:buBlip>
                <a:blip r:embed="rId1"/>
              </a:buBlip>
            </a:pPr>
            <a:r>
              <a:rPr lang="en-CA" altLang="en-US" sz="2400" dirty="0">
                <a:solidFill>
                  <a:srgbClr val="000000"/>
                </a:solidFill>
              </a:rPr>
              <a:t>Canadian Core Learning Object Metadata (</a:t>
            </a:r>
            <a:r>
              <a:rPr lang="en-CA" altLang="en-US" sz="2400" dirty="0" err="1">
                <a:solidFill>
                  <a:srgbClr val="000000"/>
                </a:solidFill>
              </a:rPr>
              <a:t>CanCore</a:t>
            </a:r>
            <a:r>
              <a:rPr lang="en-CA" altLang="en-US" sz="2400" dirty="0">
                <a:solidFill>
                  <a:srgbClr val="000000"/>
                </a:solidFill>
              </a:rPr>
              <a:t>)</a:t>
            </a:r>
            <a:endParaRPr lang="en-CA" altLang="en-US" sz="2400" b="1" dirty="0">
              <a:solidFill>
                <a:srgbClr val="000000"/>
              </a:solidFill>
              <a:latin typeface="Arial" panose="020B0604020202020204" pitchFamily="34" charset="0"/>
            </a:endParaRPr>
          </a:p>
          <a:p>
            <a:pPr>
              <a:lnSpc>
                <a:spcPct val="90000"/>
              </a:lnSpc>
              <a:spcAft>
                <a:spcPts val="600"/>
              </a:spcAft>
              <a:buBlip>
                <a:blip r:embed="rId1"/>
              </a:buBlip>
            </a:pPr>
            <a:r>
              <a:rPr lang="en-CA" altLang="en-US" sz="2400" dirty="0"/>
              <a:t>World Wide Web Consortium (W3C)</a:t>
            </a:r>
            <a:endParaRPr lang="en-CA" alt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1168" y="2699792"/>
            <a:ext cx="25908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168" y="2775992"/>
            <a:ext cx="23050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168" y="4909592"/>
            <a:ext cx="24479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AutoShape 6"/>
          <p:cNvSpPr>
            <a:spLocks noChangeArrowheads="1"/>
          </p:cNvSpPr>
          <p:nvPr/>
        </p:nvSpPr>
        <p:spPr bwMode="auto">
          <a:xfrm>
            <a:off x="2483768" y="1556792"/>
            <a:ext cx="5257800" cy="990600"/>
          </a:xfrm>
          <a:prstGeom prst="curvedDownArrow">
            <a:avLst>
              <a:gd name="adj1" fmla="val 106154"/>
              <a:gd name="adj2" fmla="val 212308"/>
              <a:gd name="adj3" fmla="val 3333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3558" name="AutoShape 7"/>
          <p:cNvSpPr>
            <a:spLocks noChangeArrowheads="1"/>
          </p:cNvSpPr>
          <p:nvPr/>
        </p:nvSpPr>
        <p:spPr bwMode="auto">
          <a:xfrm>
            <a:off x="6446168" y="4223792"/>
            <a:ext cx="838200" cy="609600"/>
          </a:xfrm>
          <a:prstGeom prst="downArrow">
            <a:avLst>
              <a:gd name="adj1" fmla="val 50000"/>
              <a:gd name="adj2" fmla="val 2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3559" name="AutoShape 8"/>
          <p:cNvSpPr>
            <a:spLocks noChangeArrowheads="1"/>
          </p:cNvSpPr>
          <p:nvPr/>
        </p:nvSpPr>
        <p:spPr bwMode="auto">
          <a:xfrm>
            <a:off x="3093368" y="5595392"/>
            <a:ext cx="2133600" cy="533400"/>
          </a:xfrm>
          <a:prstGeom prst="leftArrow">
            <a:avLst>
              <a:gd name="adj1" fmla="val 50000"/>
              <a:gd name="adj2" fmla="val 100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 name="Rectangle 1"/>
          <p:cNvSpPr/>
          <p:nvPr/>
        </p:nvSpPr>
        <p:spPr>
          <a:xfrm>
            <a:off x="1372518" y="5309642"/>
            <a:ext cx="1619250" cy="1104900"/>
          </a:xfrm>
          <a:prstGeom prst="rect">
            <a:avLst/>
          </a:prstGeom>
          <a:solidFill>
            <a:srgbClr val="6568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l-SI" sz="2400" dirty="0"/>
              <a:t>Učni objekti</a:t>
            </a:r>
            <a:endParaRPr lang="sl-SI" sz="2400" dirty="0"/>
          </a:p>
        </p:txBody>
      </p:sp>
      <p:sp>
        <p:nvSpPr>
          <p:cNvPr id="3" name="PoljeZBesedilom 2"/>
          <p:cNvSpPr txBox="1"/>
          <p:nvPr/>
        </p:nvSpPr>
        <p:spPr>
          <a:xfrm>
            <a:off x="395536" y="385217"/>
            <a:ext cx="8292142" cy="584775"/>
          </a:xfrm>
          <a:prstGeom prst="rect">
            <a:avLst/>
          </a:prstGeom>
          <a:noFill/>
        </p:spPr>
        <p:txBody>
          <a:bodyPr wrap="none" rtlCol="0">
            <a:spAutoFit/>
          </a:bodyPr>
          <a:lstStyle/>
          <a:p>
            <a:r>
              <a:rPr lang="sl-SI" sz="3200" dirty="0" smtClean="0">
                <a:solidFill>
                  <a:srgbClr val="FF0000"/>
                </a:solidFill>
              </a:rPr>
              <a:t>Implementacija metapodatkov pri učnih objektih</a:t>
            </a:r>
            <a:endParaRPr lang="sl-SI"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355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55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35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P spid="235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741363" y="112713"/>
            <a:ext cx="7661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en-US" sz="2800">
                <a:solidFill>
                  <a:srgbClr val="FF0000"/>
                </a:solidFill>
              </a:rPr>
              <a:t>Elementi in struktura </a:t>
            </a:r>
            <a:r>
              <a:rPr lang="sl-SI" altLang="en-US" sz="2800">
                <a:solidFill>
                  <a:srgbClr val="FF0000"/>
                </a:solidFill>
                <a:hlinkClick r:id="rId1"/>
              </a:rPr>
              <a:t>IEEE LOM </a:t>
            </a:r>
            <a:r>
              <a:rPr lang="sl-SI" altLang="en-US" sz="2000">
                <a:solidFill>
                  <a:srgbClr val="FF0000"/>
                </a:solidFill>
              </a:rPr>
              <a:t>(Learning Object Metadata)</a:t>
            </a:r>
            <a:endParaRPr lang="sl-SI" altLang="en-US" sz="2000">
              <a:solidFill>
                <a:srgbClr val="FF0000"/>
              </a:solidFill>
            </a:endParaRPr>
          </a:p>
        </p:txBody>
      </p:sp>
      <p:pic>
        <p:nvPicPr>
          <p:cNvPr id="389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030288"/>
            <a:ext cx="9004300" cy="582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23850" y="115888"/>
            <a:ext cx="8229600" cy="1143000"/>
          </a:xfrm>
        </p:spPr>
        <p:txBody>
          <a:bodyPr>
            <a:normAutofit/>
          </a:bodyPr>
          <a:lstStyle/>
          <a:p>
            <a:pPr>
              <a:lnSpc>
                <a:spcPct val="90000"/>
              </a:lnSpc>
            </a:pPr>
            <a:r>
              <a:rPr lang="sl-SI" altLang="en-US" sz="3600" dirty="0" smtClean="0">
                <a:solidFill>
                  <a:srgbClr val="FF0000"/>
                </a:solidFill>
              </a:rPr>
              <a:t>Shema </a:t>
            </a:r>
            <a:r>
              <a:rPr lang="sl-SI" altLang="en-US" sz="3600" dirty="0">
                <a:solidFill>
                  <a:srgbClr val="FF0000"/>
                </a:solidFill>
              </a:rPr>
              <a:t>metapodatkov</a:t>
            </a:r>
            <a:r>
              <a:rPr lang="en-US" altLang="en-US" sz="3600" dirty="0">
                <a:solidFill>
                  <a:srgbClr val="FF0000"/>
                </a:solidFill>
              </a:rPr>
              <a:t>: IEEE LOM</a:t>
            </a:r>
            <a:endParaRPr lang="en-US" altLang="en-US" sz="3600" dirty="0">
              <a:solidFill>
                <a:srgbClr val="FF0000"/>
              </a:solidFill>
            </a:endParaRPr>
          </a:p>
        </p:txBody>
      </p:sp>
      <p:sp>
        <p:nvSpPr>
          <p:cNvPr id="25603" name="Rectangle 3"/>
          <p:cNvSpPr>
            <a:spLocks noGrp="1" noChangeArrowheads="1"/>
          </p:cNvSpPr>
          <p:nvPr>
            <p:ph type="body" idx="4294967295"/>
          </p:nvPr>
        </p:nvSpPr>
        <p:spPr>
          <a:xfrm>
            <a:off x="468313" y="1557338"/>
            <a:ext cx="8532812" cy="4616450"/>
          </a:xfrm>
        </p:spPr>
        <p:txBody>
          <a:bodyPr/>
          <a:lstStyle/>
          <a:p>
            <a:pPr eaLnBrk="1" hangingPunct="1">
              <a:lnSpc>
                <a:spcPct val="90000"/>
              </a:lnSpc>
              <a:buBlip>
                <a:blip r:embed="rId1"/>
              </a:buBlip>
            </a:pPr>
            <a:r>
              <a:rPr lang="sl-SI" altLang="en-US" sz="2400" dirty="0" smtClean="0"/>
              <a:t>Predlagana shema metapodatkov</a:t>
            </a:r>
            <a:r>
              <a:rPr lang="en-US" altLang="en-US" sz="2400" dirty="0" smtClean="0"/>
              <a:t>: IEEE LOM</a:t>
            </a:r>
            <a:endParaRPr lang="en-US" altLang="en-US" sz="2400" dirty="0" smtClean="0"/>
          </a:p>
          <a:p>
            <a:pPr lvl="1" eaLnBrk="1" hangingPunct="1">
              <a:lnSpc>
                <a:spcPct val="90000"/>
              </a:lnSpc>
            </a:pPr>
            <a:r>
              <a:rPr lang="en-US" altLang="en-US" sz="2000" dirty="0" smtClean="0"/>
              <a:t>9 </a:t>
            </a:r>
            <a:r>
              <a:rPr lang="sl-SI" altLang="en-US" sz="2000" dirty="0" smtClean="0"/>
              <a:t>kategorij vključno s:</a:t>
            </a:r>
            <a:r>
              <a:rPr lang="en-US" altLang="en-US" sz="2000" dirty="0" smtClean="0"/>
              <a:t> </a:t>
            </a:r>
            <a:r>
              <a:rPr lang="en-US" altLang="en-US" sz="2000" i="1" dirty="0" smtClean="0"/>
              <a:t>Technical</a:t>
            </a:r>
            <a:r>
              <a:rPr lang="en-US" altLang="en-US" sz="2000" dirty="0" smtClean="0"/>
              <a:t>, </a:t>
            </a:r>
            <a:r>
              <a:rPr lang="en-US" altLang="en-US" sz="2000" i="1" dirty="0" smtClean="0"/>
              <a:t>Educational</a:t>
            </a:r>
            <a:r>
              <a:rPr lang="en-US" altLang="en-US" sz="2000" dirty="0" smtClean="0"/>
              <a:t>, </a:t>
            </a:r>
            <a:r>
              <a:rPr lang="en-US" altLang="en-US" sz="2000" i="1" dirty="0" smtClean="0"/>
              <a:t>Relation</a:t>
            </a:r>
            <a:r>
              <a:rPr lang="en-US" altLang="en-US" sz="2000" dirty="0" smtClean="0"/>
              <a:t> </a:t>
            </a:r>
            <a:r>
              <a:rPr lang="sl-SI" altLang="en-US" sz="2000" dirty="0" smtClean="0"/>
              <a:t>in</a:t>
            </a:r>
            <a:r>
              <a:rPr lang="en-US" altLang="en-US" sz="2000" dirty="0" smtClean="0"/>
              <a:t> </a:t>
            </a:r>
            <a:r>
              <a:rPr lang="en-US" altLang="en-US" sz="2000" i="1" dirty="0" smtClean="0"/>
              <a:t>Classification</a:t>
            </a:r>
            <a:endParaRPr lang="en-US" altLang="en-US" sz="2000" i="1" dirty="0" smtClean="0"/>
          </a:p>
          <a:p>
            <a:pPr lvl="1" eaLnBrk="1" hangingPunct="1">
              <a:lnSpc>
                <a:spcPct val="90000"/>
              </a:lnSpc>
            </a:pPr>
            <a:r>
              <a:rPr lang="sl-SI" altLang="en-US" sz="2000" dirty="0" smtClean="0"/>
              <a:t>Nobeno polje  ni zahtevano, jih pa je veliko </a:t>
            </a:r>
            <a:r>
              <a:rPr lang="en-US" altLang="en-US" sz="2000" dirty="0" smtClean="0"/>
              <a:t>(&gt; 70)</a:t>
            </a:r>
            <a:endParaRPr lang="en-US" altLang="en-US" sz="2000" dirty="0" smtClean="0"/>
          </a:p>
          <a:p>
            <a:pPr lvl="1" eaLnBrk="1" hangingPunct="1">
              <a:lnSpc>
                <a:spcPct val="90000"/>
              </a:lnSpc>
            </a:pPr>
            <a:r>
              <a:rPr lang="sl-SI" altLang="en-US" sz="2000" dirty="0" smtClean="0"/>
              <a:t>Lahko </a:t>
            </a:r>
            <a:r>
              <a:rPr lang="en-US" altLang="en-US" sz="2000" dirty="0" smtClean="0"/>
              <a:t>“</a:t>
            </a:r>
            <a:r>
              <a:rPr lang="sl-SI" altLang="en-US" sz="2000" dirty="0" smtClean="0"/>
              <a:t>zmanjšamo</a:t>
            </a:r>
            <a:r>
              <a:rPr lang="en-US" altLang="en-US" sz="2000" dirty="0" smtClean="0"/>
              <a:t>” </a:t>
            </a:r>
            <a:r>
              <a:rPr lang="sl-SI" altLang="en-US" sz="2000" dirty="0" smtClean="0"/>
              <a:t>na </a:t>
            </a:r>
            <a:r>
              <a:rPr lang="en-US" altLang="en-US" sz="2000" dirty="0" smtClean="0">
                <a:hlinkClick r:id="rId2"/>
              </a:rPr>
              <a:t>Dublin Core</a:t>
            </a:r>
            <a:endParaRPr lang="en-US" altLang="en-US" sz="2000" dirty="0" smtClean="0"/>
          </a:p>
          <a:p>
            <a:pPr lvl="1" eaLnBrk="1" hangingPunct="1">
              <a:lnSpc>
                <a:spcPct val="90000"/>
              </a:lnSpc>
            </a:pPr>
            <a:endParaRPr lang="sl-SI" altLang="en-US" sz="2000" dirty="0" smtClean="0"/>
          </a:p>
          <a:p>
            <a:pPr lvl="1" eaLnBrk="1" hangingPunct="1">
              <a:lnSpc>
                <a:spcPct val="90000"/>
              </a:lnSpc>
            </a:pPr>
            <a:endParaRPr lang="sl-SI" altLang="en-US" sz="2000" dirty="0"/>
          </a:p>
          <a:p>
            <a:pPr lvl="1" eaLnBrk="1" hangingPunct="1">
              <a:lnSpc>
                <a:spcPct val="90000"/>
              </a:lnSpc>
            </a:pPr>
            <a:endParaRPr lang="en-US" altLang="en-US" sz="2000" dirty="0" smtClean="0"/>
          </a:p>
          <a:p>
            <a:pPr eaLnBrk="1" hangingPunct="1">
              <a:lnSpc>
                <a:spcPct val="90000"/>
              </a:lnSpc>
              <a:buBlip>
                <a:blip r:embed="rId3"/>
              </a:buBlip>
            </a:pPr>
            <a:r>
              <a:rPr lang="sl-SI" altLang="en-US" sz="2400" dirty="0" smtClean="0"/>
              <a:t>Toda, kaj je: ...</a:t>
            </a:r>
            <a:r>
              <a:rPr lang="en-US" altLang="en-US" sz="2400" dirty="0" smtClean="0"/>
              <a:t> “</a:t>
            </a:r>
            <a:r>
              <a:rPr lang="en-US" altLang="en-US" sz="2400" i="1" dirty="0" smtClean="0"/>
              <a:t>5.4 Semantic density</a:t>
            </a:r>
            <a:r>
              <a:rPr lang="en-US" altLang="en-US" sz="2400" dirty="0" smtClean="0"/>
              <a:t>”?</a:t>
            </a:r>
            <a:endParaRPr lang="en-US" altLang="en-US" sz="2400" dirty="0" smtClean="0"/>
          </a:p>
          <a:p>
            <a:pPr eaLnBrk="1" hangingPunct="1">
              <a:lnSpc>
                <a:spcPct val="90000"/>
              </a:lnSpc>
              <a:buBlip>
                <a:blip r:embed="rId3"/>
              </a:buBlip>
            </a:pPr>
            <a:r>
              <a:rPr lang="sl-SI" altLang="en-US" sz="2400" dirty="0" smtClean="0"/>
              <a:t>Kdo bo izpolnil </a:t>
            </a:r>
            <a:r>
              <a:rPr lang="en-US" altLang="en-US" sz="2400" dirty="0" smtClean="0"/>
              <a:t>70 </a:t>
            </a:r>
            <a:r>
              <a:rPr lang="sl-SI" altLang="en-US" sz="2400" dirty="0" smtClean="0"/>
              <a:t>polj</a:t>
            </a:r>
            <a:r>
              <a:rPr lang="en-US" altLang="en-US" sz="2400" dirty="0" smtClean="0"/>
              <a:t>?</a:t>
            </a:r>
            <a:endParaRPr lang="en-US" altLang="en-US" sz="2400" dirty="0" smtClean="0"/>
          </a:p>
          <a:p>
            <a:pPr eaLnBrk="1" hangingPunct="1">
              <a:lnSpc>
                <a:spcPct val="90000"/>
              </a:lnSpc>
              <a:buBlip>
                <a:blip r:embed="rId3"/>
              </a:buBlip>
            </a:pPr>
            <a:r>
              <a:rPr lang="sl-SI" altLang="en-US" sz="2400" dirty="0" smtClean="0"/>
              <a:t>Kakšen  naslov </a:t>
            </a:r>
            <a:r>
              <a:rPr lang="en-US" altLang="en-US" sz="2400" dirty="0" smtClean="0"/>
              <a:t> </a:t>
            </a:r>
            <a:r>
              <a:rPr lang="en-US" altLang="en-US" sz="2400" dirty="0" err="1" smtClean="0"/>
              <a:t>naj</a:t>
            </a:r>
            <a:r>
              <a:rPr lang="en-US" altLang="en-US" sz="2400" dirty="0" smtClean="0"/>
              <a:t> </a:t>
            </a:r>
            <a:r>
              <a:rPr lang="en-US" altLang="en-US" sz="2400" dirty="0" err="1" smtClean="0"/>
              <a:t>damo</a:t>
            </a:r>
            <a:r>
              <a:rPr lang="en-US" altLang="en-US" sz="2400" dirty="0" smtClean="0"/>
              <a:t> </a:t>
            </a:r>
            <a:r>
              <a:rPr lang="sl-SI" altLang="en-US" sz="2400" dirty="0" smtClean="0"/>
              <a:t>nek</a:t>
            </a:r>
            <a:r>
              <a:rPr lang="en-US" altLang="en-US" sz="2400" dirty="0" err="1" smtClean="0"/>
              <a:t>i</a:t>
            </a:r>
            <a:r>
              <a:rPr lang="sl-SI" altLang="en-US" sz="2400" dirty="0" smtClean="0"/>
              <a:t> vaj</a:t>
            </a:r>
            <a:r>
              <a:rPr lang="en-US" altLang="en-US" sz="2400" dirty="0" err="1" smtClean="0"/>
              <a:t>i</a:t>
            </a:r>
            <a:r>
              <a:rPr lang="en-US" altLang="en-US" sz="2400" dirty="0" smtClean="0"/>
              <a:t>?</a:t>
            </a:r>
            <a:endParaRPr lang="en-US" altLang="en-US" sz="2400" dirty="0" smtClean="0"/>
          </a:p>
        </p:txBody>
      </p:sp>
      <p:pic>
        <p:nvPicPr>
          <p:cNvPr id="39940" name="Picture 5" descr="Cartoon Clipart Picture of an Employee Holding up a White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811756"/>
            <a:ext cx="1937792" cy="25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1"/>
          <a:stretch>
            <a:fillRect/>
          </a:stretch>
        </p:blipFill>
        <p:spPr>
          <a:xfrm>
            <a:off x="107504" y="1916832"/>
            <a:ext cx="8829205" cy="4743473"/>
          </a:xfrm>
          <a:prstGeom prst="rect">
            <a:avLst/>
          </a:prstGeom>
        </p:spPr>
      </p:pic>
      <p:sp>
        <p:nvSpPr>
          <p:cNvPr id="3" name="PoljeZBesedilom 2"/>
          <p:cNvSpPr txBox="1"/>
          <p:nvPr/>
        </p:nvSpPr>
        <p:spPr>
          <a:xfrm>
            <a:off x="467544" y="404664"/>
            <a:ext cx="7790594" cy="584775"/>
          </a:xfrm>
          <a:prstGeom prst="rect">
            <a:avLst/>
          </a:prstGeom>
          <a:noFill/>
        </p:spPr>
        <p:txBody>
          <a:bodyPr wrap="none" rtlCol="0">
            <a:spAutoFit/>
          </a:bodyPr>
          <a:lstStyle/>
          <a:p>
            <a:r>
              <a:rPr lang="sl-SI" sz="3200" dirty="0" smtClean="0">
                <a:hlinkClick r:id="rId2"/>
              </a:rPr>
              <a:t>Demo uporabe metapodatkov v formatu LOM</a:t>
            </a:r>
            <a:endParaRPr lang="sl-SI"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12700"/>
            <a:ext cx="8229600" cy="1143000"/>
          </a:xfrm>
        </p:spPr>
        <p:txBody>
          <a:bodyPr/>
          <a:lstStyle/>
          <a:p>
            <a:r>
              <a:rPr lang="en-US" altLang="en-US" smtClean="0">
                <a:hlinkClick r:id="rId1"/>
              </a:rPr>
              <a:t>LOM Editor</a:t>
            </a:r>
            <a:endParaRPr lang="en-US" altLang="en-US" smtClean="0"/>
          </a:p>
        </p:txBody>
      </p:sp>
      <p:pic>
        <p:nvPicPr>
          <p:cNvPr id="52227" name="Picture 2" descr="LOM 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2808288"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LOM Sy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1681163"/>
            <a:ext cx="5588000"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ntagon 3">
            <a:hlinkClick r:id="rId4" action="ppaction://hlinkfile"/>
          </p:cNvPr>
          <p:cNvSpPr/>
          <p:nvPr/>
        </p:nvSpPr>
        <p:spPr>
          <a:xfrm>
            <a:off x="7740650" y="6165850"/>
            <a:ext cx="935038" cy="2873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DEMO</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Z </a:t>
            </a:r>
            <a:r>
              <a:rPr lang="en-US" dirty="0" err="1" smtClean="0"/>
              <a:t>drugimi</a:t>
            </a:r>
            <a:r>
              <a:rPr lang="en-US" dirty="0" smtClean="0"/>
              <a:t> </a:t>
            </a:r>
            <a:r>
              <a:rPr lang="en-US" dirty="0" err="1" smtClean="0"/>
              <a:t>besedami</a:t>
            </a:r>
            <a:r>
              <a:rPr lang="en-US" dirty="0" smtClean="0"/>
              <a:t>…</a:t>
            </a:r>
            <a:endParaRPr lang="en-US" dirty="0" smtClean="0"/>
          </a:p>
        </p:txBody>
      </p:sp>
      <p:sp>
        <p:nvSpPr>
          <p:cNvPr id="16387" name="Rectangle 3"/>
          <p:cNvSpPr>
            <a:spLocks noGrp="1" noChangeArrowheads="1"/>
          </p:cNvSpPr>
          <p:nvPr>
            <p:ph idx="1"/>
          </p:nvPr>
        </p:nvSpPr>
        <p:spPr>
          <a:xfrm>
            <a:off x="457200" y="1600201"/>
            <a:ext cx="8229600" cy="2044824"/>
          </a:xfrm>
        </p:spPr>
        <p:txBody>
          <a:bodyPr>
            <a:normAutofit/>
          </a:bodyPr>
          <a:lstStyle/>
          <a:p>
            <a:pPr eaLnBrk="1" hangingPunct="1">
              <a:spcAft>
                <a:spcPts val="1200"/>
              </a:spcAft>
              <a:buBlip>
                <a:blip r:embed="rId1"/>
              </a:buBlip>
            </a:pPr>
            <a:r>
              <a:rPr lang="en-US" sz="2000" dirty="0" err="1" smtClean="0"/>
              <a:t>Metapodatki</a:t>
            </a:r>
            <a:r>
              <a:rPr lang="en-US" sz="2000" dirty="0" smtClean="0"/>
              <a:t> </a:t>
            </a:r>
            <a:r>
              <a:rPr lang="en-US" sz="2000" dirty="0" err="1" smtClean="0"/>
              <a:t>lahko</a:t>
            </a:r>
            <a:r>
              <a:rPr lang="en-US" sz="2000" dirty="0" smtClean="0"/>
              <a:t> </a:t>
            </a:r>
            <a:r>
              <a:rPr lang="en-US" sz="2000" dirty="0" err="1" smtClean="0"/>
              <a:t>povedo</a:t>
            </a:r>
            <a:r>
              <a:rPr lang="en-US" sz="2000" dirty="0" smtClean="0"/>
              <a:t>, o </a:t>
            </a:r>
            <a:r>
              <a:rPr lang="en-US" sz="2000" dirty="0" err="1" smtClean="0"/>
              <a:t>kateri</a:t>
            </a:r>
            <a:r>
              <a:rPr lang="en-US" sz="2000" dirty="0" smtClean="0"/>
              <a:t> </a:t>
            </a:r>
            <a:r>
              <a:rPr lang="en-US" sz="2000" dirty="0" err="1" smtClean="0"/>
              <a:t>vsebini</a:t>
            </a:r>
            <a:r>
              <a:rPr lang="en-US" sz="2000" dirty="0" smtClean="0"/>
              <a:t> je </a:t>
            </a:r>
            <a:r>
              <a:rPr lang="en-US" sz="2000" dirty="0" err="1" smtClean="0"/>
              <a:t>govora</a:t>
            </a:r>
            <a:r>
              <a:rPr lang="en-US" sz="2000" dirty="0" smtClean="0"/>
              <a:t>, </a:t>
            </a:r>
            <a:r>
              <a:rPr lang="en-US" sz="2000" dirty="0" err="1" smtClean="0"/>
              <a:t>kako</a:t>
            </a:r>
            <a:r>
              <a:rPr lang="en-US" sz="2000" dirty="0" smtClean="0"/>
              <a:t> </a:t>
            </a:r>
            <a:r>
              <a:rPr lang="en-US" sz="2000" dirty="0" err="1" smtClean="0"/>
              <a:t>jo</a:t>
            </a:r>
            <a:r>
              <a:rPr lang="en-US" sz="2000" dirty="0" smtClean="0"/>
              <a:t> </a:t>
            </a:r>
            <a:r>
              <a:rPr lang="en-US" sz="2000" dirty="0" err="1" smtClean="0"/>
              <a:t>lahko</a:t>
            </a:r>
            <a:r>
              <a:rPr lang="en-US" sz="2000" dirty="0" smtClean="0"/>
              <a:t> </a:t>
            </a:r>
            <a:r>
              <a:rPr lang="en-US" sz="2000" dirty="0" err="1" smtClean="0"/>
              <a:t>uporabljamo</a:t>
            </a:r>
            <a:r>
              <a:rPr lang="en-US" sz="2000" dirty="0" smtClean="0"/>
              <a:t> in, </a:t>
            </a:r>
            <a:r>
              <a:rPr lang="en-US" sz="2000" dirty="0" err="1" smtClean="0"/>
              <a:t>če</a:t>
            </a:r>
            <a:r>
              <a:rPr lang="en-US" sz="2000" dirty="0" smtClean="0"/>
              <a:t> </a:t>
            </a:r>
            <a:r>
              <a:rPr lang="en-US" sz="2000" dirty="0" err="1" smtClean="0"/>
              <a:t>imamo</a:t>
            </a:r>
            <a:r>
              <a:rPr lang="en-US" sz="2000" dirty="0" smtClean="0"/>
              <a:t> </a:t>
            </a:r>
            <a:r>
              <a:rPr lang="en-US" sz="2000" dirty="0" err="1" smtClean="0"/>
              <a:t>pravico</a:t>
            </a:r>
            <a:r>
              <a:rPr lang="en-US" sz="2000" dirty="0" smtClean="0"/>
              <a:t> </a:t>
            </a:r>
            <a:r>
              <a:rPr lang="en-US" sz="2000" dirty="0" err="1" smtClean="0"/>
              <a:t>za</a:t>
            </a:r>
            <a:r>
              <a:rPr lang="en-US" sz="2000" dirty="0" smtClean="0"/>
              <a:t> to</a:t>
            </a:r>
            <a:endParaRPr lang="en-US" sz="2000" dirty="0" smtClean="0"/>
          </a:p>
          <a:p>
            <a:pPr eaLnBrk="1" hangingPunct="1">
              <a:spcAft>
                <a:spcPts val="1200"/>
              </a:spcAft>
              <a:buBlip>
                <a:blip r:embed="rId1"/>
              </a:buBlip>
            </a:pPr>
            <a:r>
              <a:rPr lang="en-US" sz="2000" dirty="0" err="1" smtClean="0"/>
              <a:t>Metapodatki</a:t>
            </a:r>
            <a:r>
              <a:rPr lang="en-US" sz="2000" dirty="0" smtClean="0"/>
              <a:t> </a:t>
            </a:r>
            <a:r>
              <a:rPr lang="en-US" sz="2000" dirty="0" err="1" smtClean="0"/>
              <a:t>naredijo</a:t>
            </a:r>
            <a:r>
              <a:rPr lang="en-US" sz="2000" dirty="0" smtClean="0"/>
              <a:t> </a:t>
            </a:r>
            <a:r>
              <a:rPr lang="en-US" sz="2000" dirty="0" err="1" smtClean="0"/>
              <a:t>iskanje</a:t>
            </a:r>
            <a:r>
              <a:rPr lang="en-US" sz="2000" dirty="0" smtClean="0"/>
              <a:t> </a:t>
            </a:r>
            <a:r>
              <a:rPr lang="en-US" sz="2000" dirty="0" err="1" smtClean="0"/>
              <a:t>po</a:t>
            </a:r>
            <a:r>
              <a:rPr lang="en-US" sz="2000" dirty="0" smtClean="0"/>
              <a:t> </a:t>
            </a:r>
            <a:r>
              <a:rPr lang="en-US" sz="2000" dirty="0" err="1" smtClean="0"/>
              <a:t>spletu</a:t>
            </a:r>
            <a:r>
              <a:rPr lang="en-US" sz="2000" dirty="0" smtClean="0"/>
              <a:t> </a:t>
            </a:r>
            <a:r>
              <a:rPr lang="en-US" sz="2000" dirty="0" err="1" smtClean="0"/>
              <a:t>bolj</a:t>
            </a:r>
            <a:r>
              <a:rPr lang="en-US" sz="2000" dirty="0" smtClean="0"/>
              <a:t> </a:t>
            </a:r>
            <a:r>
              <a:rPr lang="en-US" sz="2000" dirty="0" err="1" smtClean="0"/>
              <a:t>smiselno</a:t>
            </a:r>
            <a:endParaRPr lang="en-US" sz="2000" dirty="0" smtClean="0"/>
          </a:p>
          <a:p>
            <a:pPr eaLnBrk="1" hangingPunct="1">
              <a:spcAft>
                <a:spcPts val="1200"/>
              </a:spcAft>
              <a:buBlip>
                <a:blip r:embed="rId1"/>
              </a:buBlip>
            </a:pPr>
            <a:r>
              <a:rPr lang="en-US" sz="2000" dirty="0" err="1" smtClean="0"/>
              <a:t>Metapodatki</a:t>
            </a:r>
            <a:r>
              <a:rPr lang="en-US" sz="2000" dirty="0" smtClean="0"/>
              <a:t> </a:t>
            </a:r>
            <a:r>
              <a:rPr lang="en-US" sz="2000" dirty="0" err="1" smtClean="0"/>
              <a:t>omogočajo</a:t>
            </a:r>
            <a:r>
              <a:rPr lang="en-US" sz="2000" dirty="0" smtClean="0"/>
              <a:t>, da </a:t>
            </a:r>
            <a:r>
              <a:rPr lang="en-US" sz="2000" dirty="0" err="1" smtClean="0"/>
              <a:t>naše</a:t>
            </a:r>
            <a:r>
              <a:rPr lang="en-US" sz="2000" dirty="0" smtClean="0"/>
              <a:t> </a:t>
            </a:r>
            <a:r>
              <a:rPr lang="en-US" sz="2000" dirty="0" err="1" smtClean="0"/>
              <a:t>vsebine</a:t>
            </a:r>
            <a:r>
              <a:rPr lang="en-US" sz="2000" dirty="0" smtClean="0"/>
              <a:t> </a:t>
            </a:r>
            <a:r>
              <a:rPr lang="en-US" sz="2000" dirty="0" err="1" smtClean="0"/>
              <a:t>najde</a:t>
            </a:r>
            <a:r>
              <a:rPr lang="en-US" sz="2000" dirty="0" smtClean="0"/>
              <a:t> </a:t>
            </a:r>
            <a:r>
              <a:rPr lang="en-US" sz="2000" dirty="0" err="1" smtClean="0"/>
              <a:t>prava</a:t>
            </a:r>
            <a:r>
              <a:rPr lang="en-US" sz="2000" dirty="0" smtClean="0"/>
              <a:t> </a:t>
            </a:r>
            <a:r>
              <a:rPr lang="en-US" sz="2000" dirty="0" err="1" smtClean="0"/>
              <a:t>publika</a:t>
            </a:r>
            <a:endParaRPr lang="en-US" sz="2000" dirty="0" smtClean="0"/>
          </a:p>
        </p:txBody>
      </p:sp>
      <p:pic>
        <p:nvPicPr>
          <p:cNvPr id="3" name="Slika 2"/>
          <p:cNvPicPr>
            <a:picLocks noChangeAspect="1"/>
          </p:cNvPicPr>
          <p:nvPr/>
        </p:nvPicPr>
        <p:blipFill>
          <a:blip r:embed="rId2"/>
          <a:stretch>
            <a:fillRect/>
          </a:stretch>
        </p:blipFill>
        <p:spPr>
          <a:xfrm>
            <a:off x="5801519" y="4131239"/>
            <a:ext cx="2895851" cy="243861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764704"/>
          </a:xfrm>
        </p:spPr>
        <p:txBody>
          <a:bodyPr/>
          <a:lstStyle/>
          <a:p>
            <a:r>
              <a:rPr lang="en-US" altLang="en-US" dirty="0" err="1" smtClean="0">
                <a:solidFill>
                  <a:srgbClr val="FF0000"/>
                </a:solidFill>
                <a:hlinkClick r:id="rId1"/>
              </a:rPr>
              <a:t>LomPad</a:t>
            </a:r>
            <a:endParaRPr lang="en-US" altLang="en-US" dirty="0" smtClean="0">
              <a:solidFill>
                <a:srgbClr val="FF0000"/>
              </a:solidFill>
            </a:endParaRP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63625"/>
            <a:ext cx="7570788"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a:hlinkClick r:id="rId3" action="ppaction://hlinkfile"/>
          </p:cNvPr>
          <p:cNvSpPr/>
          <p:nvPr/>
        </p:nvSpPr>
        <p:spPr>
          <a:xfrm>
            <a:off x="8101013" y="6165850"/>
            <a:ext cx="792162" cy="2873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DEMO</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ChangeArrowheads="1"/>
          </p:cNvSpPr>
          <p:nvPr/>
        </p:nvSpPr>
        <p:spPr bwMode="auto">
          <a:xfrm>
            <a:off x="1112838" y="1233488"/>
            <a:ext cx="7100887"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516255" lvl="1" indent="-342900">
              <a:buBlip>
                <a:blip r:embed="rId1"/>
              </a:buBlip>
            </a:pPr>
            <a:r>
              <a:rPr lang="en-GB" sz="2400" dirty="0"/>
              <a:t>15 </a:t>
            </a:r>
            <a:r>
              <a:rPr lang="en-GB" sz="2400" dirty="0" smtClean="0"/>
              <a:t>element</a:t>
            </a:r>
            <a:r>
              <a:rPr lang="sl-SI" sz="2400" dirty="0" smtClean="0"/>
              <a:t>ov opisnih </a:t>
            </a:r>
            <a:r>
              <a:rPr lang="sl-SI" sz="2400" dirty="0" err="1" smtClean="0"/>
              <a:t>petapodatkov</a:t>
            </a:r>
            <a:endParaRPr lang="en-GB" sz="2400" dirty="0"/>
          </a:p>
          <a:p>
            <a:pPr marL="516255" lvl="1" indent="-342900">
              <a:buBlip>
                <a:blip r:embed="rId1"/>
              </a:buBlip>
            </a:pPr>
            <a:r>
              <a:rPr lang="sl-SI" sz="2400" dirty="0" smtClean="0"/>
              <a:t>Vsi elementi so opcijski</a:t>
            </a:r>
            <a:endParaRPr lang="en-GB" sz="2400" dirty="0"/>
          </a:p>
          <a:p>
            <a:pPr marL="516255" lvl="1" indent="-342900">
              <a:buBlip>
                <a:blip r:embed="rId1"/>
              </a:buBlip>
            </a:pPr>
            <a:r>
              <a:rPr lang="sl-SI" sz="2400" dirty="0" smtClean="0"/>
              <a:t>Vsi elementi so ponovljivi</a:t>
            </a:r>
            <a:endParaRPr lang="en-GB" sz="2400" dirty="0"/>
          </a:p>
          <a:p>
            <a:pPr marL="516255" lvl="1" indent="-342900">
              <a:buBlip>
                <a:blip r:embed="rId1"/>
              </a:buBlip>
            </a:pPr>
            <a:r>
              <a:rPr lang="sl-SI" sz="2400" dirty="0" smtClean="0"/>
              <a:t>Lahko jih razširjamo</a:t>
            </a:r>
            <a:endParaRPr lang="en-GB" sz="2400" dirty="0"/>
          </a:p>
          <a:p>
            <a:pPr marL="1030605" lvl="2" indent="-224155">
              <a:buFontTx/>
              <a:buChar char="–"/>
            </a:pPr>
            <a:r>
              <a:rPr lang="sl-SI" dirty="0" smtClean="0"/>
              <a:t>Nudi izhodišče za pomensko bolj bogate opise</a:t>
            </a:r>
            <a:endParaRPr lang="en-GB" dirty="0"/>
          </a:p>
          <a:p>
            <a:pPr marL="516255" lvl="1" indent="-342900">
              <a:buBlip>
                <a:blip r:embed="rId1"/>
              </a:buBlip>
            </a:pPr>
            <a:r>
              <a:rPr lang="en-GB" sz="2400" dirty="0" err="1" smtClean="0"/>
              <a:t>Interdisciplina</a:t>
            </a:r>
            <a:r>
              <a:rPr lang="sl-SI" sz="2400" dirty="0" err="1" smtClean="0"/>
              <a:t>rnost</a:t>
            </a:r>
            <a:endParaRPr lang="en-GB" sz="2400" dirty="0"/>
          </a:p>
          <a:p>
            <a:pPr marL="1030605" lvl="2" indent="-224155">
              <a:buFontTx/>
              <a:buChar char="–"/>
            </a:pPr>
            <a:r>
              <a:rPr lang="sl-SI" dirty="0" smtClean="0"/>
              <a:t>Knjižnice, vlada, muzeji, arhivi</a:t>
            </a:r>
            <a:r>
              <a:rPr lang="en-GB" dirty="0" smtClean="0"/>
              <a:t>…</a:t>
            </a:r>
            <a:endParaRPr lang="en-GB" dirty="0"/>
          </a:p>
          <a:p>
            <a:pPr marL="516255" lvl="1" indent="-342900">
              <a:buBlip>
                <a:blip r:embed="rId1"/>
              </a:buBlip>
            </a:pPr>
            <a:r>
              <a:rPr lang="en-GB" sz="2400" dirty="0" err="1" smtClean="0"/>
              <a:t>Interna</a:t>
            </a:r>
            <a:r>
              <a:rPr lang="sl-SI" sz="2400" dirty="0" err="1" smtClean="0"/>
              <a:t>cionalnost</a:t>
            </a:r>
            <a:endParaRPr lang="sl-SI" sz="2400" dirty="0" smtClean="0"/>
          </a:p>
          <a:p>
            <a:pPr marL="459105" lvl="1" indent="-285750">
              <a:buFontTx/>
              <a:buChar char="•"/>
            </a:pPr>
            <a:r>
              <a:rPr lang="sl-SI" dirty="0" smtClean="0"/>
              <a:t>V več kot 20 jezikih</a:t>
            </a:r>
            <a:r>
              <a:rPr lang="en-GB" dirty="0" smtClean="0"/>
              <a:t>...</a:t>
            </a:r>
            <a:endParaRPr lang="en-GB" dirty="0"/>
          </a:p>
        </p:txBody>
      </p:sp>
      <p:sp>
        <p:nvSpPr>
          <p:cNvPr id="30724" name="Rectangle 1027"/>
          <p:cNvSpPr>
            <a:spLocks noChangeArrowheads="1"/>
          </p:cNvSpPr>
          <p:nvPr/>
        </p:nvSpPr>
        <p:spPr bwMode="auto">
          <a:xfrm>
            <a:off x="304800" y="228600"/>
            <a:ext cx="71008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GB" sz="4000" dirty="0" err="1" smtClean="0">
                <a:solidFill>
                  <a:srgbClr val="FF0000"/>
                </a:solidFill>
              </a:rPr>
              <a:t>Nekaj</a:t>
            </a:r>
            <a:r>
              <a:rPr lang="en-GB" sz="4000" dirty="0" smtClean="0">
                <a:solidFill>
                  <a:srgbClr val="FF0000"/>
                </a:solidFill>
              </a:rPr>
              <a:t> o Dublin </a:t>
            </a:r>
            <a:r>
              <a:rPr lang="en-GB" sz="4000" dirty="0">
                <a:solidFill>
                  <a:srgbClr val="FF0000"/>
                </a:solidFill>
              </a:rPr>
              <a:t>Core</a:t>
            </a:r>
            <a:endParaRPr lang="en-GB" sz="4400" dirty="0">
              <a:solidFill>
                <a:srgbClr val="FF0000"/>
              </a:solidFill>
            </a:endParaRPr>
          </a:p>
        </p:txBody>
      </p:sp>
      <p:pic>
        <p:nvPicPr>
          <p:cNvPr id="6146" name="Picture 2" descr="Rezultat iskanja slik za dublin core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4941168"/>
            <a:ext cx="1541512" cy="15415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611560" y="6254080"/>
            <a:ext cx="214167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dirty="0">
                <a:latin typeface="Times New Roman" panose="02020603050405020304" pitchFamily="18" charset="0"/>
                <a:hlinkClick r:id="rId3"/>
              </a:rPr>
              <a:t>www.dublincore.org/</a:t>
            </a:r>
            <a:endParaRPr 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anim calcmode="lin" valueType="num">
                                      <p:cBhvr additive="base">
                                        <p:cTn id="13" dur="500" fill="hold"/>
                                        <p:tgtEl>
                                          <p:spTgt spid="3379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 calcmode="lin" valueType="num">
                                      <p:cBhvr additive="base">
                                        <p:cTn id="19" dur="500" fill="hold"/>
                                        <p:tgtEl>
                                          <p:spTgt spid="3379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4">
                                            <p:txEl>
                                              <p:pRg st="3" end="3"/>
                                            </p:txEl>
                                          </p:spTgt>
                                        </p:tgtEl>
                                        <p:attrNameLst>
                                          <p:attrName>style.visibility</p:attrName>
                                        </p:attrNameLst>
                                      </p:cBhvr>
                                      <p:to>
                                        <p:strVal val="visible"/>
                                      </p:to>
                                    </p:set>
                                    <p:anim calcmode="lin" valueType="num">
                                      <p:cBhvr additive="base">
                                        <p:cTn id="25" dur="500" fill="hold"/>
                                        <p:tgtEl>
                                          <p:spTgt spid="3379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4">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3794">
                                            <p:txEl>
                                              <p:pRg st="4" end="4"/>
                                            </p:txEl>
                                          </p:spTgt>
                                        </p:tgtEl>
                                        <p:attrNameLst>
                                          <p:attrName>style.visibility</p:attrName>
                                        </p:attrNameLst>
                                      </p:cBhvr>
                                      <p:to>
                                        <p:strVal val="visible"/>
                                      </p:to>
                                    </p:set>
                                    <p:anim calcmode="lin" valueType="num">
                                      <p:cBhvr additive="base">
                                        <p:cTn id="29" dur="500" fill="hold"/>
                                        <p:tgtEl>
                                          <p:spTgt spid="3379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37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3794">
                                            <p:txEl>
                                              <p:pRg st="5" end="5"/>
                                            </p:txEl>
                                          </p:spTgt>
                                        </p:tgtEl>
                                        <p:attrNameLst>
                                          <p:attrName>style.visibility</p:attrName>
                                        </p:attrNameLst>
                                      </p:cBhvr>
                                      <p:to>
                                        <p:strVal val="visible"/>
                                      </p:to>
                                    </p:set>
                                    <p:anim calcmode="lin" valueType="num">
                                      <p:cBhvr additive="base">
                                        <p:cTn id="35" dur="500" fill="hold"/>
                                        <p:tgtEl>
                                          <p:spTgt spid="33794">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3794">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794">
                                            <p:txEl>
                                              <p:pRg st="6" end="6"/>
                                            </p:txEl>
                                          </p:spTgt>
                                        </p:tgtEl>
                                        <p:attrNameLst>
                                          <p:attrName>style.visibility</p:attrName>
                                        </p:attrNameLst>
                                      </p:cBhvr>
                                      <p:to>
                                        <p:strVal val="visible"/>
                                      </p:to>
                                    </p:set>
                                    <p:anim calcmode="lin" valueType="num">
                                      <p:cBhvr additive="base">
                                        <p:cTn id="39" dur="500" fill="hold"/>
                                        <p:tgtEl>
                                          <p:spTgt spid="33794">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379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3794">
                                            <p:txEl>
                                              <p:pRg st="7" end="7"/>
                                            </p:txEl>
                                          </p:spTgt>
                                        </p:tgtEl>
                                        <p:attrNameLst>
                                          <p:attrName>style.visibility</p:attrName>
                                        </p:attrNameLst>
                                      </p:cBhvr>
                                      <p:to>
                                        <p:strVal val="visible"/>
                                      </p:to>
                                    </p:set>
                                    <p:anim calcmode="lin" valueType="num">
                                      <p:cBhvr additive="base">
                                        <p:cTn id="45" dur="500" fill="hold"/>
                                        <p:tgtEl>
                                          <p:spTgt spid="33794">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379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3794">
                                            <p:txEl>
                                              <p:pRg st="8" end="8"/>
                                            </p:txEl>
                                          </p:spTgt>
                                        </p:tgtEl>
                                        <p:attrNameLst>
                                          <p:attrName>style.visibility</p:attrName>
                                        </p:attrNameLst>
                                      </p:cBhvr>
                                      <p:to>
                                        <p:strVal val="visible"/>
                                      </p:to>
                                    </p:set>
                                    <p:anim calcmode="lin" valueType="num">
                                      <p:cBhvr additive="base">
                                        <p:cTn id="51" dur="500" fill="hold"/>
                                        <p:tgtEl>
                                          <p:spTgt spid="33794">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3794">
                                            <p:txEl>
                                              <p:pRg st="8" end="8"/>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5"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ppt_w</p:attrName>
                                        </p:attrNameLst>
                                      </p:cBhvr>
                                      <p:tavLst>
                                        <p:tav tm="0">
                                          <p:val>
                                            <p:fltVal val="0"/>
                                          </p:val>
                                        </p:tav>
                                        <p:tav tm="100000">
                                          <p:val>
                                            <p:strVal val="#ppt_w"/>
                                          </p:val>
                                        </p:tav>
                                      </p:tavLst>
                                    </p:anim>
                                    <p:anim calcmode="lin" valueType="num">
                                      <p:cBhvr>
                                        <p:cTn id="57" dur="1000" fill="hold"/>
                                        <p:tgtEl>
                                          <p:spTgt spid="5"/>
                                        </p:tgtEl>
                                        <p:attrNameLst>
                                          <p:attrName>ppt_h</p:attrName>
                                        </p:attrNameLst>
                                      </p:cBhvr>
                                      <p:tavLst>
                                        <p:tav tm="0">
                                          <p:val>
                                            <p:fltVal val="0"/>
                                          </p:val>
                                        </p:tav>
                                        <p:tav tm="100000">
                                          <p:val>
                                            <p:strVal val="#ppt_h"/>
                                          </p:val>
                                        </p:tav>
                                      </p:tavLst>
                                    </p:anim>
                                    <p:anim calcmode="lin" valueType="num">
                                      <p:cBhvr>
                                        <p:cTn id="5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2" autoUpdateAnimBg="0" build="p"/>
      <p:bldP spid="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dirty="0" smtClean="0"/>
              <a:t>Primer </a:t>
            </a:r>
            <a:r>
              <a:rPr lang="en-US" dirty="0" err="1" smtClean="0"/>
              <a:t>metapodatkov</a:t>
            </a:r>
            <a:r>
              <a:rPr lang="en-US" dirty="0" smtClean="0"/>
              <a:t>– Dublin Core</a:t>
            </a:r>
            <a:endParaRPr lang="en-US" dirty="0" smtClean="0"/>
          </a:p>
        </p:txBody>
      </p:sp>
      <p:sp>
        <p:nvSpPr>
          <p:cNvPr id="19459" name="Rectangle 3"/>
          <p:cNvSpPr>
            <a:spLocks noGrp="1" noChangeArrowheads="1"/>
          </p:cNvSpPr>
          <p:nvPr>
            <p:ph idx="1"/>
          </p:nvPr>
        </p:nvSpPr>
        <p:spPr>
          <a:xfrm>
            <a:off x="457200" y="1052736"/>
            <a:ext cx="8229600" cy="4525963"/>
          </a:xfrm>
        </p:spPr>
        <p:txBody>
          <a:bodyPr>
            <a:noAutofit/>
          </a:bodyPr>
          <a:lstStyle/>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contributor.author:</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Tang</a:t>
            </a:r>
            <a:r>
              <a:rPr lang="en-US" sz="1050" dirty="0" smtClean="0">
                <a:solidFill>
                  <a:srgbClr val="000000"/>
                </a:solidFill>
                <a:latin typeface="Verdana" panose="020B0604030504040204" pitchFamily="34" charset="0"/>
                <a:ea typeface="Arial Unicode MS" pitchFamily="34" charset="-128"/>
                <a:cs typeface="Arial Unicode MS" pitchFamily="34" charset="-128"/>
              </a:rPr>
              <a:t>, Y.:-</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contributor.author:</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Loh</a:t>
            </a:r>
            <a:r>
              <a:rPr lang="en-US" sz="1050" dirty="0" smtClean="0">
                <a:solidFill>
                  <a:srgbClr val="000000"/>
                </a:solidFill>
                <a:latin typeface="Verdana" panose="020B0604030504040204" pitchFamily="34" charset="0"/>
                <a:ea typeface="Arial Unicode MS" pitchFamily="34" charset="-128"/>
                <a:cs typeface="Arial Unicode MS" pitchFamily="34" charset="-128"/>
              </a:rPr>
              <a:t>, Han Tong:-</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contributor.author:</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Fuh</a:t>
            </a:r>
            <a:r>
              <a:rPr lang="en-US" sz="1050" dirty="0" smtClean="0">
                <a:solidFill>
                  <a:srgbClr val="000000"/>
                </a:solidFill>
                <a:latin typeface="Verdana" panose="020B0604030504040204" pitchFamily="34" charset="0"/>
                <a:ea typeface="Arial Unicode MS" pitchFamily="34" charset="-128"/>
                <a:cs typeface="Arial Unicode MS" pitchFamily="34" charset="-128"/>
              </a:rPr>
              <a:t>, J.-Y.-H.:-</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contributor.author:</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Wong</a:t>
            </a:r>
            <a:r>
              <a:rPr lang="en-US" sz="1050" dirty="0" smtClean="0">
                <a:solidFill>
                  <a:srgbClr val="000000"/>
                </a:solidFill>
                <a:latin typeface="Verdana" panose="020B0604030504040204" pitchFamily="34" charset="0"/>
                <a:ea typeface="Arial Unicode MS" pitchFamily="34" charset="-128"/>
                <a:cs typeface="Arial Unicode MS" pitchFamily="34" charset="-128"/>
              </a:rPr>
              <a:t>, </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Yeow</a:t>
            </a:r>
            <a:r>
              <a:rPr lang="en-US" sz="1050" dirty="0" smtClean="0">
                <a:solidFill>
                  <a:srgbClr val="000000"/>
                </a:solidFill>
                <a:latin typeface="Verdana" panose="020B0604030504040204" pitchFamily="34" charset="0"/>
                <a:ea typeface="Arial Unicode MS" pitchFamily="34" charset="-128"/>
                <a:cs typeface="Arial Unicode MS" pitchFamily="34" charset="-128"/>
              </a:rPr>
              <a:t> </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Sheong</a:t>
            </a:r>
            <a:r>
              <a:rPr lang="en-US" sz="1050" dirty="0" smtClean="0">
                <a:solidFill>
                  <a:srgbClr val="000000"/>
                </a:solidFill>
                <a:latin typeface="Verdana" panose="020B0604030504040204" pitchFamily="34" charset="0"/>
                <a:ea typeface="Arial Unicode MS" pitchFamily="34" charset="-128"/>
                <a:cs typeface="Arial Unicode MS" pitchFamily="34" charset="-128"/>
              </a:rPr>
              <a:t>:-</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contributor.author:</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Lu</a:t>
            </a:r>
            <a:r>
              <a:rPr lang="en-US" sz="1050" dirty="0" smtClean="0">
                <a:solidFill>
                  <a:srgbClr val="000000"/>
                </a:solidFill>
                <a:latin typeface="Verdana" panose="020B0604030504040204" pitchFamily="34" charset="0"/>
                <a:ea typeface="Arial Unicode MS" pitchFamily="34" charset="-128"/>
                <a:cs typeface="Arial Unicode MS" pitchFamily="34" charset="-128"/>
              </a:rPr>
              <a:t>, L.:-</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contributor.author:</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Ning</a:t>
            </a:r>
            <a:r>
              <a:rPr lang="en-US" sz="1050" dirty="0" smtClean="0">
                <a:solidFill>
                  <a:srgbClr val="000000"/>
                </a:solidFill>
                <a:latin typeface="Verdana" panose="020B0604030504040204" pitchFamily="34" charset="0"/>
                <a:ea typeface="Arial Unicode MS" pitchFamily="34" charset="-128"/>
                <a:cs typeface="Arial Unicode MS" pitchFamily="34" charset="-128"/>
              </a:rPr>
              <a:t>, Y.:-</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contributor.author:</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Wang</a:t>
            </a:r>
            <a:r>
              <a:rPr lang="en-US" sz="1050" dirty="0" smtClean="0">
                <a:solidFill>
                  <a:srgbClr val="000000"/>
                </a:solidFill>
                <a:latin typeface="Verdana" panose="020B0604030504040204" pitchFamily="34" charset="0"/>
                <a:ea typeface="Arial Unicode MS" pitchFamily="34" charset="-128"/>
                <a:cs typeface="Arial Unicode MS" pitchFamily="34" charset="-128"/>
              </a:rPr>
              <a:t>, X.:-</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smtClean="0">
                <a:solidFill>
                  <a:srgbClr val="000000"/>
                </a:solidFill>
                <a:latin typeface="Verdana" panose="020B0604030504040204" pitchFamily="34" charset="0"/>
                <a:ea typeface="Arial Unicode MS" pitchFamily="34" charset="-128"/>
                <a:cs typeface="Arial Unicode MS" pitchFamily="34" charset="-128"/>
              </a:rPr>
              <a:t>date.accessioned:</a:t>
            </a:r>
            <a:r>
              <a:rPr lang="en-US" sz="1050" dirty="0" smtClean="0">
                <a:solidFill>
                  <a:srgbClr val="000000"/>
                </a:solidFill>
                <a:latin typeface="Verdana" panose="020B0604030504040204" pitchFamily="34" charset="0"/>
                <a:ea typeface="Arial Unicode MS" pitchFamily="34" charset="-128"/>
                <a:cs typeface="Arial Unicode MS" pitchFamily="34" charset="-128"/>
              </a:rPr>
              <a:t>2003-12-14T23:35:31Z:-</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smtClean="0">
                <a:solidFill>
                  <a:srgbClr val="000000"/>
                </a:solidFill>
                <a:latin typeface="Verdana" panose="020B0604030504040204" pitchFamily="34" charset="0"/>
                <a:ea typeface="Arial Unicode MS" pitchFamily="34" charset="-128"/>
                <a:cs typeface="Arial Unicode MS" pitchFamily="34" charset="-128"/>
              </a:rPr>
              <a:t>date.available:</a:t>
            </a:r>
            <a:r>
              <a:rPr lang="en-US" sz="1050" dirty="0" smtClean="0">
                <a:solidFill>
                  <a:srgbClr val="000000"/>
                </a:solidFill>
                <a:latin typeface="Verdana" panose="020B0604030504040204" pitchFamily="34" charset="0"/>
                <a:ea typeface="Arial Unicode MS" pitchFamily="34" charset="-128"/>
                <a:cs typeface="Arial Unicode MS" pitchFamily="34" charset="-128"/>
              </a:rPr>
              <a:t>2003-12-14T23:35:31Z:-</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smtClean="0">
                <a:solidFill>
                  <a:srgbClr val="000000"/>
                </a:solidFill>
                <a:latin typeface="Verdana" panose="020B0604030504040204" pitchFamily="34" charset="0"/>
                <a:ea typeface="Arial Unicode MS" pitchFamily="34" charset="-128"/>
                <a:cs typeface="Arial Unicode MS" pitchFamily="34" charset="-128"/>
              </a:rPr>
              <a:t>date.issued:</a:t>
            </a:r>
            <a:r>
              <a:rPr lang="en-US" sz="1050" dirty="0" smtClean="0">
                <a:solidFill>
                  <a:srgbClr val="000000"/>
                </a:solidFill>
                <a:latin typeface="Verdana" panose="020B0604030504040204" pitchFamily="34" charset="0"/>
                <a:ea typeface="Arial Unicode MS" pitchFamily="34" charset="-128"/>
                <a:cs typeface="Arial Unicode MS" pitchFamily="34" charset="-128"/>
              </a:rPr>
              <a:t>2004-01:-</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identifier.uri:</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http</a:t>
            </a:r>
            <a:r>
              <a:rPr lang="en-US" sz="1050" dirty="0" smtClean="0">
                <a:solidFill>
                  <a:srgbClr val="000000"/>
                </a:solidFill>
                <a:latin typeface="Verdana" panose="020B0604030504040204" pitchFamily="34" charset="0"/>
                <a:ea typeface="Arial Unicode MS" pitchFamily="34" charset="-128"/>
                <a:cs typeface="Arial Unicode MS" pitchFamily="34" charset="-128"/>
              </a:rPr>
              <a:t>://hdl.handle.net/1721.1/3898:-</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description.abstract:</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The</a:t>
            </a:r>
            <a:r>
              <a:rPr lang="en-US" sz="1050" dirty="0" smtClean="0">
                <a:solidFill>
                  <a:srgbClr val="000000"/>
                </a:solidFill>
                <a:latin typeface="Verdana" panose="020B0604030504040204" pitchFamily="34" charset="0"/>
                <a:ea typeface="Arial Unicode MS" pitchFamily="34" charset="-128"/>
                <a:cs typeface="Arial Unicode MS" pitchFamily="34" charset="-128"/>
              </a:rPr>
              <a:t> accuracy issue of a rapid prototyping-direct laser sintering system is studied in this paper. The sources of errors are analyzed for their contribution to the final accuracy of built parts. The error sources are related to the hardware and software of the machine, the materials and the process. Special measures were exploited to improve the accuracy of the direct laser sintering system and process. For the errors caused by hardware like laser scanner, compensation by software was developed to correct the errors resulting from </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galvano</a:t>
            </a:r>
            <a:r>
              <a:rPr lang="en-US" sz="1050" dirty="0" smtClean="0">
                <a:solidFill>
                  <a:srgbClr val="000000"/>
                </a:solidFill>
                <a:latin typeface="Verdana" panose="020B0604030504040204" pitchFamily="34" charset="0"/>
                <a:ea typeface="Arial Unicode MS" pitchFamily="34" charset="-128"/>
                <a:cs typeface="Arial Unicode MS" pitchFamily="34" charset="-128"/>
              </a:rPr>
              <a:t>-mirrors and F-θ lens. A compensation function mode was added to the slicing software to compensate the errors caused by material shrinkage and laser beam offset. Based on the analysis and improvement, a desired accuracy of 0.2mm has been achieved for the direct laser sintering system, which was verified by </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experiments.:en</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description.sponsorship:</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Singapore-MIT</a:t>
            </a:r>
            <a:r>
              <a:rPr lang="en-US" sz="1050" dirty="0" smtClean="0">
                <a:solidFill>
                  <a:srgbClr val="000000"/>
                </a:solidFill>
                <a:latin typeface="Verdana" panose="020B0604030504040204" pitchFamily="34" charset="0"/>
                <a:ea typeface="Arial Unicode MS" pitchFamily="34" charset="-128"/>
                <a:cs typeface="Arial Unicode MS" pitchFamily="34" charset="-128"/>
              </a:rPr>
              <a:t> Alliance (SMA):en</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smtClean="0">
                <a:solidFill>
                  <a:srgbClr val="000000"/>
                </a:solidFill>
                <a:latin typeface="Verdana" panose="020B0604030504040204" pitchFamily="34" charset="0"/>
                <a:ea typeface="Arial Unicode MS" pitchFamily="34" charset="-128"/>
                <a:cs typeface="Arial Unicode MS" pitchFamily="34" charset="-128"/>
              </a:rPr>
              <a:t>format.extent:</a:t>
            </a:r>
            <a:r>
              <a:rPr lang="en-US" sz="1050" dirty="0" smtClean="0">
                <a:solidFill>
                  <a:srgbClr val="000000"/>
                </a:solidFill>
                <a:latin typeface="Verdana" panose="020B0604030504040204" pitchFamily="34" charset="0"/>
                <a:ea typeface="Arial Unicode MS" pitchFamily="34" charset="-128"/>
                <a:cs typeface="Arial Unicode MS" pitchFamily="34" charset="-128"/>
              </a:rPr>
              <a:t>405545 bytes:-</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format.mimetype:</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application</a:t>
            </a:r>
            <a:r>
              <a:rPr lang="en-US" sz="1050" dirty="0" smtClean="0">
                <a:solidFill>
                  <a:srgbClr val="000000"/>
                </a:solidFill>
                <a:latin typeface="Verdana" panose="020B0604030504040204" pitchFamily="34" charset="0"/>
                <a:ea typeface="Arial Unicode MS" pitchFamily="34" charset="-128"/>
                <a:cs typeface="Arial Unicode MS" pitchFamily="34" charset="-128"/>
              </a:rPr>
              <a:t>/</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pdf</a:t>
            </a:r>
            <a:r>
              <a:rPr lang="en-US" sz="1050" dirty="0" smtClean="0">
                <a:solidFill>
                  <a:srgbClr val="000000"/>
                </a:solidFill>
                <a:latin typeface="Verdana" panose="020B0604030504040204" pitchFamily="34" charset="0"/>
                <a:ea typeface="Arial Unicode MS" pitchFamily="34" charset="-128"/>
                <a:cs typeface="Arial Unicode MS" pitchFamily="34" charset="-128"/>
              </a:rPr>
              <a:t>:-</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language.iso:</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en_US</a:t>
            </a:r>
            <a:r>
              <a:rPr lang="en-US" sz="1050" dirty="0" smtClean="0">
                <a:solidFill>
                  <a:srgbClr val="000000"/>
                </a:solidFill>
                <a:latin typeface="Verdana" panose="020B0604030504040204" pitchFamily="34" charset="0"/>
                <a:ea typeface="Arial Unicode MS" pitchFamily="34" charset="-128"/>
                <a:cs typeface="Arial Unicode MS" pitchFamily="34" charset="-128"/>
              </a:rPr>
              <a:t>:-</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relation.ispartofseries:</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Innovation</a:t>
            </a:r>
            <a:r>
              <a:rPr lang="en-US" sz="1050" dirty="0" smtClean="0">
                <a:solidFill>
                  <a:srgbClr val="000000"/>
                </a:solidFill>
                <a:latin typeface="Verdana" panose="020B0604030504040204" pitchFamily="34" charset="0"/>
                <a:ea typeface="Arial Unicode MS" pitchFamily="34" charset="-128"/>
                <a:cs typeface="Arial Unicode MS" pitchFamily="34" charset="-128"/>
              </a:rPr>
              <a:t> in Manufacturing Systems and Technology (IMST);:-</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subject:</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accuracy:en</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subject:</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compensation:en</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subject:</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correction:en</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subject:</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direct</a:t>
            </a:r>
            <a:r>
              <a:rPr lang="en-US" sz="1050" dirty="0" smtClean="0">
                <a:solidFill>
                  <a:srgbClr val="000000"/>
                </a:solidFill>
                <a:latin typeface="Verdana" panose="020B0604030504040204" pitchFamily="34" charset="0"/>
                <a:ea typeface="Arial Unicode MS" pitchFamily="34" charset="-128"/>
                <a:cs typeface="Arial Unicode MS" pitchFamily="34" charset="-128"/>
              </a:rPr>
              <a:t> laser </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sintering:en</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subject:</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rapid</a:t>
            </a:r>
            <a:r>
              <a:rPr lang="en-US" sz="1050" dirty="0" smtClean="0">
                <a:solidFill>
                  <a:srgbClr val="000000"/>
                </a:solidFill>
                <a:latin typeface="Verdana" panose="020B0604030504040204" pitchFamily="34" charset="0"/>
                <a:ea typeface="Arial Unicode MS" pitchFamily="34" charset="-128"/>
                <a:cs typeface="Arial Unicode MS" pitchFamily="34" charset="-128"/>
              </a:rPr>
              <a:t> </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prototyping:en</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title:</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Accuracy</a:t>
            </a:r>
            <a:r>
              <a:rPr lang="en-US" sz="1050" dirty="0" smtClean="0">
                <a:solidFill>
                  <a:srgbClr val="000000"/>
                </a:solidFill>
                <a:latin typeface="Verdana" panose="020B0604030504040204" pitchFamily="34" charset="0"/>
                <a:ea typeface="Arial Unicode MS" pitchFamily="34" charset="-128"/>
                <a:cs typeface="Arial Unicode MS" pitchFamily="34" charset="-128"/>
              </a:rPr>
              <a:t> Analysis and Improvement for Direct Laser </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Sintering:en</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err="1" smtClean="0">
                <a:solidFill>
                  <a:srgbClr val="000000"/>
                </a:solidFill>
                <a:latin typeface="Verdana" panose="020B0604030504040204" pitchFamily="34" charset="0"/>
                <a:ea typeface="Arial Unicode MS" pitchFamily="34" charset="-128"/>
                <a:cs typeface="Arial Unicode MS" pitchFamily="34" charset="-128"/>
              </a:rPr>
              <a:t>type:</a:t>
            </a:r>
            <a:r>
              <a:rPr lang="en-US" sz="1050" dirty="0" err="1" smtClean="0">
                <a:solidFill>
                  <a:srgbClr val="000000"/>
                </a:solidFill>
                <a:latin typeface="Verdana" panose="020B0604030504040204" pitchFamily="34" charset="0"/>
                <a:ea typeface="Arial Unicode MS" pitchFamily="34" charset="-128"/>
                <a:cs typeface="Arial Unicode MS" pitchFamily="34" charset="-128"/>
              </a:rPr>
              <a:t>Article:en</a:t>
            </a:r>
            <a:endParaRPr lang="en-US" sz="1050" dirty="0" smtClean="0">
              <a:latin typeface="Verdana" panose="020B0604030504040204" pitchFamily="34" charset="0"/>
              <a:ea typeface="Arial Unicode MS" pitchFamily="34" charset="-128"/>
              <a:cs typeface="Arial Unicode MS" pitchFamily="34" charset="-128"/>
            </a:endParaRPr>
          </a:p>
          <a:p>
            <a:pPr eaLnBrk="1" hangingPunct="1">
              <a:lnSpc>
                <a:spcPct val="90000"/>
              </a:lnSpc>
            </a:pPr>
            <a:r>
              <a:rPr lang="en-US" sz="1050" b="1" dirty="0" smtClean="0">
                <a:solidFill>
                  <a:srgbClr val="000000"/>
                </a:solidFill>
                <a:latin typeface="Verdana" panose="020B0604030504040204" pitchFamily="34" charset="0"/>
                <a:cs typeface="Times New Roman" panose="02020603050405020304" pitchFamily="18" charset="0"/>
              </a:rPr>
              <a:t>Appears in Collections:</a:t>
            </a:r>
            <a:r>
              <a:rPr lang="en-US" sz="1050" b="1" dirty="0" smtClean="0">
                <a:solidFill>
                  <a:srgbClr val="000000"/>
                </a:solidFill>
                <a:latin typeface="Verdana" panose="020B0604030504040204" pitchFamily="34" charset="0"/>
                <a:ea typeface="Arial Unicode MS" pitchFamily="34" charset="-128"/>
                <a:cs typeface="Arial Unicode MS" pitchFamily="34" charset="-128"/>
              </a:rPr>
              <a:t>:</a:t>
            </a:r>
            <a:r>
              <a:rPr lang="en-US" sz="1050" dirty="0" smtClean="0">
                <a:solidFill>
                  <a:srgbClr val="000000"/>
                </a:solidFill>
                <a:latin typeface="Verdana" panose="020B0604030504040204" pitchFamily="34" charset="0"/>
                <a:cs typeface="Times New Roman" panose="02020603050405020304" pitchFamily="18" charset="0"/>
                <a:hlinkClick r:id="rId1"/>
              </a:rPr>
              <a:t>Innovation in Manufacturing Systems and Technology (IMST)</a:t>
            </a:r>
            <a:r>
              <a:rPr lang="en-US" sz="1050" dirty="0" smtClean="0">
                <a:solidFill>
                  <a:srgbClr val="000000"/>
                </a:solidFill>
                <a:latin typeface="Verdana" panose="020B0604030504040204" pitchFamily="34" charset="0"/>
                <a:ea typeface="Arial Unicode MS" pitchFamily="34" charset="-128"/>
                <a:cs typeface="Arial Unicode MS" pitchFamily="34" charset="-128"/>
              </a:rPr>
              <a:t>:</a:t>
            </a:r>
            <a:r>
              <a:rPr lang="en-US" sz="1050" dirty="0" smtClean="0"/>
              <a:t> </a:t>
            </a:r>
            <a:endParaRPr lang="en-US" sz="105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hlinkClick r:id="rId1"/>
              </a:rPr>
              <a:t>Spletni generator metapodatkov Dublin </a:t>
            </a:r>
            <a:r>
              <a:rPr lang="sl-SI" dirty="0" err="1" smtClean="0">
                <a:hlinkClick r:id="rId1"/>
              </a:rPr>
              <a:t>Core</a:t>
            </a:r>
            <a:endParaRPr lang="sl-SI" dirty="0"/>
          </a:p>
        </p:txBody>
      </p:sp>
      <p:pic>
        <p:nvPicPr>
          <p:cNvPr id="4" name="Slika 3"/>
          <p:cNvPicPr>
            <a:picLocks noChangeAspect="1"/>
          </p:cNvPicPr>
          <p:nvPr/>
        </p:nvPicPr>
        <p:blipFill>
          <a:blip r:embed="rId2"/>
          <a:stretch>
            <a:fillRect/>
          </a:stretch>
        </p:blipFill>
        <p:spPr>
          <a:xfrm>
            <a:off x="1187624" y="999496"/>
            <a:ext cx="7056784" cy="535566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hlinkClick r:id="rId1"/>
              </a:rPr>
              <a:t>Dublin </a:t>
            </a:r>
            <a:r>
              <a:rPr lang="sl-SI" dirty="0" err="1" smtClean="0">
                <a:solidFill>
                  <a:srgbClr val="FF0000"/>
                </a:solidFill>
                <a:hlinkClick r:id="rId1"/>
              </a:rPr>
              <a:t>Core</a:t>
            </a:r>
            <a:r>
              <a:rPr lang="sl-SI" dirty="0" smtClean="0">
                <a:solidFill>
                  <a:srgbClr val="FF0000"/>
                </a:solidFill>
                <a:hlinkClick r:id="rId1"/>
              </a:rPr>
              <a:t>  </a:t>
            </a:r>
            <a:r>
              <a:rPr lang="sl-SI" dirty="0" err="1" smtClean="0">
                <a:solidFill>
                  <a:srgbClr val="FF0000"/>
                </a:solidFill>
                <a:hlinkClick r:id="rId1"/>
              </a:rPr>
              <a:t>Metadata</a:t>
            </a:r>
            <a:r>
              <a:rPr lang="sl-SI" dirty="0" smtClean="0">
                <a:solidFill>
                  <a:srgbClr val="FF0000"/>
                </a:solidFill>
                <a:hlinkClick r:id="rId1"/>
              </a:rPr>
              <a:t> </a:t>
            </a:r>
            <a:r>
              <a:rPr lang="sl-SI" dirty="0" smtClean="0">
                <a:solidFill>
                  <a:srgbClr val="FF0000"/>
                </a:solidFill>
                <a:hlinkClick r:id="rId1"/>
              </a:rPr>
              <a:t>Generator</a:t>
            </a:r>
            <a:endParaRPr lang="sl-SI" dirty="0">
              <a:solidFill>
                <a:srgbClr val="FF0000"/>
              </a:solidFill>
            </a:endParaRPr>
          </a:p>
        </p:txBody>
      </p:sp>
      <p:pic>
        <p:nvPicPr>
          <p:cNvPr id="3" name="Slika 2"/>
          <p:cNvPicPr>
            <a:picLocks noChangeAspect="1"/>
          </p:cNvPicPr>
          <p:nvPr/>
        </p:nvPicPr>
        <p:blipFill>
          <a:blip r:embed="rId2"/>
          <a:stretch>
            <a:fillRect/>
          </a:stretch>
        </p:blipFill>
        <p:spPr>
          <a:xfrm>
            <a:off x="0" y="2204864"/>
            <a:ext cx="8965159" cy="436819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115888"/>
            <a:ext cx="8229600" cy="1143000"/>
          </a:xfrm>
        </p:spPr>
        <p:txBody>
          <a:bodyPr/>
          <a:lstStyle/>
          <a:p>
            <a:pPr eaLnBrk="1" hangingPunct="1"/>
            <a:r>
              <a:rPr lang="sl-SI" altLang="en-US" smtClean="0">
                <a:solidFill>
                  <a:srgbClr val="FF0000"/>
                </a:solidFill>
              </a:rPr>
              <a:t>Opisovanje učnih objektov</a:t>
            </a:r>
            <a:endParaRPr lang="en-US" altLang="en-US" smtClean="0">
              <a:solidFill>
                <a:srgbClr val="FF0000"/>
              </a:solidFill>
            </a:endParaRPr>
          </a:p>
        </p:txBody>
      </p:sp>
      <p:sp>
        <p:nvSpPr>
          <p:cNvPr id="40963" name="Rectangle 3"/>
          <p:cNvSpPr>
            <a:spLocks noGrp="1" noChangeArrowheads="1"/>
          </p:cNvSpPr>
          <p:nvPr>
            <p:ph type="body" idx="4294967295"/>
          </p:nvPr>
        </p:nvSpPr>
        <p:spPr>
          <a:xfrm>
            <a:off x="591873" y="1260475"/>
            <a:ext cx="8532812" cy="4616450"/>
          </a:xfrm>
        </p:spPr>
        <p:txBody>
          <a:bodyPr>
            <a:normAutofit/>
          </a:bodyPr>
          <a:lstStyle/>
          <a:p>
            <a:pPr eaLnBrk="1" hangingPunct="1">
              <a:lnSpc>
                <a:spcPct val="90000"/>
              </a:lnSpc>
            </a:pPr>
            <a:r>
              <a:rPr lang="sl-SI" altLang="en-US" sz="2800" dirty="0" smtClean="0"/>
              <a:t>Izpolnimo le polja</a:t>
            </a:r>
            <a:r>
              <a:rPr lang="en-US" altLang="en-US" sz="2800" dirty="0" smtClean="0"/>
              <a:t>:</a:t>
            </a:r>
            <a:endParaRPr lang="en-US" altLang="en-US" sz="2800" dirty="0" smtClean="0"/>
          </a:p>
          <a:p>
            <a:pPr lvl="1" eaLnBrk="1" hangingPunct="1">
              <a:lnSpc>
                <a:spcPct val="90000"/>
              </a:lnSpc>
            </a:pPr>
            <a:r>
              <a:rPr lang="en-US" altLang="en-US" sz="2400" dirty="0" smtClean="0"/>
              <a:t>…</a:t>
            </a:r>
            <a:r>
              <a:rPr lang="sl-SI" altLang="en-US" sz="2400" dirty="0" smtClean="0"/>
              <a:t>ki se napolnijo avtomatsko</a:t>
            </a:r>
            <a:endParaRPr lang="en-US" altLang="en-US" sz="2400" dirty="0" smtClean="0"/>
          </a:p>
          <a:p>
            <a:pPr lvl="1" eaLnBrk="1" hangingPunct="1">
              <a:lnSpc>
                <a:spcPct val="90000"/>
              </a:lnSpc>
            </a:pPr>
            <a:r>
              <a:rPr lang="en-US" altLang="en-US" sz="2400" dirty="0" smtClean="0"/>
              <a:t>…</a:t>
            </a:r>
            <a:r>
              <a:rPr lang="sl-SI" altLang="en-US" sz="2400" dirty="0" smtClean="0"/>
              <a:t>so potrebna zaradi ohranjevanja</a:t>
            </a:r>
            <a:endParaRPr lang="en-US" altLang="en-US" sz="2400" dirty="0" smtClean="0"/>
          </a:p>
          <a:p>
            <a:pPr lvl="1" eaLnBrk="1" hangingPunct="1">
              <a:lnSpc>
                <a:spcPct val="90000"/>
              </a:lnSpc>
            </a:pPr>
            <a:r>
              <a:rPr lang="en-US" altLang="en-US" sz="2400" dirty="0" smtClean="0"/>
              <a:t>…</a:t>
            </a:r>
            <a:r>
              <a:rPr lang="sl-SI" altLang="en-US" sz="2400" dirty="0" smtClean="0"/>
              <a:t>bodo uporabljena pri iskanju </a:t>
            </a:r>
            <a:r>
              <a:rPr lang="en-US" altLang="en-US" sz="2400" dirty="0" smtClean="0"/>
              <a:t>(</a:t>
            </a:r>
            <a:r>
              <a:rPr lang="sl-SI" altLang="en-US" sz="2400" i="1" dirty="0" err="1" smtClean="0"/>
              <a:t>n.pr.avtor</a:t>
            </a:r>
            <a:r>
              <a:rPr lang="en-US" altLang="en-US" sz="2400" dirty="0" smtClean="0"/>
              <a:t>)</a:t>
            </a:r>
            <a:endParaRPr lang="en-US" altLang="en-US" sz="2400" dirty="0" smtClean="0"/>
          </a:p>
          <a:p>
            <a:pPr lvl="1" eaLnBrk="1" hangingPunct="1">
              <a:lnSpc>
                <a:spcPct val="90000"/>
              </a:lnSpc>
              <a:buFontTx/>
              <a:buNone/>
            </a:pPr>
            <a:endParaRPr lang="en-US" altLang="en-US" sz="2400" dirty="0" smtClean="0"/>
          </a:p>
          <a:p>
            <a:pPr eaLnBrk="1" hangingPunct="1">
              <a:lnSpc>
                <a:spcPct val="90000"/>
              </a:lnSpc>
            </a:pPr>
            <a:r>
              <a:rPr lang="sl-SI" altLang="en-US" sz="2800" dirty="0" smtClean="0"/>
              <a:t>Vzpostavimo 2 ali 3 nivoje metapodatkov</a:t>
            </a:r>
            <a:r>
              <a:rPr lang="en-US" altLang="en-US" sz="2800" dirty="0" smtClean="0"/>
              <a:t>:</a:t>
            </a:r>
            <a:endParaRPr lang="en-US" altLang="en-US" sz="2800" dirty="0" smtClean="0"/>
          </a:p>
          <a:p>
            <a:pPr lvl="1" eaLnBrk="1" hangingPunct="1">
              <a:lnSpc>
                <a:spcPct val="90000"/>
              </a:lnSpc>
            </a:pPr>
            <a:r>
              <a:rPr lang="en-US" altLang="en-US" sz="2400" dirty="0" smtClean="0"/>
              <a:t>Minim</a:t>
            </a:r>
            <a:r>
              <a:rPr lang="sl-SI" altLang="en-US" sz="2400" dirty="0" err="1" smtClean="0"/>
              <a:t>alno</a:t>
            </a:r>
            <a:r>
              <a:rPr lang="sl-SI" altLang="en-US" sz="2400" dirty="0" smtClean="0"/>
              <a:t>: obvezna polja</a:t>
            </a:r>
            <a:endParaRPr lang="en-US" altLang="en-US" sz="2400" dirty="0" smtClean="0"/>
          </a:p>
          <a:p>
            <a:pPr lvl="1" eaLnBrk="1" hangingPunct="1">
              <a:lnSpc>
                <a:spcPct val="90000"/>
              </a:lnSpc>
            </a:pPr>
            <a:r>
              <a:rPr lang="sl-SI" altLang="en-US" sz="2400" dirty="0" smtClean="0"/>
              <a:t>Zaželeno</a:t>
            </a:r>
            <a:endParaRPr lang="en-US" altLang="en-US" sz="2400" dirty="0" smtClean="0"/>
          </a:p>
          <a:p>
            <a:pPr lvl="1" eaLnBrk="1" hangingPunct="1">
              <a:lnSpc>
                <a:spcPct val="90000"/>
              </a:lnSpc>
            </a:pPr>
            <a:r>
              <a:rPr lang="sl-SI" altLang="en-US" sz="2400" dirty="0" smtClean="0"/>
              <a:t>Popolno</a:t>
            </a:r>
            <a:endParaRPr lang="en-US" altLang="en-US" sz="2400" dirty="0" smtClean="0"/>
          </a:p>
        </p:txBody>
      </p:sp>
      <p:sp>
        <p:nvSpPr>
          <p:cNvPr id="40964" name="AutoShape 5"/>
          <p:cNvSpPr>
            <a:spLocks noChangeArrowheads="1"/>
          </p:cNvSpPr>
          <p:nvPr/>
        </p:nvSpPr>
        <p:spPr bwMode="auto">
          <a:xfrm>
            <a:off x="6227763" y="4797425"/>
            <a:ext cx="288925" cy="1079500"/>
          </a:xfrm>
          <a:prstGeom prst="downArrow">
            <a:avLst>
              <a:gd name="adj1" fmla="val 50000"/>
              <a:gd name="adj2" fmla="val 93407"/>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altLang="en-US" sz="1800"/>
          </a:p>
        </p:txBody>
      </p:sp>
      <p:sp>
        <p:nvSpPr>
          <p:cNvPr id="40965" name="Text Box 6"/>
          <p:cNvSpPr txBox="1">
            <a:spLocks noChangeArrowheads="1"/>
          </p:cNvSpPr>
          <p:nvPr/>
        </p:nvSpPr>
        <p:spPr bwMode="auto">
          <a:xfrm>
            <a:off x="6659563" y="5013325"/>
            <a:ext cx="208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a-ES" altLang="en-US" sz="2400" b="1">
                <a:latin typeface="Arial" panose="020B0604020202020204" pitchFamily="34" charset="0"/>
              </a:rPr>
              <a:t>Progres</a:t>
            </a:r>
            <a:r>
              <a:rPr lang="sl-SI" altLang="en-US" sz="2400" b="1">
                <a:latin typeface="Arial" panose="020B0604020202020204" pitchFamily="34" charset="0"/>
              </a:rPr>
              <a:t>ivno</a:t>
            </a:r>
            <a:endParaRPr lang="ca-ES" altLang="en-US" sz="2400" b="1">
              <a:latin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r>
              <a:rPr lang="sl-SI" altLang="en-US" dirty="0" smtClean="0">
                <a:solidFill>
                  <a:srgbClr val="FF0000"/>
                </a:solidFill>
                <a:hlinkClick r:id="rId1"/>
              </a:rPr>
              <a:t>Napotki za tvorbo DC metapodatkov</a:t>
            </a:r>
            <a:endParaRPr lang="sl-SI" altLang="en-US" dirty="0" smtClean="0">
              <a:solidFill>
                <a:srgbClr val="FF0000"/>
              </a:solidFill>
            </a:endParaRP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7" y="1156514"/>
            <a:ext cx="9120309" cy="570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858838"/>
          </a:xfrm>
        </p:spPr>
        <p:txBody>
          <a:bodyPr/>
          <a:lstStyle/>
          <a:p>
            <a:r>
              <a:rPr lang="en-US" altLang="en-US" smtClean="0">
                <a:hlinkClick r:id="rId1"/>
              </a:rPr>
              <a:t>Reload Editor</a:t>
            </a:r>
            <a:endParaRPr lang="en-US" altLang="en-US" smtClean="0"/>
          </a:p>
        </p:txBody>
      </p:sp>
      <p:sp>
        <p:nvSpPr>
          <p:cNvPr id="4" name="Pentagon 3">
            <a:hlinkClick r:id="rId2" action="ppaction://hlinkfile"/>
          </p:cNvPr>
          <p:cNvSpPr/>
          <p:nvPr/>
        </p:nvSpPr>
        <p:spPr>
          <a:xfrm>
            <a:off x="8101013" y="188913"/>
            <a:ext cx="863600" cy="2873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DEMO</a:t>
            </a:r>
            <a:endParaRPr lang="en-US" dirty="0"/>
          </a:p>
        </p:txBody>
      </p:sp>
      <p:pic>
        <p:nvPicPr>
          <p:cNvPr id="54276" name="Picture 2" descr="http://i1-win.softpedia-static.com/screenshots/RELOAD-Editor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3125"/>
            <a:ext cx="8964613" cy="596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33825" y="3190875"/>
            <a:ext cx="52101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2"/>
          <p:cNvSpPr>
            <a:spLocks noGrp="1" noChangeArrowheads="1"/>
          </p:cNvSpPr>
          <p:nvPr>
            <p:ph type="title"/>
          </p:nvPr>
        </p:nvSpPr>
        <p:spPr>
          <a:xfrm>
            <a:off x="457200" y="0"/>
            <a:ext cx="8229600" cy="1143000"/>
          </a:xfrm>
        </p:spPr>
        <p:txBody>
          <a:bodyPr/>
          <a:lstStyle/>
          <a:p>
            <a:pPr eaLnBrk="1" hangingPunct="1"/>
            <a:r>
              <a:rPr lang="en-US" altLang="en-US" sz="4000" dirty="0" err="1" smtClean="0">
                <a:solidFill>
                  <a:srgbClr val="FF0000"/>
                </a:solidFill>
              </a:rPr>
              <a:t>Zgradba</a:t>
            </a:r>
            <a:r>
              <a:rPr lang="sl-SI" altLang="en-US" sz="4000" dirty="0" smtClean="0">
                <a:solidFill>
                  <a:srgbClr val="FF0000"/>
                </a:solidFill>
              </a:rPr>
              <a:t> </a:t>
            </a:r>
            <a:r>
              <a:rPr lang="sl-SI" altLang="en-US" sz="4000" dirty="0" err="1" smtClean="0">
                <a:solidFill>
                  <a:srgbClr val="FF0000"/>
                </a:solidFill>
              </a:rPr>
              <a:t>repozitorijev</a:t>
            </a:r>
            <a:endParaRPr lang="en-US" altLang="en-US" sz="4000" dirty="0" smtClean="0">
              <a:solidFill>
                <a:srgbClr val="FF0000"/>
              </a:solidFill>
            </a:endParaRPr>
          </a:p>
        </p:txBody>
      </p:sp>
      <p:sp>
        <p:nvSpPr>
          <p:cNvPr id="31747" name="Rectangle 3"/>
          <p:cNvSpPr>
            <a:spLocks noGrp="1" noChangeArrowheads="1"/>
          </p:cNvSpPr>
          <p:nvPr>
            <p:ph type="body" idx="1"/>
          </p:nvPr>
        </p:nvSpPr>
        <p:spPr>
          <a:xfrm>
            <a:off x="398463" y="1052513"/>
            <a:ext cx="8347075" cy="2736850"/>
          </a:xfrm>
        </p:spPr>
        <p:txBody>
          <a:bodyPr/>
          <a:lstStyle/>
          <a:p>
            <a:pPr eaLnBrk="1" hangingPunct="1">
              <a:lnSpc>
                <a:spcPct val="90000"/>
              </a:lnSpc>
              <a:spcBef>
                <a:spcPts val="1200"/>
              </a:spcBef>
              <a:spcAft>
                <a:spcPts val="600"/>
              </a:spcAft>
            </a:pPr>
            <a:r>
              <a:rPr lang="en-US" altLang="en-US" sz="2000" smtClean="0"/>
              <a:t>Ločeni viri in metapodatki omogočajo, da  večkratne in ločene kolekcije virov izpadejo kot enotna kolekcija</a:t>
            </a:r>
            <a:endParaRPr lang="en-US" altLang="en-US" sz="2000" smtClean="0"/>
          </a:p>
          <a:p>
            <a:pPr eaLnBrk="1" hangingPunct="1">
              <a:lnSpc>
                <a:spcPct val="90000"/>
              </a:lnSpc>
              <a:spcBef>
                <a:spcPts val="1200"/>
              </a:spcBef>
              <a:spcAft>
                <a:spcPts val="600"/>
              </a:spcAft>
            </a:pPr>
            <a:r>
              <a:rPr lang="en-US" altLang="en-US" sz="2000" smtClean="0"/>
              <a:t>Metapodatki morajo biti prosto dostopni</a:t>
            </a:r>
            <a:endParaRPr lang="en-US" altLang="en-US" sz="2000" smtClean="0"/>
          </a:p>
          <a:p>
            <a:pPr eaLnBrk="1" hangingPunct="1">
              <a:lnSpc>
                <a:spcPct val="90000"/>
              </a:lnSpc>
              <a:spcBef>
                <a:spcPts val="1200"/>
              </a:spcBef>
              <a:spcAft>
                <a:spcPts val="600"/>
              </a:spcAft>
            </a:pPr>
            <a:r>
              <a:rPr lang="en-US" altLang="en-US" sz="2000" smtClean="0"/>
              <a:t>Združeni v enotno iskalno množico za dostop z enim klikom</a:t>
            </a:r>
            <a:endParaRPr lang="en-US" altLang="en-US" sz="2000" smtClean="0"/>
          </a:p>
          <a:p>
            <a:pPr eaLnBrk="1" hangingPunct="1">
              <a:lnSpc>
                <a:spcPct val="90000"/>
              </a:lnSpc>
              <a:spcBef>
                <a:spcPts val="1200"/>
              </a:spcBef>
              <a:spcAft>
                <a:spcPts val="600"/>
              </a:spcAft>
            </a:pPr>
            <a:r>
              <a:rPr lang="en-US" altLang="en-US" sz="2000" smtClean="0"/>
              <a:t>Nudijo poosebljeno rešitev v obliki “portala” za dostop do podatkov na internetu</a:t>
            </a:r>
            <a:endParaRPr lang="en-US" alt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3513"/>
            <a:ext cx="8964488" cy="1143000"/>
          </a:xfrm>
        </p:spPr>
        <p:txBody>
          <a:bodyPr>
            <a:normAutofit fontScale="90000"/>
          </a:bodyPr>
          <a:lstStyle/>
          <a:p>
            <a:pPr eaLnBrk="1" hangingPunct="1"/>
            <a:r>
              <a:rPr lang="en-US" altLang="en-US" sz="4000" smtClean="0">
                <a:solidFill>
                  <a:srgbClr val="FF0000"/>
                </a:solidFill>
              </a:rPr>
              <a:t>Zgradba</a:t>
            </a:r>
            <a:r>
              <a:rPr lang="en-US" altLang="en-US" sz="4000" dirty="0" smtClean="0">
                <a:solidFill>
                  <a:srgbClr val="FF0000"/>
                </a:solidFill>
              </a:rPr>
              <a:t> </a:t>
            </a:r>
            <a:r>
              <a:rPr lang="en-US" altLang="en-US" sz="4000" dirty="0" err="1" smtClean="0">
                <a:solidFill>
                  <a:srgbClr val="FF0000"/>
                </a:solidFill>
              </a:rPr>
              <a:t>repozitorijev</a:t>
            </a:r>
            <a:r>
              <a:rPr lang="en-US" altLang="en-US" sz="4000" dirty="0" smtClean="0">
                <a:solidFill>
                  <a:srgbClr val="FF0000"/>
                </a:solidFill>
              </a:rPr>
              <a:t>: </a:t>
            </a:r>
            <a:r>
              <a:rPr lang="en-US" altLang="en-US" sz="4000" dirty="0" err="1" smtClean="0">
                <a:solidFill>
                  <a:srgbClr val="FF0000"/>
                </a:solidFill>
              </a:rPr>
              <a:t>Tvorba</a:t>
            </a:r>
            <a:r>
              <a:rPr lang="en-US" altLang="en-US" sz="4000" dirty="0" smtClean="0">
                <a:solidFill>
                  <a:srgbClr val="FF0000"/>
                </a:solidFill>
              </a:rPr>
              <a:t> </a:t>
            </a:r>
            <a:r>
              <a:rPr lang="en-US" altLang="en-US" sz="4000" dirty="0" err="1" smtClean="0">
                <a:solidFill>
                  <a:srgbClr val="FF0000"/>
                </a:solidFill>
              </a:rPr>
              <a:t>metapodatkov</a:t>
            </a:r>
            <a:endParaRPr lang="en-US" altLang="en-US" sz="4000" dirty="0" smtClean="0">
              <a:solidFill>
                <a:srgbClr val="FF0000"/>
              </a:solidFill>
            </a:endParaRPr>
          </a:p>
        </p:txBody>
      </p:sp>
      <p:pic>
        <p:nvPicPr>
          <p:cNvPr id="47107" name="Picture 3" descr="xmldiagbw"/>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1752600"/>
            <a:ext cx="8286750"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44500" y="0"/>
            <a:ext cx="8229600" cy="1143000"/>
          </a:xfrm>
        </p:spPr>
        <p:txBody>
          <a:bodyPr/>
          <a:lstStyle/>
          <a:p>
            <a:r>
              <a:rPr lang="sl-SI" altLang="en-US" smtClean="0">
                <a:hlinkClick r:id="rId1"/>
              </a:rPr>
              <a:t>www.merlot.org</a:t>
            </a:r>
            <a:endParaRPr lang="sl-SI" altLang="en-US" smtClean="0"/>
          </a:p>
        </p:txBody>
      </p:sp>
      <p:sp>
        <p:nvSpPr>
          <p:cNvPr id="2" name="Pentagon 1">
            <a:hlinkClick r:id="rId2"/>
          </p:cNvPr>
          <p:cNvSpPr/>
          <p:nvPr/>
        </p:nvSpPr>
        <p:spPr>
          <a:xfrm>
            <a:off x="7956550" y="476250"/>
            <a:ext cx="647700" cy="2889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l-SI" sz="1600" dirty="0"/>
              <a:t>WEB</a:t>
            </a:r>
            <a:endParaRPr lang="sl-SI" sz="1600" dirty="0"/>
          </a:p>
        </p:txBody>
      </p:sp>
      <p:pic>
        <p:nvPicPr>
          <p:cNvPr id="553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0938"/>
            <a:ext cx="9144000" cy="570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15888"/>
            <a:ext cx="8229600" cy="1143000"/>
          </a:xfrm>
        </p:spPr>
        <p:txBody>
          <a:bodyPr/>
          <a:lstStyle/>
          <a:p>
            <a:pPr eaLnBrk="1" hangingPunct="1"/>
            <a:r>
              <a:rPr lang="en-US" altLang="en-US" sz="4000" smtClean="0">
                <a:solidFill>
                  <a:srgbClr val="FF0000"/>
                </a:solidFill>
              </a:rPr>
              <a:t>Zgradba</a:t>
            </a:r>
            <a:r>
              <a:rPr lang="sl-SI" altLang="en-US" sz="4000" smtClean="0">
                <a:solidFill>
                  <a:srgbClr val="FF0000"/>
                </a:solidFill>
              </a:rPr>
              <a:t> repozitorijev</a:t>
            </a:r>
            <a:r>
              <a:rPr lang="en-US" altLang="en-US" sz="4000" smtClean="0">
                <a:solidFill>
                  <a:srgbClr val="FF0000"/>
                </a:solidFill>
              </a:rPr>
              <a:t>: </a:t>
            </a:r>
            <a:r>
              <a:rPr lang="sl-SI" altLang="en-US" sz="4000" smtClean="0">
                <a:solidFill>
                  <a:srgbClr val="FF0000"/>
                </a:solidFill>
              </a:rPr>
              <a:t>Dostop</a:t>
            </a:r>
            <a:endParaRPr lang="en-US" altLang="en-US" sz="4000" smtClean="0">
              <a:solidFill>
                <a:srgbClr val="FF0000"/>
              </a:solidFill>
            </a:endParaRPr>
          </a:p>
        </p:txBody>
      </p:sp>
      <p:pic>
        <p:nvPicPr>
          <p:cNvPr id="50179" name="Picture 3" descr="metadatadiag bw"/>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600200"/>
            <a:ext cx="78867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Delo z metapodatki</a:t>
            </a:r>
            <a:endParaRPr lang="en-US" dirty="0"/>
          </a:p>
        </p:txBody>
      </p:sp>
      <p:sp>
        <p:nvSpPr>
          <p:cNvPr id="3" name="Content Placeholder 2"/>
          <p:cNvSpPr>
            <a:spLocks noGrp="1"/>
          </p:cNvSpPr>
          <p:nvPr>
            <p:ph idx="1"/>
          </p:nvPr>
        </p:nvSpPr>
        <p:spPr>
          <a:xfrm>
            <a:off x="427314" y="1268760"/>
            <a:ext cx="8229600" cy="4525963"/>
          </a:xfrm>
        </p:spPr>
        <p:txBody>
          <a:bodyPr>
            <a:noAutofit/>
          </a:bodyPr>
          <a:lstStyle/>
          <a:p>
            <a:pPr>
              <a:spcAft>
                <a:spcPts val="600"/>
              </a:spcAft>
            </a:pPr>
            <a:r>
              <a:rPr lang="sl-SI" sz="2000" dirty="0"/>
              <a:t>orodja za kreiranje metapodatkov se </a:t>
            </a:r>
            <a:r>
              <a:rPr lang="sl-SI" sz="2000" dirty="0" smtClean="0"/>
              <a:t>izboljšujejo </a:t>
            </a:r>
            <a:r>
              <a:rPr lang="sl-SI" sz="2000" dirty="0"/>
              <a:t>z dodatki, kot so predloge, </a:t>
            </a:r>
            <a:r>
              <a:rPr lang="sl-SI" sz="2000" dirty="0" smtClean="0"/>
              <a:t>seznami in izboljšanimi </a:t>
            </a:r>
            <a:r>
              <a:rPr lang="sl-SI" sz="2000" dirty="0"/>
              <a:t>pravili za validacijo ter samopopravljanjem vrednosti,</a:t>
            </a:r>
            <a:endParaRPr lang="sl-SI" sz="2000" dirty="0"/>
          </a:p>
          <a:p>
            <a:pPr>
              <a:spcAft>
                <a:spcPts val="600"/>
              </a:spcAft>
            </a:pPr>
            <a:r>
              <a:rPr lang="sl-SI" sz="2000" dirty="0"/>
              <a:t> programi za povezljivost programske opreme, ki </a:t>
            </a:r>
            <a:r>
              <a:rPr lang="sl-SI" sz="2000" dirty="0" smtClean="0"/>
              <a:t>omogočajo </a:t>
            </a:r>
            <a:r>
              <a:rPr lang="sl-SI" sz="2000" dirty="0"/>
              <a:t>prehode med </a:t>
            </a:r>
            <a:r>
              <a:rPr lang="sl-SI" sz="2000" dirty="0" smtClean="0"/>
              <a:t>različnimi </a:t>
            </a:r>
            <a:r>
              <a:rPr lang="it-IT" sz="2000" dirty="0" smtClean="0"/>
              <a:t>shemami</a:t>
            </a:r>
            <a:r>
              <a:rPr lang="it-IT" sz="2000" dirty="0"/>
              <a:t>, se kontinuirano razvijajo in dopolnjujejo,</a:t>
            </a:r>
            <a:endParaRPr lang="it-IT" sz="2000" dirty="0"/>
          </a:p>
          <a:p>
            <a:pPr>
              <a:spcAft>
                <a:spcPts val="600"/>
              </a:spcAft>
            </a:pPr>
            <a:r>
              <a:rPr lang="sl-SI" sz="2000" dirty="0"/>
              <a:t> kreatorji vsebine se </a:t>
            </a:r>
            <a:r>
              <a:rPr lang="sl-SI" sz="2000" dirty="0" smtClean="0"/>
              <a:t>izobražujejo </a:t>
            </a:r>
            <a:r>
              <a:rPr lang="sl-SI" sz="2000" dirty="0"/>
              <a:t>na </a:t>
            </a:r>
            <a:r>
              <a:rPr lang="sl-SI" sz="2000" dirty="0" smtClean="0"/>
              <a:t>področju </a:t>
            </a:r>
            <a:r>
              <a:rPr lang="sl-SI" sz="2000" dirty="0"/>
              <a:t>razumevanja metapodatkov in v </a:t>
            </a:r>
            <a:r>
              <a:rPr lang="sl-SI" sz="2000" dirty="0" smtClean="0"/>
              <a:t>uporabi </a:t>
            </a:r>
            <a:r>
              <a:rPr lang="pl-PL" sz="2000" dirty="0" smtClean="0"/>
              <a:t>programske </a:t>
            </a:r>
            <a:r>
              <a:rPr lang="pl-PL" sz="2000" dirty="0"/>
              <a:t>opreme s </a:t>
            </a:r>
            <a:r>
              <a:rPr lang="pl-PL" sz="2000" dirty="0" smtClean="0"/>
              <a:t>področja </a:t>
            </a:r>
            <a:r>
              <a:rPr lang="pl-PL" sz="2000" dirty="0"/>
              <a:t>dela z metapodatki,</a:t>
            </a:r>
            <a:endParaRPr lang="pl-PL" sz="2000" dirty="0"/>
          </a:p>
          <a:p>
            <a:pPr>
              <a:spcAft>
                <a:spcPts val="600"/>
              </a:spcAft>
            </a:pPr>
            <a:r>
              <a:rPr lang="pl-PL" sz="2000" dirty="0"/>
              <a:t> </a:t>
            </a:r>
            <a:r>
              <a:rPr lang="pl-PL" sz="2000" dirty="0" smtClean="0"/>
              <a:t>večja </a:t>
            </a:r>
            <a:r>
              <a:rPr lang="pl-PL" sz="2000" dirty="0"/>
              <a:t>pozornost se namenja </a:t>
            </a:r>
            <a:r>
              <a:rPr lang="pl-PL" sz="2000" dirty="0" smtClean="0"/>
              <a:t>obstoječim </a:t>
            </a:r>
            <a:r>
              <a:rPr lang="pl-PL" sz="2000" dirty="0"/>
              <a:t>nadzorovanim zbirkam, ki so morda </a:t>
            </a:r>
            <a:r>
              <a:rPr lang="pl-PL" sz="2000" dirty="0" smtClean="0"/>
              <a:t>bile prvotno </a:t>
            </a:r>
            <a:r>
              <a:rPr lang="pl-PL" sz="2000" dirty="0"/>
              <a:t>zasnovane za </a:t>
            </a:r>
            <a:r>
              <a:rPr lang="pl-PL" sz="2000" dirty="0" smtClean="0"/>
              <a:t>specično </a:t>
            </a:r>
            <a:r>
              <a:rPr lang="pl-PL" sz="2000" dirty="0"/>
              <a:t>uporabo ali za </a:t>
            </a:r>
            <a:r>
              <a:rPr lang="pl-PL" sz="2000" dirty="0" smtClean="0"/>
              <a:t>točno določeno </a:t>
            </a:r>
            <a:r>
              <a:rPr lang="pl-PL" sz="2000" dirty="0"/>
              <a:t>ciljno </a:t>
            </a:r>
            <a:r>
              <a:rPr lang="pl-PL" sz="2000" dirty="0" smtClean="0"/>
              <a:t>skupino</a:t>
            </a:r>
            <a:endParaRPr lang="pl-PL" sz="2000" dirty="0" smtClean="0"/>
          </a:p>
          <a:p>
            <a:pPr>
              <a:spcAft>
                <a:spcPts val="600"/>
              </a:spcAft>
            </a:pPr>
            <a:r>
              <a:rPr lang="sl-SI" sz="2000" dirty="0" smtClean="0"/>
              <a:t>skupine </a:t>
            </a:r>
            <a:r>
              <a:rPr lang="sl-SI" sz="2000" dirty="0"/>
              <a:t>uporabnikov razvijajo in dopolnjujejo metapodatkovne sheme glede na </a:t>
            </a:r>
            <a:r>
              <a:rPr lang="sl-SI" sz="2000" dirty="0" smtClean="0"/>
              <a:t>vrsto </a:t>
            </a:r>
            <a:r>
              <a:rPr lang="it-IT" sz="2000" dirty="0" smtClean="0"/>
              <a:t>ciljne </a:t>
            </a:r>
            <a:r>
              <a:rPr lang="it-IT" sz="2000" dirty="0"/>
              <a:t>skupine, prole uporabe in primerov dobre prakse, in</a:t>
            </a:r>
            <a:endParaRPr lang="it-IT" sz="2000" dirty="0"/>
          </a:p>
          <a:p>
            <a:pPr>
              <a:spcAft>
                <a:spcPts val="600"/>
              </a:spcAft>
            </a:pPr>
            <a:r>
              <a:rPr lang="sl-SI" sz="2000" dirty="0"/>
              <a:t> analiza metapodatkovnih zapisov in po potrebi njihovo dopolnjevanje ter popravljanje.</a:t>
            </a:r>
            <a:endParaRPr lang="sl-SI"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rPr>
              <a:t>Urejanje metapodatkov</a:t>
            </a:r>
            <a:endParaRPr lang="sl-SI" dirty="0">
              <a:solidFill>
                <a:srgbClr val="FF0000"/>
              </a:solidFill>
            </a:endParaRPr>
          </a:p>
        </p:txBody>
      </p:sp>
      <p:sp>
        <p:nvSpPr>
          <p:cNvPr id="3" name="Content Placeholder 2"/>
          <p:cNvSpPr>
            <a:spLocks noGrp="1"/>
          </p:cNvSpPr>
          <p:nvPr>
            <p:ph idx="1"/>
          </p:nvPr>
        </p:nvSpPr>
        <p:spPr/>
        <p:txBody>
          <a:bodyPr>
            <a:normAutofit/>
          </a:bodyPr>
          <a:lstStyle/>
          <a:p>
            <a:pPr>
              <a:spcAft>
                <a:spcPts val="600"/>
              </a:spcAft>
            </a:pPr>
            <a:r>
              <a:rPr lang="sl-SI" sz="2400" dirty="0" smtClean="0"/>
              <a:t>Glede </a:t>
            </a:r>
            <a:r>
              <a:rPr lang="sl-SI" sz="2400" dirty="0"/>
              <a:t>na </a:t>
            </a:r>
            <a:r>
              <a:rPr lang="sl-SI" sz="2400" dirty="0" smtClean="0"/>
              <a:t>naraščajoče </a:t>
            </a:r>
            <a:r>
              <a:rPr lang="sl-SI" sz="2400" dirty="0"/>
              <a:t>š</a:t>
            </a:r>
            <a:r>
              <a:rPr lang="sl-SI" sz="2400" dirty="0" smtClean="0"/>
              <a:t>tevilo </a:t>
            </a:r>
            <a:r>
              <a:rPr lang="sl-SI" sz="2400" dirty="0"/>
              <a:t>elektronskih virov, ki zahtevajo metapodatke, je </a:t>
            </a:r>
            <a:r>
              <a:rPr lang="sl-SI" sz="2400" dirty="0" smtClean="0"/>
              <a:t>tradicionalen pristop ročnega </a:t>
            </a:r>
            <a:r>
              <a:rPr lang="sl-SI" sz="2400" dirty="0"/>
              <a:t>ustvarjanja metapodatkov postajal vse bolj nerealen. </a:t>
            </a:r>
            <a:endParaRPr lang="sl-SI" sz="2400" dirty="0" smtClean="0"/>
          </a:p>
          <a:p>
            <a:pPr>
              <a:spcAft>
                <a:spcPts val="600"/>
              </a:spcAft>
            </a:pPr>
            <a:r>
              <a:rPr lang="sl-SI" sz="2400" dirty="0" smtClean="0"/>
              <a:t>Pri ročnem ustvarjanju metapodatkov </a:t>
            </a:r>
            <a:r>
              <a:rPr lang="sl-SI" sz="2400" dirty="0"/>
              <a:t>kreiranje enega zapisa zahteva znatno </a:t>
            </a:r>
            <a:r>
              <a:rPr lang="sl-SI" sz="2400" dirty="0" smtClean="0"/>
              <a:t>količino </a:t>
            </a:r>
            <a:r>
              <a:rPr lang="sl-SI" sz="2400" dirty="0"/>
              <a:t>virov </a:t>
            </a:r>
            <a:r>
              <a:rPr lang="sl-SI" sz="2400" dirty="0" smtClean="0"/>
              <a:t>(časa</a:t>
            </a:r>
            <a:r>
              <a:rPr lang="sl-SI" sz="2400" dirty="0"/>
              <a:t>, </a:t>
            </a:r>
            <a:r>
              <a:rPr lang="sl-SI" sz="2400" dirty="0" smtClean="0"/>
              <a:t>človeških </a:t>
            </a:r>
            <a:r>
              <a:rPr lang="nn-NO" sz="2400" dirty="0" smtClean="0"/>
              <a:t>virov</a:t>
            </a:r>
            <a:r>
              <a:rPr lang="nn-NO" sz="2400" dirty="0"/>
              <a:t>). </a:t>
            </a:r>
            <a:endParaRPr lang="sl-SI" sz="2400" dirty="0" smtClean="0"/>
          </a:p>
          <a:p>
            <a:pPr>
              <a:spcAft>
                <a:spcPts val="600"/>
              </a:spcAft>
            </a:pPr>
            <a:r>
              <a:rPr lang="nn-NO" sz="2400" dirty="0" smtClean="0"/>
              <a:t>Odvisno </a:t>
            </a:r>
            <a:r>
              <a:rPr lang="nn-NO" sz="2400" dirty="0"/>
              <a:t>od vrste gradiva, lahko kreiranje traja tudi </a:t>
            </a:r>
            <a:r>
              <a:rPr lang="nn-NO" sz="2400" dirty="0" smtClean="0"/>
              <a:t>ve</a:t>
            </a:r>
            <a:r>
              <a:rPr lang="sl-SI" sz="2400" dirty="0" smtClean="0"/>
              <a:t>č</a:t>
            </a:r>
            <a:r>
              <a:rPr lang="nn-NO" sz="2400" dirty="0" smtClean="0"/>
              <a:t> </a:t>
            </a:r>
            <a:r>
              <a:rPr lang="nn-NO" sz="2400" dirty="0"/>
              <a:t>deset minut.</a:t>
            </a:r>
            <a:endParaRPr lang="sl-SI"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solidFill>
                  <a:srgbClr val="FF0000"/>
                </a:solidFill>
              </a:rPr>
              <a:t>Avtomatizirano pridobivanje metapodatkov</a:t>
            </a:r>
            <a:endParaRPr lang="sl-SI" dirty="0">
              <a:solidFill>
                <a:srgbClr val="FF0000"/>
              </a:solidFill>
            </a:endParaRPr>
          </a:p>
        </p:txBody>
      </p:sp>
      <p:sp>
        <p:nvSpPr>
          <p:cNvPr id="3" name="Content Placeholder 2"/>
          <p:cNvSpPr>
            <a:spLocks noGrp="1"/>
          </p:cNvSpPr>
          <p:nvPr>
            <p:ph idx="1"/>
          </p:nvPr>
        </p:nvSpPr>
        <p:spPr/>
        <p:txBody>
          <a:bodyPr>
            <a:normAutofit/>
          </a:bodyPr>
          <a:lstStyle/>
          <a:p>
            <a:pPr>
              <a:spcAft>
                <a:spcPts val="600"/>
              </a:spcAft>
            </a:pPr>
            <a:r>
              <a:rPr lang="sl-SI" sz="2400" dirty="0"/>
              <a:t>Avtomatizirano pridobivanje metapodatkov </a:t>
            </a:r>
            <a:r>
              <a:rPr lang="sl-SI" sz="2400" dirty="0" smtClean="0"/>
              <a:t>prihrani čas </a:t>
            </a:r>
            <a:r>
              <a:rPr lang="sl-SI" sz="2400" dirty="0"/>
              <a:t>in delo tistim, ki gradiva opisujejo ter tistim, ki z njimi upravljajo. </a:t>
            </a:r>
            <a:endParaRPr lang="sl-SI" sz="2400" dirty="0" smtClean="0"/>
          </a:p>
          <a:p>
            <a:pPr>
              <a:spcAft>
                <a:spcPts val="600"/>
              </a:spcAft>
            </a:pPr>
            <a:r>
              <a:rPr lang="sl-SI" sz="2400" dirty="0" smtClean="0">
                <a:solidFill>
                  <a:srgbClr val="FF0000"/>
                </a:solidFill>
              </a:rPr>
              <a:t>Avtomatizirano ustvarjanje </a:t>
            </a:r>
            <a:r>
              <a:rPr lang="sl-SI" sz="2400" dirty="0">
                <a:solidFill>
                  <a:srgbClr val="FF0000"/>
                </a:solidFill>
              </a:rPr>
              <a:t>metapodatkov </a:t>
            </a:r>
            <a:r>
              <a:rPr lang="sl-SI" sz="2400" dirty="0"/>
              <a:t>je bilo zato izpostavljeno kot </a:t>
            </a:r>
            <a:r>
              <a:rPr lang="sl-SI" sz="2400" dirty="0" smtClean="0">
                <a:solidFill>
                  <a:srgbClr val="FF0000"/>
                </a:solidFill>
              </a:rPr>
              <a:t>rešitev </a:t>
            </a:r>
            <a:r>
              <a:rPr lang="sl-SI" sz="2400" dirty="0">
                <a:solidFill>
                  <a:srgbClr val="FF0000"/>
                </a:solidFill>
              </a:rPr>
              <a:t>za metapodatkovno </a:t>
            </a:r>
            <a:r>
              <a:rPr lang="sl-SI" sz="2400" dirty="0" smtClean="0">
                <a:solidFill>
                  <a:srgbClr val="FF0000"/>
                </a:solidFill>
              </a:rPr>
              <a:t>ozko grlo </a:t>
            </a:r>
            <a:r>
              <a:rPr lang="sl-SI" sz="2400" dirty="0" smtClean="0"/>
              <a:t>. </a:t>
            </a:r>
            <a:endParaRPr lang="sl-SI" sz="2400" dirty="0" smtClean="0"/>
          </a:p>
          <a:p>
            <a:pPr>
              <a:spcAft>
                <a:spcPts val="600"/>
              </a:spcAft>
            </a:pPr>
            <a:r>
              <a:rPr lang="sl-SI" sz="2400" dirty="0" smtClean="0"/>
              <a:t>Razvitih </a:t>
            </a:r>
            <a:r>
              <a:rPr lang="sl-SI" sz="2400" dirty="0"/>
              <a:t>je bilo tudi nekaj orodij v ta namen, dnevno jih </a:t>
            </a:r>
            <a:r>
              <a:rPr lang="sl-SI" sz="2400" dirty="0" smtClean="0"/>
              <a:t>uporabljajo nekatera skladišča </a:t>
            </a:r>
            <a:r>
              <a:rPr lang="sl-SI" sz="2400" dirty="0"/>
              <a:t>gradiv, kot sta npr. Merlot in Mendeley.</a:t>
            </a:r>
            <a:endParaRPr lang="sl-SI"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15888"/>
            <a:ext cx="8229600" cy="1143000"/>
          </a:xfrm>
        </p:spPr>
        <p:txBody>
          <a:bodyPr/>
          <a:lstStyle/>
          <a:p>
            <a:pPr eaLnBrk="1" hangingPunct="1"/>
            <a:r>
              <a:rPr lang="sl-SI" altLang="en-US" smtClean="0">
                <a:solidFill>
                  <a:srgbClr val="FF0000"/>
                </a:solidFill>
              </a:rPr>
              <a:t>Pomagajmo si z avtorskimi orodji</a:t>
            </a:r>
            <a:endParaRPr lang="en-US" altLang="en-US" smtClean="0">
              <a:solidFill>
                <a:srgbClr val="FF0000"/>
              </a:solidFill>
            </a:endParaRPr>
          </a:p>
        </p:txBody>
      </p:sp>
      <p:sp>
        <p:nvSpPr>
          <p:cNvPr id="66563" name="Rectangle 3"/>
          <p:cNvSpPr>
            <a:spLocks noGrp="1" noChangeArrowheads="1"/>
          </p:cNvSpPr>
          <p:nvPr>
            <p:ph type="body" idx="1"/>
          </p:nvPr>
        </p:nvSpPr>
        <p:spPr/>
        <p:txBody>
          <a:bodyPr/>
          <a:lstStyle/>
          <a:p>
            <a:pPr eaLnBrk="1" hangingPunct="1"/>
            <a:r>
              <a:rPr lang="sl-SI" altLang="en-US" sz="2400" smtClean="0"/>
              <a:t>Ni nujno, da se trudimo z meta označbami naših učnih objektov</a:t>
            </a:r>
            <a:endParaRPr lang="en-US" altLang="en-US" sz="2400" smtClean="0"/>
          </a:p>
          <a:p>
            <a:pPr eaLnBrk="1" hangingPunct="1"/>
            <a:r>
              <a:rPr lang="sl-SI" altLang="en-US" sz="2400" smtClean="0"/>
              <a:t>Mnoga avtorska orodja imajo vgrajene zmožnosti označevanja naših učnih objektov v skladu s standardi</a:t>
            </a:r>
            <a:r>
              <a:rPr lang="en-US" altLang="en-US" sz="2400" smtClean="0"/>
              <a:t> </a:t>
            </a:r>
            <a:endParaRPr lang="en-US" altLang="en-US" sz="2400" smtClean="0"/>
          </a:p>
          <a:p>
            <a:pPr lvl="1" eaLnBrk="1" hangingPunct="1"/>
            <a:r>
              <a:rPr lang="sl-SI" altLang="en-US" sz="2100" smtClean="0"/>
              <a:t>Primeri: </a:t>
            </a:r>
            <a:r>
              <a:rPr lang="en-US" altLang="en-US" sz="2100" smtClean="0"/>
              <a:t>Dreamweaver, Lectora, </a:t>
            </a:r>
            <a:r>
              <a:rPr lang="sl-SI" altLang="en-US" sz="2100" smtClean="0"/>
              <a:t>skladišča kot so: </a:t>
            </a:r>
            <a:r>
              <a:rPr lang="en-US" altLang="en-US" sz="2100" smtClean="0"/>
              <a:t>Merlot, CAREO, WFR</a:t>
            </a:r>
            <a:endParaRPr lang="en-US" altLang="en-US" sz="2100" smtClean="0"/>
          </a:p>
        </p:txBody>
      </p:sp>
      <p:pic>
        <p:nvPicPr>
          <p:cNvPr id="66564"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735263" y="4503738"/>
            <a:ext cx="32766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Generiranje metapodatkov</a:t>
            </a:r>
            <a:endParaRPr lang="sl-SI"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sl-SI" dirty="0" smtClean="0"/>
              <a:t>Ročno generiranje</a:t>
            </a:r>
            <a:endParaRPr lang="sl-SI" dirty="0" smtClean="0"/>
          </a:p>
          <a:p>
            <a:pPr lvl="1"/>
            <a:r>
              <a:rPr lang="sl-SI" sz="2400" dirty="0"/>
              <a:t>Pri </a:t>
            </a:r>
            <a:r>
              <a:rPr lang="sl-SI" sz="2400" dirty="0" smtClean="0"/>
              <a:t>ročni </a:t>
            </a:r>
            <a:r>
              <a:rPr lang="sl-SI" sz="2400" dirty="0"/>
              <a:t>metodi kreatorji metapodatkovnih zapisov </a:t>
            </a:r>
            <a:r>
              <a:rPr lang="sl-SI" sz="2400" dirty="0" smtClean="0"/>
              <a:t>ročno </a:t>
            </a:r>
            <a:r>
              <a:rPr lang="sl-SI" sz="2400" dirty="0"/>
              <a:t>vna²ajo metapodatkovne </a:t>
            </a:r>
            <a:r>
              <a:rPr lang="sl-SI" sz="2400" dirty="0" smtClean="0"/>
              <a:t>zapise s pomočjo </a:t>
            </a:r>
            <a:r>
              <a:rPr lang="sl-SI" sz="2400" dirty="0"/>
              <a:t>orodij, kot so predloge (angl. templates) in urejevalniki metapodatkov (angl</a:t>
            </a:r>
            <a:r>
              <a:rPr lang="sl-SI" sz="2400" dirty="0" smtClean="0"/>
              <a:t>. metadata </a:t>
            </a:r>
            <a:r>
              <a:rPr lang="sl-SI" sz="2400" dirty="0"/>
              <a:t>editors</a:t>
            </a:r>
            <a:r>
              <a:rPr lang="sl-SI" sz="2400" dirty="0" smtClean="0"/>
              <a:t>).</a:t>
            </a:r>
            <a:endParaRPr lang="sl-SI" sz="2400" dirty="0" smtClean="0"/>
          </a:p>
          <a:p>
            <a:r>
              <a:rPr lang="sl-SI" dirty="0" smtClean="0"/>
              <a:t>Avtomatizirano iskanje</a:t>
            </a:r>
            <a:endParaRPr lang="sl-SI" dirty="0" smtClean="0"/>
          </a:p>
          <a:p>
            <a:pPr lvl="1"/>
            <a:r>
              <a:rPr lang="sl-SI" sz="2200" dirty="0"/>
              <a:t>Avtomatizirano generiranje metapodatkov (angl. automated metadata generation - AMG</a:t>
            </a:r>
            <a:r>
              <a:rPr lang="sl-SI" sz="2200" dirty="0" smtClean="0"/>
              <a:t>) temelji </a:t>
            </a:r>
            <a:r>
              <a:rPr lang="sl-SI" sz="2200" dirty="0"/>
              <a:t>na strojni obdelavi podatkov (angl. machine processing). Napram </a:t>
            </a:r>
            <a:r>
              <a:rPr lang="sl-SI" sz="2200" dirty="0" smtClean="0"/>
              <a:t>ročnemu generiranju predstavlja </a:t>
            </a:r>
            <a:r>
              <a:rPr lang="sl-SI" sz="2200" dirty="0"/>
              <a:t>za raziskovalce in razvijalce programske opreme izziv in za </a:t>
            </a:r>
            <a:r>
              <a:rPr lang="sl-SI" sz="2200" dirty="0" smtClean="0"/>
              <a:t>sprejemljivo učinkovitost </a:t>
            </a:r>
            <a:r>
              <a:rPr lang="sl-SI" sz="2200" dirty="0"/>
              <a:t>orodij zahteva </a:t>
            </a:r>
            <a:r>
              <a:rPr lang="sl-SI" sz="2200" dirty="0" smtClean="0"/>
              <a:t>najrazličnej²e </a:t>
            </a:r>
            <a:r>
              <a:rPr lang="sl-SI" sz="2200" dirty="0"/>
              <a:t>pristope. Nekateri so strogo varovana </a:t>
            </a:r>
            <a:r>
              <a:rPr lang="sl-SI" sz="2200" dirty="0" smtClean="0"/>
              <a:t>skrivnost njihovih </a:t>
            </a:r>
            <a:r>
              <a:rPr lang="sl-SI" sz="2200" dirty="0"/>
              <a:t>avtorjev</a:t>
            </a:r>
            <a:r>
              <a:rPr lang="sl-SI" sz="2200" dirty="0" smtClean="0"/>
              <a:t>,</a:t>
            </a:r>
            <a:endParaRPr lang="sl-SI" sz="2200" dirty="0" smtClean="0"/>
          </a:p>
          <a:p>
            <a:r>
              <a:rPr lang="sl-SI" sz="3600" dirty="0" smtClean="0"/>
              <a:t>Kombinirano generiranje</a:t>
            </a:r>
            <a:endParaRPr lang="sl-SI" sz="3600" dirty="0" smtClean="0"/>
          </a:p>
          <a:p>
            <a:pPr lvl="1"/>
            <a:r>
              <a:rPr lang="sl-SI" sz="2200" dirty="0"/>
              <a:t>S kombinirano uporabo </a:t>
            </a:r>
            <a:r>
              <a:rPr lang="sl-SI" sz="2200" dirty="0" smtClean="0"/>
              <a:t>ročnega </a:t>
            </a:r>
            <a:r>
              <a:rPr lang="sl-SI" sz="2200" dirty="0"/>
              <a:t>in avtomatiziranega generiranja metapodatkov lahko </a:t>
            </a:r>
            <a:r>
              <a:rPr lang="sl-SI" sz="2200" dirty="0" smtClean="0"/>
              <a:t>izbolj²amo </a:t>
            </a:r>
            <a:r>
              <a:rPr lang="sl-SI" sz="2200" dirty="0"/>
              <a:t>produktivnost in </a:t>
            </a:r>
            <a:r>
              <a:rPr lang="sl-SI" sz="2200" dirty="0" smtClean="0"/>
              <a:t>učinkovitost </a:t>
            </a:r>
            <a:r>
              <a:rPr lang="sl-SI" sz="2200" dirty="0"/>
              <a:t>generiranja metapodatkovnih zapisov</a:t>
            </a:r>
            <a:endParaRPr lang="sl-SI" sz="4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FF0000"/>
                </a:solidFill>
              </a:rPr>
              <a:t>Orodja za generiranje metapodatkov</a:t>
            </a:r>
            <a:endParaRPr lang="sl-SI" dirty="0">
              <a:solidFill>
                <a:srgbClr val="FF0000"/>
              </a:solidFill>
            </a:endParaRPr>
          </a:p>
        </p:txBody>
      </p:sp>
      <p:sp>
        <p:nvSpPr>
          <p:cNvPr id="3" name="Content Placeholder 2"/>
          <p:cNvSpPr>
            <a:spLocks noGrp="1"/>
          </p:cNvSpPr>
          <p:nvPr>
            <p:ph idx="1"/>
          </p:nvPr>
        </p:nvSpPr>
        <p:spPr/>
        <p:txBody>
          <a:bodyPr>
            <a:normAutofit/>
          </a:bodyPr>
          <a:lstStyle/>
          <a:p>
            <a:pPr>
              <a:spcAft>
                <a:spcPts val="600"/>
              </a:spcAft>
            </a:pPr>
            <a:r>
              <a:rPr lang="pl-PL" sz="2000" b="1" dirty="0">
                <a:hlinkClick r:id="rId1"/>
              </a:rPr>
              <a:t>Aperture</a:t>
            </a:r>
            <a:r>
              <a:rPr lang="pl-PL" sz="2000" dirty="0"/>
              <a:t> (http://aperture.sourceforge.net) je v Javi napisano orodje za </a:t>
            </a:r>
            <a:r>
              <a:rPr lang="pl-PL" sz="2000" dirty="0" smtClean="0"/>
              <a:t>pridobivanje </a:t>
            </a:r>
            <a:r>
              <a:rPr lang="sl-SI" sz="2000" dirty="0" smtClean="0"/>
              <a:t>vsebine </a:t>
            </a:r>
            <a:r>
              <a:rPr lang="sl-SI" sz="2000" dirty="0"/>
              <a:t>dokumentov in metapodatkov iz </a:t>
            </a:r>
            <a:r>
              <a:rPr lang="sl-SI" sz="2000" dirty="0" smtClean="0"/>
              <a:t>različnih </a:t>
            </a:r>
            <a:r>
              <a:rPr lang="sl-SI" sz="2000" dirty="0"/>
              <a:t>informacijskih sistemov</a:t>
            </a:r>
            <a:r>
              <a:rPr lang="sl-SI" sz="2000" dirty="0" smtClean="0"/>
              <a:t>,</a:t>
            </a:r>
            <a:endParaRPr lang="sl-SI" sz="2000" dirty="0" smtClean="0"/>
          </a:p>
          <a:p>
            <a:pPr>
              <a:spcAft>
                <a:spcPts val="600"/>
              </a:spcAft>
            </a:pPr>
            <a:r>
              <a:rPr lang="sl-SI" sz="2000" b="1" dirty="0">
                <a:hlinkClick r:id="rId2"/>
              </a:rPr>
              <a:t>Data Fountains </a:t>
            </a:r>
            <a:r>
              <a:rPr lang="sl-SI" sz="2000" dirty="0"/>
              <a:t>je zapisan v C++ in generira metapodatke za spletne vire v formatu </a:t>
            </a:r>
            <a:r>
              <a:rPr lang="sl-SI" sz="2000" dirty="0" smtClean="0"/>
              <a:t>CSV (</a:t>
            </a:r>
            <a:r>
              <a:rPr lang="sl-SI" sz="2000" dirty="0"/>
              <a:t>SDF), OAI-PMH v2, MARC in XHTML. Dodatno lahko podobno kot spletni pajki </a:t>
            </a:r>
            <a:r>
              <a:rPr lang="sl-SI" sz="2000" dirty="0" smtClean="0"/>
              <a:t>poi²če </a:t>
            </a:r>
            <a:r>
              <a:rPr lang="it-IT" sz="2000" dirty="0" smtClean="0"/>
              <a:t>spletne </a:t>
            </a:r>
            <a:r>
              <a:rPr lang="it-IT" sz="2000" dirty="0"/>
              <a:t>vire na </a:t>
            </a:r>
            <a:r>
              <a:rPr lang="it-IT" sz="2000" dirty="0" smtClean="0"/>
              <a:t>določeno </a:t>
            </a:r>
            <a:r>
              <a:rPr lang="it-IT" sz="2000" dirty="0"/>
              <a:t>temo in sproti generira metapodatke </a:t>
            </a:r>
            <a:r>
              <a:rPr lang="it-IT" sz="2000" dirty="0" err="1"/>
              <a:t>zanje</a:t>
            </a:r>
            <a:r>
              <a:rPr lang="it-IT" sz="2000" dirty="0" smtClean="0"/>
              <a:t>.</a:t>
            </a:r>
            <a:endParaRPr lang="sl-SI" sz="20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solidFill>
                  <a:srgbClr val="FF0000"/>
                </a:solidFill>
              </a:rPr>
              <a:t>Orodja za generiranje metapodatkov</a:t>
            </a:r>
            <a:endParaRPr lang="sl-SI" dirty="0">
              <a:solidFill>
                <a:srgbClr val="FF0000"/>
              </a:solidFill>
            </a:endParaRPr>
          </a:p>
        </p:txBody>
      </p:sp>
      <p:sp>
        <p:nvSpPr>
          <p:cNvPr id="3" name="Content Placeholder 2"/>
          <p:cNvSpPr>
            <a:spLocks noGrp="1"/>
          </p:cNvSpPr>
          <p:nvPr>
            <p:ph idx="1"/>
          </p:nvPr>
        </p:nvSpPr>
        <p:spPr/>
        <p:txBody>
          <a:bodyPr>
            <a:normAutofit/>
          </a:bodyPr>
          <a:lstStyle/>
          <a:p>
            <a:pPr>
              <a:spcBef>
                <a:spcPts val="600"/>
              </a:spcBef>
              <a:spcAft>
                <a:spcPts val="600"/>
              </a:spcAft>
            </a:pPr>
            <a:r>
              <a:rPr lang="sl-SI" sz="2000" b="1" dirty="0">
                <a:hlinkClick r:id="rId1"/>
              </a:rPr>
              <a:t>DROID</a:t>
            </a:r>
            <a:r>
              <a:rPr lang="sl-SI" sz="2000" dirty="0"/>
              <a:t> (Digital Record Object Identication) (http://droid.sourceforge.net) je </a:t>
            </a:r>
            <a:r>
              <a:rPr lang="sl-SI" sz="2000" dirty="0" smtClean="0"/>
              <a:t>odprtokodno </a:t>
            </a:r>
            <a:r>
              <a:rPr lang="en-US" sz="2000" dirty="0" err="1" smtClean="0"/>
              <a:t>orodje</a:t>
            </a:r>
            <a:r>
              <a:rPr lang="en-US" sz="2000" dirty="0"/>
              <a:t>, </a:t>
            </a:r>
            <a:r>
              <a:rPr lang="sl-SI" sz="2000" dirty="0" smtClean="0"/>
              <a:t>Namenjeno </a:t>
            </a:r>
            <a:r>
              <a:rPr lang="sl-SI" sz="2000" dirty="0"/>
              <a:t>je prepoznavanju </a:t>
            </a:r>
            <a:r>
              <a:rPr lang="sl-SI" sz="2000" dirty="0" smtClean="0"/>
              <a:t>datotečnih </a:t>
            </a:r>
            <a:r>
              <a:rPr lang="sl-SI" sz="2000" dirty="0"/>
              <a:t>formatov, za kar uporablja v dokumentih </a:t>
            </a:r>
            <a:r>
              <a:rPr lang="sl-SI" sz="2000" dirty="0" smtClean="0"/>
              <a:t>XMLshranjen </a:t>
            </a:r>
            <a:r>
              <a:rPr lang="sl-SI" sz="2000" dirty="0"/>
              <a:t>interni in eksterni seznam t.i. podpisov v formatih</a:t>
            </a:r>
            <a:r>
              <a:rPr lang="sl-SI" sz="2000" dirty="0" smtClean="0"/>
              <a:t>.</a:t>
            </a:r>
            <a:endParaRPr lang="sl-SI" sz="2000" dirty="0" smtClean="0"/>
          </a:p>
          <a:p>
            <a:pPr>
              <a:spcBef>
                <a:spcPts val="600"/>
              </a:spcBef>
              <a:spcAft>
                <a:spcPts val="600"/>
              </a:spcAft>
            </a:pPr>
            <a:r>
              <a:rPr lang="sl-SI" sz="2000" b="1" dirty="0">
                <a:hlinkClick r:id="rId2"/>
              </a:rPr>
              <a:t>JHOVE</a:t>
            </a:r>
            <a:r>
              <a:rPr lang="sl-SI" sz="2000" dirty="0"/>
              <a:t> je </a:t>
            </a:r>
            <a:r>
              <a:rPr lang="sl-SI" sz="2000" dirty="0" smtClean="0"/>
              <a:t>razširljivo</a:t>
            </a:r>
            <a:r>
              <a:rPr lang="sl-SI" sz="2000" dirty="0"/>
              <a:t>, v Javi napisano, programsko orodje, </a:t>
            </a:r>
            <a:r>
              <a:rPr lang="sl-SI" sz="2000" dirty="0" smtClean="0"/>
              <a:t>in </a:t>
            </a:r>
            <a:r>
              <a:rPr lang="sl-SI" sz="2000" dirty="0"/>
              <a:t>je na voljo pod pogoji </a:t>
            </a:r>
            <a:r>
              <a:rPr lang="sl-SI" sz="2000" dirty="0" smtClean="0"/>
              <a:t>licence (</a:t>
            </a:r>
            <a:r>
              <a:rPr lang="sl-SI" sz="2000" dirty="0"/>
              <a:t>LGPL). Namenjen je prepoznavanju in </a:t>
            </a:r>
            <a:r>
              <a:rPr lang="sl-SI" sz="2000" dirty="0" smtClean="0"/>
              <a:t>določanju formata </a:t>
            </a:r>
            <a:r>
              <a:rPr lang="sl-SI" sz="2000" dirty="0"/>
              <a:t>digitalnega objekta, za </a:t>
            </a:r>
            <a:r>
              <a:rPr lang="sl-SI" sz="2000" dirty="0" smtClean="0"/>
              <a:t>določanje </a:t>
            </a:r>
            <a:r>
              <a:rPr lang="sl-SI" sz="2000" dirty="0"/>
              <a:t>ravni skladnosti digitalnega objekta s </a:t>
            </a:r>
            <a:r>
              <a:rPr lang="sl-SI" sz="2000" dirty="0" smtClean="0"/>
              <a:t>specikacijami </a:t>
            </a:r>
            <a:r>
              <a:rPr lang="sl-SI" sz="2000" dirty="0"/>
              <a:t>domnevnega formata in za </a:t>
            </a:r>
            <a:r>
              <a:rPr lang="sl-SI" sz="2000" dirty="0" smtClean="0"/>
              <a:t>določanje </a:t>
            </a:r>
            <a:r>
              <a:rPr lang="sl-SI" sz="2000" dirty="0"/>
              <a:t>pomembnih lastnosti objekta v </a:t>
            </a:r>
            <a:r>
              <a:rPr lang="sl-SI" sz="2000" dirty="0" smtClean="0"/>
              <a:t>določenem formatu</a:t>
            </a:r>
            <a:r>
              <a:rPr lang="sl-SI" sz="2000" dirty="0"/>
              <a:t>.</a:t>
            </a:r>
            <a:endParaRPr lang="sl-SI"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79388" y="7938"/>
            <a:ext cx="8229600" cy="1143000"/>
          </a:xfrm>
        </p:spPr>
        <p:txBody>
          <a:bodyPr/>
          <a:lstStyle/>
          <a:p>
            <a:r>
              <a:rPr lang="sl-SI" altLang="en-US" smtClean="0">
                <a:solidFill>
                  <a:srgbClr val="FF0000"/>
                </a:solidFill>
                <a:hlinkClick r:id="rId1"/>
              </a:rPr>
              <a:t>Xerte Open Source e-learning</a:t>
            </a:r>
            <a:endParaRPr lang="sl-SI" altLang="en-US" smtClean="0">
              <a:solidFill>
                <a:srgbClr val="FF0000"/>
              </a:solidFill>
            </a:endParaRPr>
          </a:p>
        </p:txBody>
      </p:sp>
      <p:pic>
        <p:nvPicPr>
          <p:cNvPr id="870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41438"/>
            <a:ext cx="6911975"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sl-SI" altLang="en-US" smtClean="0"/>
              <a:t>Xerte</a:t>
            </a:r>
            <a:endParaRPr lang="sl-SI" altLang="en-US" smtClean="0"/>
          </a:p>
        </p:txBody>
      </p:sp>
      <p:sp>
        <p:nvSpPr>
          <p:cNvPr id="88067" name="Content Placeholder 2"/>
          <p:cNvSpPr>
            <a:spLocks noGrp="1"/>
          </p:cNvSpPr>
          <p:nvPr>
            <p:ph idx="1"/>
          </p:nvPr>
        </p:nvSpPr>
        <p:spPr/>
        <p:txBody>
          <a:bodyPr/>
          <a:lstStyle/>
          <a:p>
            <a:r>
              <a:rPr lang="sl-SI" altLang="en-US" smtClean="0">
                <a:hlinkClick r:id="rId1"/>
              </a:rPr>
              <a:t>Introduction to Xerte (youTube)</a:t>
            </a:r>
            <a:endParaRPr lang="sl-SI" altLang="en-US" smtClean="0"/>
          </a:p>
          <a:p>
            <a:r>
              <a:rPr lang="sl-SI" altLang="en-US" smtClean="0">
                <a:hlinkClick r:id="rId2"/>
              </a:rPr>
              <a:t>Xerte in modalità template (Youtube, it)</a:t>
            </a:r>
            <a:endParaRPr lang="sl-SI" altLang="en-US" smtClean="0"/>
          </a:p>
          <a:p>
            <a:endParaRPr lang="sl-SI" altLang="en-US" smtClean="0"/>
          </a:p>
          <a:p>
            <a:r>
              <a:rPr lang="sl-SI" altLang="en-US" smtClean="0">
                <a:hlinkClick r:id="rId3"/>
              </a:rPr>
              <a:t>Review (Kineo)</a:t>
            </a:r>
            <a:endParaRPr lang="sl-SI" altLang="en-US" smtClean="0"/>
          </a:p>
          <a:p>
            <a:endParaRPr lang="sl-SI"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1750"/>
            <a:ext cx="8229600" cy="1143000"/>
          </a:xfrm>
        </p:spPr>
        <p:txBody>
          <a:bodyPr/>
          <a:lstStyle/>
          <a:p>
            <a:r>
              <a:rPr lang="sl-SI" altLang="en-US" smtClean="0">
                <a:solidFill>
                  <a:srgbClr val="FF0000"/>
                </a:solidFill>
                <a:hlinkClick r:id="rId1"/>
              </a:rPr>
              <a:t>http://www.compadre.org/</a:t>
            </a:r>
            <a:endParaRPr lang="sl-SI" altLang="en-US" smtClean="0">
              <a:solidFill>
                <a:srgbClr val="FF0000"/>
              </a:solidFill>
            </a:endParaRP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solidFill>
                  <a:srgbClr val="FF0000"/>
                </a:solidFill>
              </a:rPr>
              <a:t>Primer uporabe orodja AutoSummarize aplikacije Microsoft Word</a:t>
            </a:r>
            <a:endParaRPr lang="sl-SI" dirty="0">
              <a:solidFill>
                <a:srgbClr val="FF0000"/>
              </a:solidFill>
            </a:endParaRPr>
          </a:p>
        </p:txBody>
      </p:sp>
      <p:sp>
        <p:nvSpPr>
          <p:cNvPr id="4" name="Content Placeholder 3"/>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066" y="1412776"/>
            <a:ext cx="891767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sl-SI" sz="2400" dirty="0">
                <a:solidFill>
                  <a:srgbClr val="FF0000"/>
                </a:solidFill>
              </a:rPr>
              <a:t>Primer uporabe digitalne </a:t>
            </a:r>
            <a:r>
              <a:rPr lang="sl-SI" sz="2400" dirty="0" smtClean="0">
                <a:solidFill>
                  <a:srgbClr val="FF0000"/>
                </a:solidFill>
              </a:rPr>
              <a:t>knjižnice </a:t>
            </a:r>
            <a:r>
              <a:rPr lang="sl-SI" sz="2400" dirty="0">
                <a:solidFill>
                  <a:srgbClr val="FF0000"/>
                </a:solidFill>
                <a:hlinkClick r:id="rId1"/>
              </a:rPr>
              <a:t>IEEEXplore Digital Library</a:t>
            </a:r>
            <a:endParaRPr lang="sl-SI" sz="24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 y="1012824"/>
            <a:ext cx="9061975" cy="551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0000"/>
                </a:solidFill>
                <a:hlinkClick r:id="rId1"/>
              </a:rPr>
              <a:t>Analiza dnevnikov uporabe s </a:t>
            </a:r>
            <a:r>
              <a:rPr lang="pl-PL" dirty="0" smtClean="0">
                <a:solidFill>
                  <a:srgbClr val="FF0000"/>
                </a:solidFill>
                <a:hlinkClick r:id="rId1"/>
              </a:rPr>
              <a:t>ključnimi </a:t>
            </a:r>
            <a:r>
              <a:rPr lang="pl-PL" dirty="0">
                <a:solidFill>
                  <a:srgbClr val="FF0000"/>
                </a:solidFill>
                <a:hlinkClick r:id="rId1"/>
              </a:rPr>
              <a:t>besedami</a:t>
            </a:r>
            <a:endParaRPr lang="sl-SI" dirty="0">
              <a:solidFill>
                <a:srgbClr val="FF0000"/>
              </a:solidFill>
            </a:endParaRPr>
          </a:p>
        </p:txBody>
      </p:sp>
      <p:pic>
        <p:nvPicPr>
          <p:cNvPr id="4" name="Slika 3"/>
          <p:cNvPicPr>
            <a:picLocks noChangeAspect="1"/>
          </p:cNvPicPr>
          <p:nvPr/>
        </p:nvPicPr>
        <p:blipFill>
          <a:blip r:embed="rId2"/>
          <a:stretch>
            <a:fillRect/>
          </a:stretch>
        </p:blipFill>
        <p:spPr>
          <a:xfrm>
            <a:off x="0" y="1179106"/>
            <a:ext cx="8999954" cy="5398529"/>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sz="3600" dirty="0" smtClean="0">
                <a:solidFill>
                  <a:srgbClr val="FF0000"/>
                </a:solidFill>
              </a:rPr>
              <a:t>Problemi s ključnimi besedami </a:t>
            </a:r>
            <a:r>
              <a:rPr lang="sl-SI" sz="3600" dirty="0">
                <a:solidFill>
                  <a:srgbClr val="FF0000"/>
                </a:solidFill>
              </a:rPr>
              <a:t>kot </a:t>
            </a:r>
            <a:r>
              <a:rPr lang="sl-SI" sz="3600" dirty="0" smtClean="0">
                <a:solidFill>
                  <a:srgbClr val="FF0000"/>
                </a:solidFill>
              </a:rPr>
              <a:t>metapodatki</a:t>
            </a:r>
            <a:endParaRPr lang="sl-SI" sz="3600" dirty="0">
              <a:solidFill>
                <a:srgbClr val="FF0000"/>
              </a:solidFill>
            </a:endParaRPr>
          </a:p>
        </p:txBody>
      </p:sp>
      <p:sp>
        <p:nvSpPr>
          <p:cNvPr id="3" name="Content Placeholder 2"/>
          <p:cNvSpPr>
            <a:spLocks noGrp="1"/>
          </p:cNvSpPr>
          <p:nvPr>
            <p:ph idx="1"/>
          </p:nvPr>
        </p:nvSpPr>
        <p:spPr>
          <a:xfrm>
            <a:off x="457200" y="1166018"/>
            <a:ext cx="8229600" cy="4525963"/>
          </a:xfrm>
        </p:spPr>
        <p:txBody>
          <a:bodyPr>
            <a:noAutofit/>
          </a:bodyPr>
          <a:lstStyle/>
          <a:p>
            <a:pPr>
              <a:spcAft>
                <a:spcPts val="600"/>
              </a:spcAft>
            </a:pPr>
            <a:r>
              <a:rPr lang="en-US" sz="1800" dirty="0"/>
              <a:t>I</a:t>
            </a:r>
            <a:r>
              <a:rPr lang="sl-SI" sz="1800" dirty="0" smtClean="0"/>
              <a:t>zbira </a:t>
            </a:r>
            <a:r>
              <a:rPr lang="sl-SI" sz="1800" dirty="0"/>
              <a:t>ustreznih </a:t>
            </a:r>
            <a:r>
              <a:rPr lang="sl-SI" sz="1800" dirty="0" smtClean="0"/>
              <a:t>ključnih </a:t>
            </a:r>
            <a:r>
              <a:rPr lang="sl-SI" sz="1800" dirty="0"/>
              <a:t>besed ni vedno trivialno opravilo in predstavlja breme </a:t>
            </a:r>
            <a:r>
              <a:rPr lang="sl-SI" sz="1800" dirty="0" smtClean="0"/>
              <a:t>za avtorje </a:t>
            </a:r>
            <a:endParaRPr lang="sl-SI" sz="1800" dirty="0"/>
          </a:p>
          <a:p>
            <a:pPr>
              <a:spcAft>
                <a:spcPts val="600"/>
              </a:spcAft>
            </a:pPr>
            <a:r>
              <a:rPr lang="sl-SI" sz="1800" dirty="0"/>
              <a:t> </a:t>
            </a:r>
            <a:r>
              <a:rPr lang="en-US" sz="1800" dirty="0" smtClean="0"/>
              <a:t>A</a:t>
            </a:r>
            <a:r>
              <a:rPr lang="sl-SI" sz="1800" dirty="0" smtClean="0"/>
              <a:t>vtorji </a:t>
            </a:r>
            <a:r>
              <a:rPr lang="sl-SI" sz="1800" dirty="0"/>
              <a:t>izberejo </a:t>
            </a:r>
            <a:r>
              <a:rPr lang="sl-SI" sz="1800" dirty="0" smtClean="0"/>
              <a:t>ključne </a:t>
            </a:r>
            <a:r>
              <a:rPr lang="sl-SI" sz="1800" dirty="0"/>
              <a:t>besede, ki slabo </a:t>
            </a:r>
            <a:r>
              <a:rPr lang="sl-SI" sz="1800" dirty="0" smtClean="0"/>
              <a:t>opišejo </a:t>
            </a:r>
            <a:r>
              <a:rPr lang="sl-SI" sz="1800" dirty="0"/>
              <a:t>vire in so </a:t>
            </a:r>
            <a:r>
              <a:rPr lang="sl-SI" sz="1800" dirty="0" smtClean="0"/>
              <a:t>neuporabni</a:t>
            </a:r>
            <a:endParaRPr lang="sl-SI" sz="1800" dirty="0"/>
          </a:p>
          <a:p>
            <a:pPr>
              <a:spcAft>
                <a:spcPts val="600"/>
              </a:spcAft>
            </a:pPr>
            <a:r>
              <a:rPr lang="sl-SI" sz="1800" dirty="0"/>
              <a:t> </a:t>
            </a:r>
            <a:r>
              <a:rPr lang="sl-SI" sz="1800" dirty="0" smtClean="0"/>
              <a:t>Število ključnih </a:t>
            </a:r>
            <a:r>
              <a:rPr lang="sl-SI" sz="1800" dirty="0"/>
              <a:t>besed je pogosto omejeno na zelo majhno </a:t>
            </a:r>
            <a:r>
              <a:rPr lang="en-US" sz="1800" dirty="0" smtClean="0"/>
              <a:t>š</a:t>
            </a:r>
            <a:r>
              <a:rPr lang="sl-SI" sz="1800" dirty="0" smtClean="0"/>
              <a:t>tevilo </a:t>
            </a:r>
            <a:endParaRPr lang="sl-SI" sz="1800" dirty="0"/>
          </a:p>
          <a:p>
            <a:pPr>
              <a:spcAft>
                <a:spcPts val="600"/>
              </a:spcAft>
            </a:pPr>
            <a:r>
              <a:rPr lang="sl-SI" sz="1800" dirty="0"/>
              <a:t> </a:t>
            </a:r>
            <a:r>
              <a:rPr lang="en-US" sz="1800" dirty="0" smtClean="0"/>
              <a:t>A</a:t>
            </a:r>
            <a:r>
              <a:rPr lang="sl-SI" sz="1800" dirty="0" smtClean="0"/>
              <a:t>vtorji </a:t>
            </a:r>
            <a:r>
              <a:rPr lang="sl-SI" sz="1800" dirty="0"/>
              <a:t>iste </a:t>
            </a:r>
            <a:r>
              <a:rPr lang="sl-SI" sz="1800" dirty="0" smtClean="0"/>
              <a:t>ključne </a:t>
            </a:r>
            <a:r>
              <a:rPr lang="sl-SI" sz="1800" dirty="0"/>
              <a:t>besede </a:t>
            </a:r>
            <a:r>
              <a:rPr lang="sl-SI" sz="1800" dirty="0" smtClean="0"/>
              <a:t>zapi</a:t>
            </a:r>
            <a:r>
              <a:rPr lang="en-US" sz="1800" dirty="0" smtClean="0"/>
              <a:t>š</a:t>
            </a:r>
            <a:r>
              <a:rPr lang="sl-SI" sz="1800" dirty="0" smtClean="0"/>
              <a:t>ejo različno </a:t>
            </a:r>
            <a:r>
              <a:rPr lang="sl-SI" sz="1800" dirty="0"/>
              <a:t>(npr. uporaba ednine in </a:t>
            </a:r>
            <a:r>
              <a:rPr lang="sl-SI" sz="1800" dirty="0" smtClean="0"/>
              <a:t>množine</a:t>
            </a:r>
            <a:r>
              <a:rPr lang="sl-SI" sz="1800" dirty="0"/>
              <a:t>, </a:t>
            </a:r>
            <a:r>
              <a:rPr lang="sl-SI" sz="1800" dirty="0" smtClean="0"/>
              <a:t>različna uporaba </a:t>
            </a:r>
            <a:r>
              <a:rPr lang="sl-SI" sz="1800" dirty="0"/>
              <a:t>majhnih in velikih </a:t>
            </a:r>
            <a:r>
              <a:rPr lang="sl-SI" sz="1800" dirty="0" smtClean="0"/>
              <a:t>črk</a:t>
            </a:r>
            <a:r>
              <a:rPr lang="sl-SI" sz="1800" dirty="0"/>
              <a:t>, </a:t>
            </a:r>
            <a:r>
              <a:rPr lang="sl-SI" sz="1800" dirty="0" smtClean="0"/>
              <a:t>različna </a:t>
            </a:r>
            <a:r>
              <a:rPr lang="sl-SI" sz="1800" dirty="0"/>
              <a:t>uporaba vezajev, </a:t>
            </a:r>
            <a:r>
              <a:rPr lang="sl-SI" sz="1800" dirty="0" smtClean="0"/>
              <a:t>drugačen </a:t>
            </a:r>
            <a:r>
              <a:rPr lang="sl-SI" sz="1800" dirty="0"/>
              <a:t>vrstni red </a:t>
            </a:r>
            <a:r>
              <a:rPr lang="sl-SI" sz="1800" dirty="0" smtClean="0"/>
              <a:t>besed ipd</a:t>
            </a:r>
            <a:r>
              <a:rPr lang="sl-SI" sz="1800" dirty="0"/>
              <a:t>.),</a:t>
            </a:r>
            <a:endParaRPr lang="sl-SI" sz="1800" dirty="0"/>
          </a:p>
          <a:p>
            <a:pPr>
              <a:spcAft>
                <a:spcPts val="600"/>
              </a:spcAft>
            </a:pPr>
            <a:r>
              <a:rPr lang="sl-SI" sz="1800" dirty="0"/>
              <a:t> </a:t>
            </a:r>
            <a:r>
              <a:rPr lang="en-US" sz="1800" dirty="0" smtClean="0"/>
              <a:t>A</a:t>
            </a:r>
            <a:r>
              <a:rPr lang="sl-SI" sz="1800" dirty="0" smtClean="0"/>
              <a:t>vtorji včasih </a:t>
            </a:r>
            <a:r>
              <a:rPr lang="sl-SI" sz="1800" dirty="0"/>
              <a:t>s </a:t>
            </a:r>
            <a:r>
              <a:rPr lang="sl-SI" sz="1800" dirty="0" smtClean="0"/>
              <a:t>ključnimi </a:t>
            </a:r>
            <a:r>
              <a:rPr lang="sl-SI" sz="1800" dirty="0"/>
              <a:t>besedami </a:t>
            </a:r>
            <a:r>
              <a:rPr lang="sl-SI" sz="1800" dirty="0" smtClean="0"/>
              <a:t>želijo </a:t>
            </a:r>
            <a:r>
              <a:rPr lang="sl-SI" sz="1800" dirty="0"/>
              <a:t>poudariti </a:t>
            </a:r>
            <a:r>
              <a:rPr lang="sl-SI" sz="1800" dirty="0" smtClean="0"/>
              <a:t>drugačen </a:t>
            </a:r>
            <a:r>
              <a:rPr lang="sl-SI" sz="1800" dirty="0"/>
              <a:t>pomen oziroma </a:t>
            </a:r>
            <a:r>
              <a:rPr lang="sl-SI" sz="1800" dirty="0" smtClean="0"/>
              <a:t>bistvo vira</a:t>
            </a:r>
            <a:r>
              <a:rPr lang="sl-SI" sz="1800" dirty="0"/>
              <a:t>, da vplivajo na morebitne </a:t>
            </a:r>
            <a:r>
              <a:rPr lang="sl-SI" sz="1800" dirty="0" smtClean="0"/>
              <a:t>odločitvene </a:t>
            </a:r>
            <a:r>
              <a:rPr lang="sl-SI" sz="1800" dirty="0"/>
              <a:t>procese (npr. izbor vira v zbirko ali publikacijo)</a:t>
            </a:r>
            <a:endParaRPr lang="sl-SI" sz="1800" dirty="0"/>
          </a:p>
          <a:p>
            <a:pPr>
              <a:spcAft>
                <a:spcPts val="600"/>
              </a:spcAft>
            </a:pPr>
            <a:r>
              <a:rPr lang="en-US" sz="1800" dirty="0"/>
              <a:t>A</a:t>
            </a:r>
            <a:r>
              <a:rPr lang="sl-SI" sz="1800" dirty="0" smtClean="0"/>
              <a:t>vtorji včasih </a:t>
            </a:r>
            <a:r>
              <a:rPr lang="sl-SI" sz="1800" dirty="0"/>
              <a:t>s </a:t>
            </a:r>
            <a:r>
              <a:rPr lang="sl-SI" sz="1800" dirty="0" smtClean="0"/>
              <a:t>ključnimi </a:t>
            </a:r>
            <a:r>
              <a:rPr lang="sl-SI" sz="1800" dirty="0"/>
              <a:t>besedami namensko zavedejo upravljanje z viri, da iskalni</a:t>
            </a:r>
            <a:endParaRPr lang="sl-SI" sz="1800" dirty="0"/>
          </a:p>
          <a:p>
            <a:pPr>
              <a:spcAft>
                <a:spcPts val="600"/>
              </a:spcAft>
            </a:pPr>
            <a:r>
              <a:rPr lang="en-US" sz="1800" dirty="0"/>
              <a:t>M</a:t>
            </a:r>
            <a:r>
              <a:rPr lang="sl-SI" sz="1800" dirty="0" smtClean="0"/>
              <a:t>ehanizmi </a:t>
            </a:r>
            <a:r>
              <a:rPr lang="sl-SI" sz="1800" dirty="0"/>
              <a:t>kot rezultat iskanja vrnejo njihov vir, </a:t>
            </a:r>
            <a:r>
              <a:rPr lang="sl-SI" sz="1800" dirty="0" smtClean="0"/>
              <a:t>čeprav </a:t>
            </a:r>
            <a:r>
              <a:rPr lang="sl-SI" sz="1800" dirty="0"/>
              <a:t>z iskalno vsebino ni </a:t>
            </a:r>
            <a:r>
              <a:rPr lang="sl-SI" sz="1800" dirty="0" smtClean="0"/>
              <a:t>neposredno povezan; </a:t>
            </a:r>
            <a:r>
              <a:rPr lang="sl-SI" sz="1800" dirty="0"/>
              <a:t>primer tega so viri na spletnih straneh, ki uporabljajo HTML</a:t>
            </a:r>
            <a:endParaRPr lang="sl-SI" sz="1800" dirty="0"/>
          </a:p>
          <a:p>
            <a:pPr>
              <a:spcAft>
                <a:spcPts val="600"/>
              </a:spcAft>
            </a:pPr>
            <a:r>
              <a:rPr lang="en-US" sz="1800" dirty="0"/>
              <a:t>Z</a:t>
            </a:r>
            <a:r>
              <a:rPr lang="sl-SI" sz="1800" dirty="0" smtClean="0"/>
              <a:t>načke </a:t>
            </a:r>
            <a:r>
              <a:rPr lang="sl-SI" sz="1800" dirty="0"/>
              <a:t>oblike &lt;meta keyword=""&gt;, </a:t>
            </a:r>
            <a:endParaRPr lang="sl-SI" sz="1800" dirty="0"/>
          </a:p>
          <a:p>
            <a:pPr>
              <a:spcAft>
                <a:spcPts val="600"/>
              </a:spcAft>
            </a:pPr>
            <a:r>
              <a:rPr lang="sl-SI" sz="1800" dirty="0"/>
              <a:t> </a:t>
            </a:r>
            <a:r>
              <a:rPr lang="en-US" sz="1800" dirty="0" smtClean="0"/>
              <a:t>K</a:t>
            </a:r>
            <a:r>
              <a:rPr lang="sl-SI" sz="1800" dirty="0" smtClean="0"/>
              <a:t>ljučne </a:t>
            </a:r>
            <a:r>
              <a:rPr lang="sl-SI" sz="1800" dirty="0"/>
              <a:t>besede vsebujejo tipkarske napake.</a:t>
            </a:r>
            <a:endParaRPr lang="sl-SI"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Kvaliteta metapodatkov</a:t>
            </a:r>
            <a:endParaRPr lang="sl-SI" dirty="0">
              <a:solidFill>
                <a:srgbClr val="FF0000"/>
              </a:solidFill>
            </a:endParaRPr>
          </a:p>
        </p:txBody>
      </p:sp>
      <p:sp>
        <p:nvSpPr>
          <p:cNvPr id="3" name="Content Placeholder 2"/>
          <p:cNvSpPr>
            <a:spLocks noGrp="1"/>
          </p:cNvSpPr>
          <p:nvPr>
            <p:ph idx="1"/>
          </p:nvPr>
        </p:nvSpPr>
        <p:spPr/>
        <p:txBody>
          <a:bodyPr>
            <a:normAutofit/>
          </a:bodyPr>
          <a:lstStyle/>
          <a:p>
            <a:pPr>
              <a:spcAft>
                <a:spcPts val="600"/>
              </a:spcAft>
              <a:buBlip>
                <a:blip r:embed="rId1"/>
              </a:buBlip>
            </a:pPr>
            <a:r>
              <a:rPr lang="sl-SI" sz="2400" b="1" dirty="0"/>
              <a:t>Uporabnost</a:t>
            </a:r>
            <a:r>
              <a:rPr lang="sl-SI" sz="2400" dirty="0"/>
              <a:t> (angl. usefulness) in </a:t>
            </a:r>
            <a:r>
              <a:rPr lang="sl-SI" sz="2400" b="1" dirty="0"/>
              <a:t>uporabljivost</a:t>
            </a:r>
            <a:r>
              <a:rPr lang="sl-SI" sz="2400" dirty="0"/>
              <a:t> (angl. usability) digitalnih zbirk virov </a:t>
            </a:r>
            <a:r>
              <a:rPr lang="sl-SI" sz="2400" dirty="0" smtClean="0"/>
              <a:t>je odvisna </a:t>
            </a:r>
            <a:r>
              <a:rPr lang="sl-SI" sz="2400" dirty="0"/>
              <a:t>od kvalitete in kvantitete zajetih </a:t>
            </a:r>
            <a:r>
              <a:rPr lang="sl-SI" sz="2400" dirty="0" smtClean="0"/>
              <a:t>virov</a:t>
            </a:r>
            <a:endParaRPr lang="sl-SI" sz="2400" dirty="0" smtClean="0"/>
          </a:p>
          <a:p>
            <a:pPr>
              <a:spcAft>
                <a:spcPts val="600"/>
              </a:spcAft>
              <a:buBlip>
                <a:blip r:embed="rId1"/>
              </a:buBlip>
            </a:pPr>
            <a:r>
              <a:rPr lang="sl-SI" sz="2400" b="1" dirty="0" smtClean="0"/>
              <a:t>Nek</a:t>
            </a:r>
            <a:r>
              <a:rPr lang="sl-SI" sz="2400" b="1" dirty="0" smtClean="0"/>
              <a:t>valitetni</a:t>
            </a:r>
            <a:r>
              <a:rPr lang="sl-SI" sz="2400" dirty="0" smtClean="0"/>
              <a:t> </a:t>
            </a:r>
            <a:r>
              <a:rPr lang="sl-SI" sz="2400" dirty="0"/>
              <a:t>metapodatki </a:t>
            </a:r>
            <a:r>
              <a:rPr lang="sl-SI" sz="2400" dirty="0" smtClean="0"/>
              <a:t>imajo lahko negativen </a:t>
            </a:r>
            <a:r>
              <a:rPr lang="sl-SI" sz="2400" dirty="0"/>
              <a:t>vpliv tudi na uporabnikovo </a:t>
            </a:r>
            <a:r>
              <a:rPr lang="sl-SI" sz="2400" dirty="0" smtClean="0"/>
              <a:t>nadaljno uporabo </a:t>
            </a:r>
            <a:r>
              <a:rPr lang="sl-SI" sz="2400" dirty="0"/>
              <a:t>zbirke oziroma informacijskega sistema, ki jo ponuja. </a:t>
            </a:r>
            <a:endParaRPr lang="sl-SI" sz="2400" dirty="0" smtClean="0"/>
          </a:p>
          <a:p>
            <a:pPr>
              <a:spcAft>
                <a:spcPts val="600"/>
              </a:spcAft>
              <a:buBlip>
                <a:blip r:embed="rId1"/>
              </a:buBlip>
            </a:pPr>
            <a:r>
              <a:rPr lang="sl-SI" sz="2400" dirty="0" smtClean="0"/>
              <a:t>Informacijski </a:t>
            </a:r>
            <a:r>
              <a:rPr lang="sl-SI" sz="2400" dirty="0"/>
              <a:t>sistem </a:t>
            </a:r>
            <a:r>
              <a:rPr lang="sl-SI" sz="2400" dirty="0" smtClean="0"/>
              <a:t>kot rezultat </a:t>
            </a:r>
            <a:r>
              <a:rPr lang="sl-SI" sz="2400" dirty="0"/>
              <a:t>iskanja </a:t>
            </a:r>
            <a:r>
              <a:rPr lang="sl-SI" sz="2400" dirty="0" smtClean="0"/>
              <a:t>namreč </a:t>
            </a:r>
            <a:r>
              <a:rPr lang="sl-SI" sz="2400" dirty="0"/>
              <a:t>morda ne bo prikazal vira, ki ga </a:t>
            </a:r>
            <a:r>
              <a:rPr lang="sl-SI" sz="2400" dirty="0" smtClean="0"/>
              <a:t>iščemo</a:t>
            </a:r>
            <a:r>
              <a:rPr lang="sl-SI" sz="2400" dirty="0"/>
              <a:t>, prikazal bo manj </a:t>
            </a:r>
            <a:r>
              <a:rPr lang="sl-SI" sz="2400" dirty="0" smtClean="0"/>
              <a:t>pomembne </a:t>
            </a:r>
            <a:r>
              <a:rPr lang="de-DE" sz="2400" dirty="0" smtClean="0"/>
              <a:t>vire </a:t>
            </a:r>
            <a:r>
              <a:rPr lang="de-DE" sz="2400" dirty="0"/>
              <a:t>in zaupanje v uporabnost in verodostojnost zbirke in informacijski sistem se </a:t>
            </a:r>
            <a:r>
              <a:rPr lang="de-DE" sz="2400" dirty="0" smtClean="0"/>
              <a:t>zniža</a:t>
            </a:r>
            <a:r>
              <a:rPr lang="de-DE" sz="2400" dirty="0"/>
              <a:t>.</a:t>
            </a:r>
            <a:endParaRPr lang="sl-SI"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15888"/>
            <a:ext cx="8229600" cy="1143000"/>
          </a:xfrm>
        </p:spPr>
        <p:txBody>
          <a:bodyPr/>
          <a:lstStyle/>
          <a:p>
            <a:r>
              <a:rPr lang="sl-SI" altLang="en-US" smtClean="0">
                <a:hlinkClick r:id="rId1"/>
              </a:rPr>
              <a:t>WISC - online</a:t>
            </a:r>
            <a:endParaRPr lang="sl-SI" altLang="en-US" smtClean="0"/>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1113" y="-17463"/>
            <a:ext cx="8229600" cy="1143001"/>
          </a:xfrm>
        </p:spPr>
        <p:txBody>
          <a:bodyPr/>
          <a:lstStyle/>
          <a:p>
            <a:r>
              <a:rPr lang="sl-SI" altLang="en-US" sz="3600" dirty="0" err="1" smtClean="0">
                <a:solidFill>
                  <a:srgbClr val="FF0000"/>
                </a:solidFill>
                <a:hlinkClick r:id="rId1"/>
              </a:rPr>
              <a:t>Computer</a:t>
            </a:r>
            <a:r>
              <a:rPr lang="sl-SI" altLang="en-US" sz="3600" dirty="0" smtClean="0">
                <a:solidFill>
                  <a:srgbClr val="FF0000"/>
                </a:solidFill>
                <a:hlinkClick r:id="rId1"/>
              </a:rPr>
              <a:t> Science </a:t>
            </a:r>
            <a:r>
              <a:rPr lang="sl-SI" altLang="en-US" sz="3600" dirty="0" err="1" smtClean="0">
                <a:solidFill>
                  <a:srgbClr val="FF0000"/>
                </a:solidFill>
                <a:hlinkClick r:id="rId1"/>
              </a:rPr>
              <a:t>Learning</a:t>
            </a:r>
            <a:r>
              <a:rPr lang="sl-SI" altLang="en-US" sz="3600" dirty="0" smtClean="0">
                <a:solidFill>
                  <a:srgbClr val="FF0000"/>
                </a:solidFill>
                <a:hlinkClick r:id="rId1"/>
              </a:rPr>
              <a:t> </a:t>
            </a:r>
            <a:r>
              <a:rPr lang="sl-SI" altLang="en-US" sz="3600" dirty="0" err="1" smtClean="0">
                <a:solidFill>
                  <a:srgbClr val="FF0000"/>
                </a:solidFill>
                <a:hlinkClick r:id="rId1"/>
              </a:rPr>
              <a:t>Objects</a:t>
            </a:r>
            <a:r>
              <a:rPr lang="sl-SI" altLang="en-US" sz="3600" dirty="0" smtClean="0">
                <a:solidFill>
                  <a:srgbClr val="FF0000"/>
                </a:solidFill>
                <a:hlinkClick r:id="rId1"/>
              </a:rPr>
              <a:t> (2)</a:t>
            </a:r>
            <a:endParaRPr lang="sl-SI" altLang="en-US" sz="3600" dirty="0" smtClean="0">
              <a:solidFill>
                <a:srgbClr val="FF0000"/>
              </a:solidFill>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125538"/>
            <a:ext cx="9178926" cy="573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p:cNvSpPr/>
          <p:nvPr/>
        </p:nvSpPr>
        <p:spPr>
          <a:xfrm>
            <a:off x="8237538" y="334963"/>
            <a:ext cx="720725" cy="360362"/>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l-SI" dirty="0">
                <a:hlinkClick r:id="rId1"/>
              </a:rPr>
              <a:t>WEB</a:t>
            </a:r>
            <a:endParaRPr lang="sl-S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sl-SI" altLang="en-US" dirty="0" err="1" smtClean="0">
                <a:hlinkClick r:id="rId1"/>
              </a:rPr>
              <a:t>Codewitz</a:t>
            </a:r>
            <a:r>
              <a:rPr lang="sl-SI" altLang="en-US" dirty="0" smtClean="0">
                <a:hlinkClick r:id="rId1"/>
              </a:rPr>
              <a:t> </a:t>
            </a:r>
            <a:r>
              <a:rPr lang="sl-SI" altLang="en-US" dirty="0" err="1" smtClean="0">
                <a:hlinkClick r:id="rId1"/>
              </a:rPr>
              <a:t>learning</a:t>
            </a:r>
            <a:r>
              <a:rPr lang="sl-SI" altLang="en-US" dirty="0" smtClean="0">
                <a:hlinkClick r:id="rId1"/>
              </a:rPr>
              <a:t> </a:t>
            </a:r>
            <a:r>
              <a:rPr lang="sl-SI" altLang="en-US" dirty="0" err="1" smtClean="0">
                <a:hlinkClick r:id="rId1"/>
              </a:rPr>
              <a:t>objects</a:t>
            </a:r>
            <a:endParaRPr lang="en-US" altLang="en-US" dirty="0" smtClean="0"/>
          </a:p>
        </p:txBody>
      </p:sp>
      <p:pic>
        <p:nvPicPr>
          <p:cNvPr id="2" name="Slika 1"/>
          <p:cNvPicPr>
            <a:picLocks noChangeAspect="1"/>
          </p:cNvPicPr>
          <p:nvPr/>
        </p:nvPicPr>
        <p:blipFill>
          <a:blip r:embed="rId2"/>
          <a:stretch>
            <a:fillRect/>
          </a:stretch>
        </p:blipFill>
        <p:spPr>
          <a:xfrm>
            <a:off x="611560" y="1036239"/>
            <a:ext cx="7704856" cy="577645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CA" altLang="en-US" dirty="0" smtClean="0"/>
              <a:t>Meta</a:t>
            </a:r>
            <a:r>
              <a:rPr lang="sl-SI" altLang="en-US" dirty="0" smtClean="0"/>
              <a:t>podatki</a:t>
            </a:r>
            <a:endParaRPr lang="en-CA" altLang="en-US" dirty="0"/>
          </a:p>
        </p:txBody>
      </p:sp>
      <p:sp>
        <p:nvSpPr>
          <p:cNvPr id="4099" name="Rectangle 3"/>
          <p:cNvSpPr>
            <a:spLocks noGrp="1" noChangeArrowheads="1"/>
          </p:cNvSpPr>
          <p:nvPr>
            <p:ph type="body" idx="1"/>
          </p:nvPr>
        </p:nvSpPr>
        <p:spPr>
          <a:xfrm>
            <a:off x="457200" y="1340768"/>
            <a:ext cx="8229600" cy="4525963"/>
          </a:xfrm>
        </p:spPr>
        <p:txBody>
          <a:bodyPr>
            <a:normAutofit/>
          </a:bodyPr>
          <a:lstStyle/>
          <a:p>
            <a:pPr>
              <a:lnSpc>
                <a:spcPct val="90000"/>
              </a:lnSpc>
            </a:pPr>
            <a:r>
              <a:rPr lang="sl-SI" altLang="en-US" sz="2400" dirty="0" smtClean="0"/>
              <a:t>Opisne podatke pomnimo v </a:t>
            </a:r>
            <a:r>
              <a:rPr lang="sl-SI" altLang="en-US" sz="2400" dirty="0" smtClean="0">
                <a:solidFill>
                  <a:srgbClr val="0070C0"/>
                </a:solidFill>
              </a:rPr>
              <a:t>podatkovni bazi</a:t>
            </a:r>
            <a:r>
              <a:rPr lang="en-CA" altLang="en-US" sz="2400" dirty="0" smtClean="0"/>
              <a:t>.</a:t>
            </a:r>
            <a:endParaRPr lang="en-CA" altLang="en-US" sz="2400" dirty="0"/>
          </a:p>
          <a:p>
            <a:pPr lvl="1">
              <a:lnSpc>
                <a:spcPct val="90000"/>
              </a:lnSpc>
            </a:pPr>
            <a:r>
              <a:rPr lang="sl-SI" altLang="en-US" sz="2000" dirty="0" smtClean="0"/>
              <a:t>Primeri takih podatkov: avtor, proizvajalec, dan proizvodnje,…</a:t>
            </a:r>
            <a:endParaRPr lang="sl-SI" altLang="en-US" sz="2000" dirty="0" smtClean="0"/>
          </a:p>
          <a:p>
            <a:pPr lvl="1">
              <a:lnSpc>
                <a:spcPct val="90000"/>
              </a:lnSpc>
            </a:pPr>
            <a:endParaRPr lang="sl-SI" altLang="en-US" sz="2000" dirty="0" smtClean="0"/>
          </a:p>
          <a:p>
            <a:pPr>
              <a:lnSpc>
                <a:spcPct val="90000"/>
              </a:lnSpc>
            </a:pPr>
            <a:r>
              <a:rPr lang="sl-SI" altLang="en-US" sz="2400" dirty="0" smtClean="0"/>
              <a:t>Metapodatke o učnih objektih običajno predstavljamo v formatu </a:t>
            </a:r>
            <a:r>
              <a:rPr lang="en-CA" altLang="en-US" sz="2400" dirty="0" smtClean="0"/>
              <a:t>XML </a:t>
            </a:r>
            <a:r>
              <a:rPr lang="sl-SI" altLang="en-US" sz="2400" dirty="0" smtClean="0"/>
              <a:t>oziroma</a:t>
            </a:r>
            <a:r>
              <a:rPr lang="en-CA" altLang="en-US" sz="2400" dirty="0" smtClean="0"/>
              <a:t>  RDF.</a:t>
            </a:r>
            <a:endParaRPr lang="en-CA" altLang="en-US" sz="2400" dirty="0"/>
          </a:p>
          <a:p>
            <a:pPr>
              <a:lnSpc>
                <a:spcPct val="90000"/>
              </a:lnSpc>
            </a:pPr>
            <a:endParaRPr lang="en-CA" altLang="en-US" sz="2400" dirty="0"/>
          </a:p>
          <a:p>
            <a:pPr>
              <a:lnSpc>
                <a:spcPct val="90000"/>
              </a:lnSpc>
            </a:pPr>
            <a:r>
              <a:rPr lang="sl-SI" altLang="en-US" sz="2400" dirty="0" smtClean="0"/>
              <a:t>Metapodatke  lahko vnašamo </a:t>
            </a:r>
            <a:r>
              <a:rPr lang="sl-SI" altLang="en-US" sz="2400" dirty="0" smtClean="0">
                <a:solidFill>
                  <a:srgbClr val="0070C0"/>
                </a:solidFill>
              </a:rPr>
              <a:t>avtomatično</a:t>
            </a:r>
            <a:r>
              <a:rPr lang="sl-SI" altLang="en-US" sz="2400" dirty="0" smtClean="0"/>
              <a:t> ali </a:t>
            </a:r>
            <a:r>
              <a:rPr lang="sl-SI" altLang="en-US" sz="2400" dirty="0" smtClean="0">
                <a:solidFill>
                  <a:srgbClr val="0070C0"/>
                </a:solidFill>
              </a:rPr>
              <a:t>ročno</a:t>
            </a:r>
            <a:r>
              <a:rPr lang="en-CA" altLang="en-US" sz="2400" dirty="0" smtClean="0"/>
              <a:t>. </a:t>
            </a:r>
            <a:endParaRPr lang="en-CA" altLang="en-US" sz="2400" dirty="0"/>
          </a:p>
          <a:p>
            <a:pPr>
              <a:lnSpc>
                <a:spcPct val="90000"/>
              </a:lnSpc>
            </a:pPr>
            <a:endParaRPr lang="en-CA"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14745</Words>
  <Application>WPS Slides</Application>
  <PresentationFormat>Diaprojekcija na zaslonu (4:3)</PresentationFormat>
  <Paragraphs>449</Paragraphs>
  <Slides>54</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54</vt:i4>
      </vt:variant>
    </vt:vector>
  </HeadingPairs>
  <TitlesOfParts>
    <vt:vector size="68" baseType="lpstr">
      <vt:lpstr>Arial</vt:lpstr>
      <vt:lpstr>SimSun</vt:lpstr>
      <vt:lpstr>Wingdings</vt:lpstr>
      <vt:lpstr>Calibri</vt:lpstr>
      <vt:lpstr>Times New Roman</vt:lpstr>
      <vt:lpstr>Calibri</vt:lpstr>
      <vt:lpstr>Palatino</vt:lpstr>
      <vt:lpstr>Palatino Linotype</vt:lpstr>
      <vt:lpstr>Times New Roman</vt:lpstr>
      <vt:lpstr>Verdana</vt:lpstr>
      <vt:lpstr>Arial Unicode MS</vt:lpstr>
      <vt:lpstr>Microsoft YaHei</vt:lpstr>
      <vt:lpstr>Arial Unicode MS</vt:lpstr>
      <vt:lpstr>Office Theme</vt:lpstr>
      <vt:lpstr>Izobraževalni metapodatki Learning Metadata</vt:lpstr>
      <vt:lpstr>Kaj so metapodatki, Zakaj jih potrebujemo?</vt:lpstr>
      <vt:lpstr>Z drugimi besedami…</vt:lpstr>
      <vt:lpstr>www.merlot.org</vt:lpstr>
      <vt:lpstr>http://www.compadre.org/</vt:lpstr>
      <vt:lpstr>WISC - online</vt:lpstr>
      <vt:lpstr>Computer Science Learning Objects (2)</vt:lpstr>
      <vt:lpstr>Codewitz learning objects</vt:lpstr>
      <vt:lpstr>Metapodatki</vt:lpstr>
      <vt:lpstr>Vsakodnevni metapodatki</vt:lpstr>
      <vt:lpstr>Izobraževalni metapodatki?</vt:lpstr>
      <vt:lpstr>Metapodatki učnih objektov</vt:lpstr>
      <vt:lpstr>Zakaj so metapodatki uporabni?</vt:lpstr>
      <vt:lpstr>Metapodatki</vt:lpstr>
      <vt:lpstr>Metapodatki učnih objektov</vt:lpstr>
      <vt:lpstr>Repozitoriji učnih objektov &amp; Federated Search Engines</vt:lpstr>
      <vt:lpstr>Tipi metapodatkov</vt:lpstr>
      <vt:lpstr>Administrativni metapodatki</vt:lpstr>
      <vt:lpstr>Opisni metapodatki</vt:lpstr>
      <vt:lpstr>Metapodatki za ohranjanje virov</vt:lpstr>
      <vt:lpstr>Tehnični metapodatki</vt:lpstr>
      <vt:lpstr>Metapodatki uporabe</vt:lpstr>
      <vt:lpstr>Standardi za metapodatke učnih objektov</vt:lpstr>
      <vt:lpstr>Specifikacije shem metapodatkov (specifikacije metapodatkovnih označb)</vt:lpstr>
      <vt:lpstr>PowerPoint 演示文稿</vt:lpstr>
      <vt:lpstr>PowerPoint 演示文稿</vt:lpstr>
      <vt:lpstr>Shema metapodatkov: IEEE LOM</vt:lpstr>
      <vt:lpstr>PowerPoint 演示文稿</vt:lpstr>
      <vt:lpstr>LOM Editor</vt:lpstr>
      <vt:lpstr>LomPad</vt:lpstr>
      <vt:lpstr>PowerPoint 演示文稿</vt:lpstr>
      <vt:lpstr>Primer metapodatkov– Dublin Core</vt:lpstr>
      <vt:lpstr>Spletni generator metapodatkov Dublin Core</vt:lpstr>
      <vt:lpstr>Dublin Core  Metadata Generator</vt:lpstr>
      <vt:lpstr>Opisovanje učnih objektov</vt:lpstr>
      <vt:lpstr>Napotki za tvorbo DC metapodatkov</vt:lpstr>
      <vt:lpstr>Reload Editor</vt:lpstr>
      <vt:lpstr>Zgradba repozitorijev</vt:lpstr>
      <vt:lpstr>Zgradba repozitorijev: Tvorba metapodatkov</vt:lpstr>
      <vt:lpstr>Zgradba repozitorijev: Dostop</vt:lpstr>
      <vt:lpstr>Delo z metapodatki</vt:lpstr>
      <vt:lpstr>Urejanje metapodatkov</vt:lpstr>
      <vt:lpstr>Avtomatizirano pridobivanje metapodatkov</vt:lpstr>
      <vt:lpstr>Pomagajmo si z avtorskimi orodji</vt:lpstr>
      <vt:lpstr>Generiranje metapodatkov</vt:lpstr>
      <vt:lpstr>Orodja za generiranje metapodatkov</vt:lpstr>
      <vt:lpstr>Orodja za generiranje metapodatkov</vt:lpstr>
      <vt:lpstr>Xerte Open Source e-learning</vt:lpstr>
      <vt:lpstr>Xerte</vt:lpstr>
      <vt:lpstr>Primer uporabe orodja AutoSummarize aplikacije Microsoft Word</vt:lpstr>
      <vt:lpstr>Primer uporabe digitalne knjižnice IEEEXplore Digital Library</vt:lpstr>
      <vt:lpstr>Analiza dnevnikov uporabe s ključnimi besedami</vt:lpstr>
      <vt:lpstr>Problemi s ključnimi besedami kot metapodatki</vt:lpstr>
      <vt:lpstr>Kvaliteta metapodatkov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Avtomatizirano opremljanje učnih gradiv z metapodatki,</dc:title>
  <dc:creator>sasa</dc:creator>
  <cp:lastModifiedBy>sasadiv</cp:lastModifiedBy>
  <cp:revision>62</cp:revision>
  <dcterms:created xsi:type="dcterms:W3CDTF">2011-11-26T05:45:00Z</dcterms:created>
  <dcterms:modified xsi:type="dcterms:W3CDTF">2025-05-13T09:58:04Z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0827A8426FB649FB9D24C2E8B4E86BAA_12</vt:lpwstr>
  </property>
  <property fmtid="{D5CDD505-2E9C-101B-9397-08002B2CF9AE}" pid="3" name="KSOProductBuildVer">
    <vt:lpwstr>1033-12.2.0.20795</vt:lpwstr>
  </property>
</Properties>
</file>