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336" r:id="rId4"/>
    <p:sldId id="265" r:id="rId5"/>
    <p:sldId id="288" r:id="rId6"/>
    <p:sldId id="287" r:id="rId7"/>
    <p:sldId id="308" r:id="rId8"/>
    <p:sldId id="338" r:id="rId9"/>
    <p:sldId id="330" r:id="rId10"/>
    <p:sldId id="315" r:id="rId11"/>
    <p:sldId id="295" r:id="rId12"/>
    <p:sldId id="311" r:id="rId13"/>
    <p:sldId id="333" r:id="rId14"/>
    <p:sldId id="325" r:id="rId15"/>
    <p:sldId id="296" r:id="rId16"/>
    <p:sldId id="331" r:id="rId17"/>
    <p:sldId id="304" r:id="rId19"/>
    <p:sldId id="312" r:id="rId20"/>
    <p:sldId id="313" r:id="rId21"/>
    <p:sldId id="321" r:id="rId22"/>
    <p:sldId id="318" r:id="rId23"/>
    <p:sldId id="319" r:id="rId24"/>
    <p:sldId id="297" r:id="rId25"/>
    <p:sldId id="298" r:id="rId26"/>
    <p:sldId id="306" r:id="rId27"/>
    <p:sldId id="300" r:id="rId28"/>
    <p:sldId id="317" r:id="rId29"/>
    <p:sldId id="337" r:id="rId30"/>
    <p:sldId id="305" r:id="rId31"/>
    <p:sldId id="299" r:id="rId32"/>
    <p:sldId id="329" r:id="rId33"/>
    <p:sldId id="328" r:id="rId34"/>
    <p:sldId id="335" r:id="rId35"/>
    <p:sldId id="302" r:id="rId36"/>
    <p:sldId id="303" r:id="rId37"/>
    <p:sldId id="280" r:id="rId38"/>
    <p:sldId id="285" r:id="rId39"/>
    <p:sldId id="284" r:id="rId40"/>
    <p:sldId id="283" r:id="rId41"/>
    <p:sldId id="332" r:id="rId42"/>
    <p:sldId id="301" r:id="rId43"/>
    <p:sldId id="323" r:id="rId44"/>
    <p:sldId id="334" r:id="rId45"/>
    <p:sldId id="267" r:id="rId46"/>
    <p:sldId id="268" r:id="rId47"/>
    <p:sldId id="277" r:id="rId48"/>
    <p:sldId id="278" r:id="rId49"/>
    <p:sldId id="307" r:id="rId50"/>
    <p:sldId id="289" r:id="rId51"/>
    <p:sldId id="290" r:id="rId52"/>
    <p:sldId id="310" r:id="rId53"/>
    <p:sldId id="263" r:id="rId54"/>
    <p:sldId id="279" r:id="rId55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53" autoAdjust="0"/>
  </p:normalViewPr>
  <p:slideViewPr>
    <p:cSldViewPr showGuides="1">
      <p:cViewPr varScale="1">
        <p:scale>
          <a:sx n="65" d="100"/>
          <a:sy n="65" d="100"/>
        </p:scale>
        <p:origin x="677" y="38"/>
      </p:cViewPr>
      <p:guideLst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983C2-5E77-4ACE-A77C-F5029A21E037}" type="doc">
      <dgm:prSet loTypeId="urn:microsoft.com/office/officeart/2005/8/layout/cycle8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A28772D4-2020-437B-977C-3E4937CF5069}">
      <dgm:prSet/>
      <dgm:spPr>
        <a:solidFill>
          <a:srgbClr val="FFC000"/>
        </a:solidFill>
      </dgm:spPr>
      <dgm:t>
        <a:bodyPr/>
        <a:lstStyle/>
        <a:p>
          <a:pPr rtl="0"/>
          <a:r>
            <a:rPr lang="sl-SI" b="1" dirty="0" smtClean="0"/>
            <a:t>Pomanjkanje časa in virov</a:t>
          </a:r>
          <a:endParaRPr lang="en-CA" b="1" dirty="0"/>
        </a:p>
      </dgm:t>
    </dgm:pt>
    <dgm:pt modelId="{5CE09F2F-2AEB-40AF-A1A2-E9927E04AB81}" cxnId="{200C7CCA-2533-481A-A120-8DD3F526EA1E}" type="parTrans">
      <dgm:prSet/>
      <dgm:spPr/>
      <dgm:t>
        <a:bodyPr/>
        <a:lstStyle/>
        <a:p>
          <a:endParaRPr lang="en-CA"/>
        </a:p>
      </dgm:t>
    </dgm:pt>
    <dgm:pt modelId="{D0BE69D7-6FDA-4A32-84E2-4A233944FA8C}" cxnId="{200C7CCA-2533-481A-A120-8DD3F526EA1E}" type="sibTrans">
      <dgm:prSet/>
      <dgm:spPr/>
      <dgm:t>
        <a:bodyPr/>
        <a:lstStyle/>
        <a:p>
          <a:endParaRPr lang="en-CA"/>
        </a:p>
      </dgm:t>
    </dgm:pt>
    <dgm:pt modelId="{0BD5D2C7-58C2-4083-8D0D-6B3827D1E13F}">
      <dgm:prSet/>
      <dgm:spPr>
        <a:solidFill>
          <a:srgbClr val="FFC000"/>
        </a:solidFill>
      </dgm:spPr>
      <dgm:t>
        <a:bodyPr/>
        <a:lstStyle/>
        <a:p>
          <a:pPr rtl="0"/>
          <a:r>
            <a:rPr lang="sl-SI" b="1" dirty="0" smtClean="0"/>
            <a:t>Kultura šole</a:t>
          </a:r>
          <a:endParaRPr lang="en-CA" b="1" dirty="0"/>
        </a:p>
      </dgm:t>
    </dgm:pt>
    <dgm:pt modelId="{43FD5288-EBFC-43D9-94FD-0BAC346C0E78}" cxnId="{A344D0EE-A1A8-44AA-A6EA-C5EBB5B910E4}" type="parTrans">
      <dgm:prSet/>
      <dgm:spPr/>
      <dgm:t>
        <a:bodyPr/>
        <a:lstStyle/>
        <a:p>
          <a:endParaRPr lang="en-CA"/>
        </a:p>
      </dgm:t>
    </dgm:pt>
    <dgm:pt modelId="{A66FB705-DA46-4AD5-AFE1-692F21E7B41E}" cxnId="{A344D0EE-A1A8-44AA-A6EA-C5EBB5B910E4}" type="sibTrans">
      <dgm:prSet/>
      <dgm:spPr/>
      <dgm:t>
        <a:bodyPr/>
        <a:lstStyle/>
        <a:p>
          <a:endParaRPr lang="en-CA"/>
        </a:p>
      </dgm:t>
    </dgm:pt>
    <dgm:pt modelId="{A987D449-82F6-49B4-8D3B-BECA272EAB49}">
      <dgm:prSet/>
      <dgm:spPr>
        <a:solidFill>
          <a:srgbClr val="FFC000"/>
        </a:solidFill>
      </dgm:spPr>
      <dgm:t>
        <a:bodyPr/>
        <a:lstStyle/>
        <a:p>
          <a:pPr rtl="0"/>
          <a:r>
            <a:rPr lang="sl-SI" b="1" dirty="0" smtClean="0"/>
            <a:t>Sposobnosti učitelja</a:t>
          </a:r>
          <a:endParaRPr lang="en-CA" b="1" dirty="0"/>
        </a:p>
      </dgm:t>
    </dgm:pt>
    <dgm:pt modelId="{0DC70CCA-BF41-4E20-A888-D690AFD07EE2}" cxnId="{44D1483F-99FC-4D8F-898D-92A3D8F405CE}" type="parTrans">
      <dgm:prSet/>
      <dgm:spPr/>
      <dgm:t>
        <a:bodyPr/>
        <a:lstStyle/>
        <a:p>
          <a:endParaRPr lang="en-CA"/>
        </a:p>
      </dgm:t>
    </dgm:pt>
    <dgm:pt modelId="{EF7F7E75-793B-458C-9DD1-E5A380D2D1B3}" cxnId="{44D1483F-99FC-4D8F-898D-92A3D8F405CE}" type="sibTrans">
      <dgm:prSet/>
      <dgm:spPr/>
      <dgm:t>
        <a:bodyPr/>
        <a:lstStyle/>
        <a:p>
          <a:endParaRPr lang="en-CA"/>
        </a:p>
      </dgm:t>
    </dgm:pt>
    <dgm:pt modelId="{E5B4495F-0A5A-46D5-A859-C849B4124A34}">
      <dgm:prSet/>
      <dgm:spPr>
        <a:solidFill>
          <a:srgbClr val="FFC000"/>
        </a:solidFill>
      </dgm:spPr>
      <dgm:t>
        <a:bodyPr/>
        <a:lstStyle/>
        <a:p>
          <a:pPr rtl="0"/>
          <a:r>
            <a:rPr lang="sl-SI" b="1" dirty="0" smtClean="0"/>
            <a:t>Kaj učitelj verjame</a:t>
          </a:r>
          <a:endParaRPr lang="en-CA" b="1" dirty="0"/>
        </a:p>
      </dgm:t>
    </dgm:pt>
    <dgm:pt modelId="{E45BF10F-3F32-4D76-8A9E-1715451991C4}" cxnId="{D351846B-7200-4054-BD62-36B9ED7FBE9F}" type="parTrans">
      <dgm:prSet/>
      <dgm:spPr/>
      <dgm:t>
        <a:bodyPr/>
        <a:lstStyle/>
        <a:p>
          <a:endParaRPr lang="en-CA"/>
        </a:p>
      </dgm:t>
    </dgm:pt>
    <dgm:pt modelId="{C8E6192A-0FD0-47B8-9E82-BE3052DF1742}" cxnId="{D351846B-7200-4054-BD62-36B9ED7FBE9F}" type="sibTrans">
      <dgm:prSet/>
      <dgm:spPr/>
      <dgm:t>
        <a:bodyPr/>
        <a:lstStyle/>
        <a:p>
          <a:endParaRPr lang="en-CA"/>
        </a:p>
      </dgm:t>
    </dgm:pt>
    <dgm:pt modelId="{62A80B54-7364-4222-A423-EB86BD04CFC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sl-SI" sz="2800" b="1" dirty="0" smtClean="0">
              <a:solidFill>
                <a:schemeClr val="tx1"/>
              </a:solidFill>
            </a:rPr>
            <a:t>Omejitve</a:t>
          </a:r>
          <a:endParaRPr lang="en-CA" sz="2800" b="1" dirty="0">
            <a:solidFill>
              <a:schemeClr val="tx1"/>
            </a:solidFill>
          </a:endParaRPr>
        </a:p>
      </dgm:t>
    </dgm:pt>
    <dgm:pt modelId="{EBDCE603-BA30-4928-9B29-A24DDEEED088}" cxnId="{CFE78B8C-21CE-4139-9D68-2DAC3926B93D}" type="parTrans">
      <dgm:prSet/>
      <dgm:spPr/>
      <dgm:t>
        <a:bodyPr/>
        <a:lstStyle/>
        <a:p>
          <a:endParaRPr lang="en-CA"/>
        </a:p>
      </dgm:t>
    </dgm:pt>
    <dgm:pt modelId="{36CEE9F3-ED55-488E-A53E-6FCD5BD56A64}" cxnId="{CFE78B8C-21CE-4139-9D68-2DAC3926B93D}" type="sibTrans">
      <dgm:prSet/>
      <dgm:spPr/>
      <dgm:t>
        <a:bodyPr/>
        <a:lstStyle/>
        <a:p>
          <a:endParaRPr lang="en-CA"/>
        </a:p>
      </dgm:t>
    </dgm:pt>
    <dgm:pt modelId="{736FD81B-0DF7-4865-9245-48CADC27F3B1}" type="pres">
      <dgm:prSet presAssocID="{38B983C2-5E77-4ACE-A77C-F5029A21E03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3407B3A-83DD-4551-A326-F46FCA329729}" type="pres">
      <dgm:prSet presAssocID="{38B983C2-5E77-4ACE-A77C-F5029A21E037}" presName="wedge1" presStyleLbl="node1" presStyleIdx="0" presStyleCnt="5" custLinFactNeighborX="-1286" custLinFactNeighborY="-1666"/>
      <dgm:spPr/>
      <dgm:t>
        <a:bodyPr/>
        <a:lstStyle/>
        <a:p>
          <a:endParaRPr lang="en-CA"/>
        </a:p>
      </dgm:t>
    </dgm:pt>
    <dgm:pt modelId="{D12C46B0-4825-4113-BC12-F4F4CDFEFACB}" type="pres">
      <dgm:prSet presAssocID="{38B983C2-5E77-4ACE-A77C-F5029A21E037}" presName="dummy1a" presStyleCnt="0"/>
      <dgm:spPr/>
    </dgm:pt>
    <dgm:pt modelId="{8497AEB0-85C4-4037-9201-A46F32C8A96E}" type="pres">
      <dgm:prSet presAssocID="{38B983C2-5E77-4ACE-A77C-F5029A21E037}" presName="dummy1b" presStyleCnt="0"/>
      <dgm:spPr/>
    </dgm:pt>
    <dgm:pt modelId="{418EDDFE-C58F-4006-A4A8-21226206DADB}" type="pres">
      <dgm:prSet presAssocID="{38B983C2-5E77-4ACE-A77C-F5029A21E03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887E7EC-D590-4877-8A2E-DD205B0550C3}" type="pres">
      <dgm:prSet presAssocID="{38B983C2-5E77-4ACE-A77C-F5029A21E037}" presName="wedge2" presStyleLbl="node1" presStyleIdx="1" presStyleCnt="5" custLinFactNeighborX="-2143" custLinFactNeighborY="-3053"/>
      <dgm:spPr/>
      <dgm:t>
        <a:bodyPr/>
        <a:lstStyle/>
        <a:p>
          <a:endParaRPr lang="en-CA"/>
        </a:p>
      </dgm:t>
    </dgm:pt>
    <dgm:pt modelId="{2BA42A60-A1BB-4129-88FA-7645AB2932B7}" type="pres">
      <dgm:prSet presAssocID="{38B983C2-5E77-4ACE-A77C-F5029A21E037}" presName="dummy2a" presStyleCnt="0"/>
      <dgm:spPr/>
    </dgm:pt>
    <dgm:pt modelId="{DAF697B3-9A76-41BD-A422-8E094A57A3DD}" type="pres">
      <dgm:prSet presAssocID="{38B983C2-5E77-4ACE-A77C-F5029A21E037}" presName="dummy2b" presStyleCnt="0"/>
      <dgm:spPr/>
    </dgm:pt>
    <dgm:pt modelId="{D39FF650-C7DA-4529-B9DE-C9474D5D34FB}" type="pres">
      <dgm:prSet presAssocID="{38B983C2-5E77-4ACE-A77C-F5029A21E03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8380D71-D78D-4593-BBC1-399D060C0C48}" type="pres">
      <dgm:prSet presAssocID="{38B983C2-5E77-4ACE-A77C-F5029A21E037}" presName="wedge3" presStyleLbl="node1" presStyleIdx="2" presStyleCnt="5" custLinFactNeighborX="119" custLinFactNeighborY="-2138"/>
      <dgm:spPr/>
      <dgm:t>
        <a:bodyPr/>
        <a:lstStyle/>
        <a:p>
          <a:endParaRPr lang="en-CA"/>
        </a:p>
      </dgm:t>
    </dgm:pt>
    <dgm:pt modelId="{97F48341-F3B1-47BF-A3A8-6EFEEFA1D6C5}" type="pres">
      <dgm:prSet presAssocID="{38B983C2-5E77-4ACE-A77C-F5029A21E037}" presName="dummy3a" presStyleCnt="0"/>
      <dgm:spPr/>
    </dgm:pt>
    <dgm:pt modelId="{B641965E-9BFE-49B5-B268-492A6DC88D90}" type="pres">
      <dgm:prSet presAssocID="{38B983C2-5E77-4ACE-A77C-F5029A21E037}" presName="dummy3b" presStyleCnt="0"/>
      <dgm:spPr/>
    </dgm:pt>
    <dgm:pt modelId="{FFE0A3EE-28FB-4FDF-B959-ED1C92EBEC4C}" type="pres">
      <dgm:prSet presAssocID="{38B983C2-5E77-4ACE-A77C-F5029A21E03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F09A921-C44C-4C1C-A454-4EC536B2927F}" type="pres">
      <dgm:prSet presAssocID="{38B983C2-5E77-4ACE-A77C-F5029A21E037}" presName="wedge4" presStyleLbl="node1" presStyleIdx="3" presStyleCnt="5" custLinFactNeighborX="1102" custLinFactNeighborY="-3053"/>
      <dgm:spPr/>
      <dgm:t>
        <a:bodyPr/>
        <a:lstStyle/>
        <a:p>
          <a:endParaRPr lang="en-CA"/>
        </a:p>
      </dgm:t>
    </dgm:pt>
    <dgm:pt modelId="{B4FC9759-5F8B-49B7-9D8B-EB16FF5FE3B8}" type="pres">
      <dgm:prSet presAssocID="{38B983C2-5E77-4ACE-A77C-F5029A21E037}" presName="dummy4a" presStyleCnt="0"/>
      <dgm:spPr/>
    </dgm:pt>
    <dgm:pt modelId="{D187A268-71B6-4CEB-A277-B666FD9C7670}" type="pres">
      <dgm:prSet presAssocID="{38B983C2-5E77-4ACE-A77C-F5029A21E037}" presName="dummy4b" presStyleCnt="0"/>
      <dgm:spPr/>
    </dgm:pt>
    <dgm:pt modelId="{44E7E623-B805-4942-957A-1B15C4FE23A8}" type="pres">
      <dgm:prSet presAssocID="{38B983C2-5E77-4ACE-A77C-F5029A21E03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D805EF0-DECF-4194-A516-2764DE004CE2}" type="pres">
      <dgm:prSet presAssocID="{38B983C2-5E77-4ACE-A77C-F5029A21E037}" presName="wedge5" presStyleLbl="node1" presStyleIdx="4" presStyleCnt="5" custLinFactNeighborX="245" custLinFactNeighborY="-2945"/>
      <dgm:spPr/>
      <dgm:t>
        <a:bodyPr/>
        <a:lstStyle/>
        <a:p>
          <a:endParaRPr lang="en-CA"/>
        </a:p>
      </dgm:t>
    </dgm:pt>
    <dgm:pt modelId="{F26C2A54-4363-48A7-B3DC-F2A871C02F64}" type="pres">
      <dgm:prSet presAssocID="{38B983C2-5E77-4ACE-A77C-F5029A21E037}" presName="dummy5a" presStyleCnt="0"/>
      <dgm:spPr/>
    </dgm:pt>
    <dgm:pt modelId="{8AAB32C2-395C-47AD-BD41-903F3109C5D9}" type="pres">
      <dgm:prSet presAssocID="{38B983C2-5E77-4ACE-A77C-F5029A21E037}" presName="dummy5b" presStyleCnt="0"/>
      <dgm:spPr/>
    </dgm:pt>
    <dgm:pt modelId="{BB302D24-AB5A-4ADB-AC1E-36B4A72C426D}" type="pres">
      <dgm:prSet presAssocID="{38B983C2-5E77-4ACE-A77C-F5029A21E03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8A98560-94AF-4DB1-B667-76FB1B03FDDA}" type="pres">
      <dgm:prSet presAssocID="{D0BE69D7-6FDA-4A32-84E2-4A233944FA8C}" presName="arrowWedge1" presStyleLbl="fgSibTrans2D1" presStyleIdx="0" presStyleCnt="5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39191583-1348-4423-9AFB-766A47D14344}" type="pres">
      <dgm:prSet presAssocID="{A66FB705-DA46-4AD5-AFE1-692F21E7B41E}" presName="arrowWedge2" presStyleLbl="fgSibTrans2D1" presStyleIdx="1" presStyleCnt="5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4E762E6-D289-4CA1-A5CF-36121F5781E8}" type="pres">
      <dgm:prSet presAssocID="{EF7F7E75-793B-458C-9DD1-E5A380D2D1B3}" presName="arrowWedge3" presStyleLbl="fgSibTrans2D1" presStyleIdx="2" presStyleCnt="5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E32E3D0-9415-4655-8C20-192559EAC4C2}" type="pres">
      <dgm:prSet presAssocID="{C8E6192A-0FD0-47B8-9E82-BE3052DF1742}" presName="arrowWedge4" presStyleLbl="fgSibTrans2D1" presStyleIdx="3" presStyleCnt="5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3163E402-89A4-4E53-84B9-4790CE3CE1F5}" type="pres">
      <dgm:prSet presAssocID="{36CEE9F3-ED55-488E-A53E-6FCD5BD56A64}" presName="arrowWedge5" presStyleLbl="fgSibTrans2D1" presStyleIdx="4" presStyleCnt="5"/>
      <dgm:spPr>
        <a:solidFill>
          <a:srgbClr val="FFC000"/>
        </a:solidFill>
      </dgm:spPr>
      <dgm:t>
        <a:bodyPr/>
        <a:lstStyle/>
        <a:p>
          <a:endParaRPr lang="en-US"/>
        </a:p>
      </dgm:t>
    </dgm:pt>
  </dgm:ptLst>
  <dgm:cxnLst>
    <dgm:cxn modelId="{EB960D56-9109-40C7-BA7A-F0F7337D382B}" type="presOf" srcId="{0BD5D2C7-58C2-4083-8D0D-6B3827D1E13F}" destId="{A887E7EC-D590-4877-8A2E-DD205B0550C3}" srcOrd="0" destOrd="0" presId="urn:microsoft.com/office/officeart/2005/8/layout/cycle8"/>
    <dgm:cxn modelId="{CFE78B8C-21CE-4139-9D68-2DAC3926B93D}" srcId="{38B983C2-5E77-4ACE-A77C-F5029A21E037}" destId="{62A80B54-7364-4222-A423-EB86BD04CFC7}" srcOrd="4" destOrd="0" parTransId="{EBDCE603-BA30-4928-9B29-A24DDEEED088}" sibTransId="{36CEE9F3-ED55-488E-A53E-6FCD5BD56A64}"/>
    <dgm:cxn modelId="{44D1483F-99FC-4D8F-898D-92A3D8F405CE}" srcId="{38B983C2-5E77-4ACE-A77C-F5029A21E037}" destId="{A987D449-82F6-49B4-8D3B-BECA272EAB49}" srcOrd="2" destOrd="0" parTransId="{0DC70CCA-BF41-4E20-A888-D690AFD07EE2}" sibTransId="{EF7F7E75-793B-458C-9DD1-E5A380D2D1B3}"/>
    <dgm:cxn modelId="{CAC63C86-EDE2-4A1D-A770-BD0D451E754A}" type="presOf" srcId="{0BD5D2C7-58C2-4083-8D0D-6B3827D1E13F}" destId="{D39FF650-C7DA-4529-B9DE-C9474D5D34FB}" srcOrd="1" destOrd="0" presId="urn:microsoft.com/office/officeart/2005/8/layout/cycle8"/>
    <dgm:cxn modelId="{8A037ACD-86AE-434D-9C23-93B4B1C572B7}" type="presOf" srcId="{A987D449-82F6-49B4-8D3B-BECA272EAB49}" destId="{B8380D71-D78D-4593-BBC1-399D060C0C48}" srcOrd="0" destOrd="0" presId="urn:microsoft.com/office/officeart/2005/8/layout/cycle8"/>
    <dgm:cxn modelId="{AEF72BEE-4AD9-401D-BE39-5239DE6C4AB9}" type="presOf" srcId="{A987D449-82F6-49B4-8D3B-BECA272EAB49}" destId="{FFE0A3EE-28FB-4FDF-B959-ED1C92EBEC4C}" srcOrd="1" destOrd="0" presId="urn:microsoft.com/office/officeart/2005/8/layout/cycle8"/>
    <dgm:cxn modelId="{64E42789-C97E-410F-A025-9712DD53DCA9}" type="presOf" srcId="{38B983C2-5E77-4ACE-A77C-F5029A21E037}" destId="{736FD81B-0DF7-4865-9245-48CADC27F3B1}" srcOrd="0" destOrd="0" presId="urn:microsoft.com/office/officeart/2005/8/layout/cycle8"/>
    <dgm:cxn modelId="{BE71DFA6-74E5-44D8-808E-634D4DB0748D}" type="presOf" srcId="{E5B4495F-0A5A-46D5-A859-C849B4124A34}" destId="{FF09A921-C44C-4C1C-A454-4EC536B2927F}" srcOrd="0" destOrd="0" presId="urn:microsoft.com/office/officeart/2005/8/layout/cycle8"/>
    <dgm:cxn modelId="{7288BA23-F70D-4BA7-BBE7-F3F1973449E8}" type="presOf" srcId="{62A80B54-7364-4222-A423-EB86BD04CFC7}" destId="{7D805EF0-DECF-4194-A516-2764DE004CE2}" srcOrd="0" destOrd="0" presId="urn:microsoft.com/office/officeart/2005/8/layout/cycle8"/>
    <dgm:cxn modelId="{74FD6989-57FD-42C6-AFBE-B7CE5340C501}" type="presOf" srcId="{A28772D4-2020-437B-977C-3E4937CF5069}" destId="{418EDDFE-C58F-4006-A4A8-21226206DADB}" srcOrd="1" destOrd="0" presId="urn:microsoft.com/office/officeart/2005/8/layout/cycle8"/>
    <dgm:cxn modelId="{200C7CCA-2533-481A-A120-8DD3F526EA1E}" srcId="{38B983C2-5E77-4ACE-A77C-F5029A21E037}" destId="{A28772D4-2020-437B-977C-3E4937CF5069}" srcOrd="0" destOrd="0" parTransId="{5CE09F2F-2AEB-40AF-A1A2-E9927E04AB81}" sibTransId="{D0BE69D7-6FDA-4A32-84E2-4A233944FA8C}"/>
    <dgm:cxn modelId="{FBD6FFE1-D434-4A89-A042-0E50A80A1A96}" type="presOf" srcId="{A28772D4-2020-437B-977C-3E4937CF5069}" destId="{33407B3A-83DD-4551-A326-F46FCA329729}" srcOrd="0" destOrd="0" presId="urn:microsoft.com/office/officeart/2005/8/layout/cycle8"/>
    <dgm:cxn modelId="{9E0A3EF0-356C-400D-B8CF-7F2C6B7A17CC}" type="presOf" srcId="{E5B4495F-0A5A-46D5-A859-C849B4124A34}" destId="{44E7E623-B805-4942-957A-1B15C4FE23A8}" srcOrd="1" destOrd="0" presId="urn:microsoft.com/office/officeart/2005/8/layout/cycle8"/>
    <dgm:cxn modelId="{D351846B-7200-4054-BD62-36B9ED7FBE9F}" srcId="{38B983C2-5E77-4ACE-A77C-F5029A21E037}" destId="{E5B4495F-0A5A-46D5-A859-C849B4124A34}" srcOrd="3" destOrd="0" parTransId="{E45BF10F-3F32-4D76-8A9E-1715451991C4}" sibTransId="{C8E6192A-0FD0-47B8-9E82-BE3052DF1742}"/>
    <dgm:cxn modelId="{A344D0EE-A1A8-44AA-A6EA-C5EBB5B910E4}" srcId="{38B983C2-5E77-4ACE-A77C-F5029A21E037}" destId="{0BD5D2C7-58C2-4083-8D0D-6B3827D1E13F}" srcOrd="1" destOrd="0" parTransId="{43FD5288-EBFC-43D9-94FD-0BAC346C0E78}" sibTransId="{A66FB705-DA46-4AD5-AFE1-692F21E7B41E}"/>
    <dgm:cxn modelId="{BE5AD4BA-8873-4F8B-A427-46FC58FC0B5E}" type="presOf" srcId="{62A80B54-7364-4222-A423-EB86BD04CFC7}" destId="{BB302D24-AB5A-4ADB-AC1E-36B4A72C426D}" srcOrd="1" destOrd="0" presId="urn:microsoft.com/office/officeart/2005/8/layout/cycle8"/>
    <dgm:cxn modelId="{DB8C5A91-8242-4362-B8CA-C8D76F5D1806}" type="presParOf" srcId="{736FD81B-0DF7-4865-9245-48CADC27F3B1}" destId="{33407B3A-83DD-4551-A326-F46FCA329729}" srcOrd="0" destOrd="0" presId="urn:microsoft.com/office/officeart/2005/8/layout/cycle8"/>
    <dgm:cxn modelId="{205CDEC0-FDD1-4888-B23A-1222D4A927F4}" type="presParOf" srcId="{736FD81B-0DF7-4865-9245-48CADC27F3B1}" destId="{D12C46B0-4825-4113-BC12-F4F4CDFEFACB}" srcOrd="1" destOrd="0" presId="urn:microsoft.com/office/officeart/2005/8/layout/cycle8"/>
    <dgm:cxn modelId="{2092166B-53DE-4CBD-B965-B3AA5ADEDD57}" type="presParOf" srcId="{736FD81B-0DF7-4865-9245-48CADC27F3B1}" destId="{8497AEB0-85C4-4037-9201-A46F32C8A96E}" srcOrd="2" destOrd="0" presId="urn:microsoft.com/office/officeart/2005/8/layout/cycle8"/>
    <dgm:cxn modelId="{3A62BFA6-E6AE-4479-A1EA-CFC23BCAF055}" type="presParOf" srcId="{736FD81B-0DF7-4865-9245-48CADC27F3B1}" destId="{418EDDFE-C58F-4006-A4A8-21226206DADB}" srcOrd="3" destOrd="0" presId="urn:microsoft.com/office/officeart/2005/8/layout/cycle8"/>
    <dgm:cxn modelId="{1C5241AE-7413-495C-B764-0E48E5EA0E25}" type="presParOf" srcId="{736FD81B-0DF7-4865-9245-48CADC27F3B1}" destId="{A887E7EC-D590-4877-8A2E-DD205B0550C3}" srcOrd="4" destOrd="0" presId="urn:microsoft.com/office/officeart/2005/8/layout/cycle8"/>
    <dgm:cxn modelId="{A45BA295-CA93-4A3E-99EF-B8B864B3FDEC}" type="presParOf" srcId="{736FD81B-0DF7-4865-9245-48CADC27F3B1}" destId="{2BA42A60-A1BB-4129-88FA-7645AB2932B7}" srcOrd="5" destOrd="0" presId="urn:microsoft.com/office/officeart/2005/8/layout/cycle8"/>
    <dgm:cxn modelId="{30F20894-BEE9-4960-8961-C5D574B62E78}" type="presParOf" srcId="{736FD81B-0DF7-4865-9245-48CADC27F3B1}" destId="{DAF697B3-9A76-41BD-A422-8E094A57A3DD}" srcOrd="6" destOrd="0" presId="urn:microsoft.com/office/officeart/2005/8/layout/cycle8"/>
    <dgm:cxn modelId="{52AB6EAB-1310-4694-9C43-0A9914662F3D}" type="presParOf" srcId="{736FD81B-0DF7-4865-9245-48CADC27F3B1}" destId="{D39FF650-C7DA-4529-B9DE-C9474D5D34FB}" srcOrd="7" destOrd="0" presId="urn:microsoft.com/office/officeart/2005/8/layout/cycle8"/>
    <dgm:cxn modelId="{28BB262B-1741-4399-9D04-738F0B490ADD}" type="presParOf" srcId="{736FD81B-0DF7-4865-9245-48CADC27F3B1}" destId="{B8380D71-D78D-4593-BBC1-399D060C0C48}" srcOrd="8" destOrd="0" presId="urn:microsoft.com/office/officeart/2005/8/layout/cycle8"/>
    <dgm:cxn modelId="{FBF0E92B-72C8-4789-98BA-49F7ADCEF96B}" type="presParOf" srcId="{736FD81B-0DF7-4865-9245-48CADC27F3B1}" destId="{97F48341-F3B1-47BF-A3A8-6EFEEFA1D6C5}" srcOrd="9" destOrd="0" presId="urn:microsoft.com/office/officeart/2005/8/layout/cycle8"/>
    <dgm:cxn modelId="{9AEA9A8F-3214-414A-8353-CBF92621B9CA}" type="presParOf" srcId="{736FD81B-0DF7-4865-9245-48CADC27F3B1}" destId="{B641965E-9BFE-49B5-B268-492A6DC88D90}" srcOrd="10" destOrd="0" presId="urn:microsoft.com/office/officeart/2005/8/layout/cycle8"/>
    <dgm:cxn modelId="{EBF76B79-5B59-49F2-B549-664779F4B9C8}" type="presParOf" srcId="{736FD81B-0DF7-4865-9245-48CADC27F3B1}" destId="{FFE0A3EE-28FB-4FDF-B959-ED1C92EBEC4C}" srcOrd="11" destOrd="0" presId="urn:microsoft.com/office/officeart/2005/8/layout/cycle8"/>
    <dgm:cxn modelId="{92AD767F-7FA7-45A3-8418-9B877B0FC063}" type="presParOf" srcId="{736FD81B-0DF7-4865-9245-48CADC27F3B1}" destId="{FF09A921-C44C-4C1C-A454-4EC536B2927F}" srcOrd="12" destOrd="0" presId="urn:microsoft.com/office/officeart/2005/8/layout/cycle8"/>
    <dgm:cxn modelId="{0CB5E4E4-89C5-4B41-B268-84C1B43421A6}" type="presParOf" srcId="{736FD81B-0DF7-4865-9245-48CADC27F3B1}" destId="{B4FC9759-5F8B-49B7-9D8B-EB16FF5FE3B8}" srcOrd="13" destOrd="0" presId="urn:microsoft.com/office/officeart/2005/8/layout/cycle8"/>
    <dgm:cxn modelId="{AECBDE23-746E-4383-8FDE-FAAEEBB816BE}" type="presParOf" srcId="{736FD81B-0DF7-4865-9245-48CADC27F3B1}" destId="{D187A268-71B6-4CEB-A277-B666FD9C7670}" srcOrd="14" destOrd="0" presId="urn:microsoft.com/office/officeart/2005/8/layout/cycle8"/>
    <dgm:cxn modelId="{CEE64005-1373-4F2D-B09B-96D3A1220DF6}" type="presParOf" srcId="{736FD81B-0DF7-4865-9245-48CADC27F3B1}" destId="{44E7E623-B805-4942-957A-1B15C4FE23A8}" srcOrd="15" destOrd="0" presId="urn:microsoft.com/office/officeart/2005/8/layout/cycle8"/>
    <dgm:cxn modelId="{01D83BA1-5531-4F55-894C-2431246729B2}" type="presParOf" srcId="{736FD81B-0DF7-4865-9245-48CADC27F3B1}" destId="{7D805EF0-DECF-4194-A516-2764DE004CE2}" srcOrd="16" destOrd="0" presId="urn:microsoft.com/office/officeart/2005/8/layout/cycle8"/>
    <dgm:cxn modelId="{25E26C97-F591-4B65-B956-A87F574F46D0}" type="presParOf" srcId="{736FD81B-0DF7-4865-9245-48CADC27F3B1}" destId="{F26C2A54-4363-48A7-B3DC-F2A871C02F64}" srcOrd="17" destOrd="0" presId="urn:microsoft.com/office/officeart/2005/8/layout/cycle8"/>
    <dgm:cxn modelId="{9E02311F-1178-4A13-B51A-4C8115888A8A}" type="presParOf" srcId="{736FD81B-0DF7-4865-9245-48CADC27F3B1}" destId="{8AAB32C2-395C-47AD-BD41-903F3109C5D9}" srcOrd="18" destOrd="0" presId="urn:microsoft.com/office/officeart/2005/8/layout/cycle8"/>
    <dgm:cxn modelId="{5C0AA451-C6DE-4181-9F4D-68B6512586F0}" type="presParOf" srcId="{736FD81B-0DF7-4865-9245-48CADC27F3B1}" destId="{BB302D24-AB5A-4ADB-AC1E-36B4A72C426D}" srcOrd="19" destOrd="0" presId="urn:microsoft.com/office/officeart/2005/8/layout/cycle8"/>
    <dgm:cxn modelId="{1FBC5E53-A4BF-42B1-B716-A7667ED19C67}" type="presParOf" srcId="{736FD81B-0DF7-4865-9245-48CADC27F3B1}" destId="{78A98560-94AF-4DB1-B667-76FB1B03FDDA}" srcOrd="20" destOrd="0" presId="urn:microsoft.com/office/officeart/2005/8/layout/cycle8"/>
    <dgm:cxn modelId="{BEC2D60F-B400-4141-A6D1-96A91CA681F2}" type="presParOf" srcId="{736FD81B-0DF7-4865-9245-48CADC27F3B1}" destId="{39191583-1348-4423-9AFB-766A47D14344}" srcOrd="21" destOrd="0" presId="urn:microsoft.com/office/officeart/2005/8/layout/cycle8"/>
    <dgm:cxn modelId="{D9159D20-6C87-476B-AC24-04CFAE5284D9}" type="presParOf" srcId="{736FD81B-0DF7-4865-9245-48CADC27F3B1}" destId="{F4E762E6-D289-4CA1-A5CF-36121F5781E8}" srcOrd="22" destOrd="0" presId="urn:microsoft.com/office/officeart/2005/8/layout/cycle8"/>
    <dgm:cxn modelId="{D4C61514-E249-4E27-8966-619D95952FEF}" type="presParOf" srcId="{736FD81B-0DF7-4865-9245-48CADC27F3B1}" destId="{9E32E3D0-9415-4655-8C20-192559EAC4C2}" srcOrd="23" destOrd="0" presId="urn:microsoft.com/office/officeart/2005/8/layout/cycle8"/>
    <dgm:cxn modelId="{21557A4E-3B4E-4135-94E0-713ABDD404AB}" type="presParOf" srcId="{736FD81B-0DF7-4865-9245-48CADC27F3B1}" destId="{3163E402-89A4-4E53-84B9-4790CE3CE1F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702425" cy="6702425"/>
        <a:chOff x="0" y="0"/>
        <a:chExt cx="6702425" cy="6702425"/>
      </a:xfrm>
    </dsp:grpSpPr>
    <dsp:sp modelId="{33407B3A-83DD-4551-A326-F46FCA329729}">
      <dsp:nvSpPr>
        <dsp:cNvPr id="3" name="Pie 2"/>
        <dsp:cNvSpPr/>
      </dsp:nvSpPr>
      <dsp:spPr bwMode="white">
        <a:xfrm>
          <a:off x="1763668" y="321084"/>
          <a:ext cx="5630037" cy="5630037"/>
        </a:xfrm>
        <a:prstGeom prst="pie">
          <a:avLst>
            <a:gd name="adj1" fmla="val 16200000"/>
            <a:gd name="adj2" fmla="val 20520000"/>
          </a:avLst>
        </a:prstGeom>
        <a:solidFill>
          <a:srgbClr val="FFC000"/>
        </a:solidFill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shade val="50000"/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29210" tIns="29210" rIns="29210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l-SI" b="1" dirty="0" smtClean="0"/>
            <a:t>Pomanjkanje časa in virov</a:t>
          </a:r>
          <a:endParaRPr lang="en-CA" b="1" dirty="0"/>
        </a:p>
      </dsp:txBody>
      <dsp:txXfrm>
        <a:off x="1763668" y="321084"/>
        <a:ext cx="5630037" cy="5630037"/>
      </dsp:txXfrm>
    </dsp:sp>
    <dsp:sp modelId="{A887E7EC-D590-4877-8A2E-DD205B0550C3}">
      <dsp:nvSpPr>
        <dsp:cNvPr id="4" name="Pie 3"/>
        <dsp:cNvSpPr/>
      </dsp:nvSpPr>
      <dsp:spPr bwMode="white">
        <a:xfrm>
          <a:off x="1763676" y="393129"/>
          <a:ext cx="5630037" cy="5630037"/>
        </a:xfrm>
        <a:prstGeom prst="pie">
          <a:avLst>
            <a:gd name="adj1" fmla="val 20520000"/>
            <a:gd name="adj2" fmla="val 3240000"/>
          </a:avLst>
        </a:prstGeom>
        <a:solidFill>
          <a:srgbClr val="FFC000"/>
        </a:solidFill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shade val="50000"/>
            <a:hueOff val="144000"/>
            <a:satOff val="-2823"/>
            <a:lumOff val="1678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29210" tIns="29210" rIns="29210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l-SI" b="1" dirty="0" smtClean="0"/>
            <a:t>Kultura šole</a:t>
          </a:r>
          <a:endParaRPr lang="en-CA" b="1" dirty="0"/>
        </a:p>
      </dsp:txBody>
      <dsp:txXfrm>
        <a:off x="1763676" y="393129"/>
        <a:ext cx="5630037" cy="5630037"/>
      </dsp:txXfrm>
    </dsp:sp>
    <dsp:sp modelId="{B8380D71-D78D-4593-BBC1-399D060C0C48}">
      <dsp:nvSpPr>
        <dsp:cNvPr id="5" name="Pie 4"/>
        <dsp:cNvSpPr/>
      </dsp:nvSpPr>
      <dsp:spPr bwMode="white">
        <a:xfrm>
          <a:off x="1763681" y="537138"/>
          <a:ext cx="5630037" cy="5630037"/>
        </a:xfrm>
        <a:prstGeom prst="pie">
          <a:avLst>
            <a:gd name="adj1" fmla="val 3240000"/>
            <a:gd name="adj2" fmla="val 7560000"/>
          </a:avLst>
        </a:prstGeom>
        <a:solidFill>
          <a:srgbClr val="FFC000"/>
        </a:solidFill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shade val="50000"/>
            <a:hueOff val="288000"/>
            <a:satOff val="-5646"/>
            <a:lumOff val="33569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29210" tIns="29210" rIns="29210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l-SI" b="1" dirty="0" smtClean="0"/>
            <a:t>Sposobnosti učitelja</a:t>
          </a:r>
          <a:endParaRPr lang="en-CA" b="1" dirty="0"/>
        </a:p>
      </dsp:txBody>
      <dsp:txXfrm>
        <a:off x="1763681" y="537138"/>
        <a:ext cx="5630037" cy="5630037"/>
      </dsp:txXfrm>
    </dsp:sp>
    <dsp:sp modelId="{FF09A921-C44C-4C1C-A454-4EC536B2927F}">
      <dsp:nvSpPr>
        <dsp:cNvPr id="6" name="Pie 5"/>
        <dsp:cNvSpPr/>
      </dsp:nvSpPr>
      <dsp:spPr bwMode="white">
        <a:xfrm>
          <a:off x="1691678" y="393129"/>
          <a:ext cx="5630037" cy="5630037"/>
        </a:xfrm>
        <a:prstGeom prst="pie">
          <a:avLst>
            <a:gd name="adj1" fmla="val 7560000"/>
            <a:gd name="adj2" fmla="val 11880000"/>
          </a:avLst>
        </a:prstGeom>
        <a:solidFill>
          <a:srgbClr val="FFC000"/>
        </a:solidFill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tint val="55000"/>
            <a:hueOff val="-72000"/>
            <a:satOff val="1412"/>
            <a:lumOff val="-8391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29210" tIns="29210" rIns="29210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l-SI" b="1" dirty="0" smtClean="0"/>
            <a:t>Kaj učitelj verjame</a:t>
          </a:r>
          <a:endParaRPr lang="en-CA" b="1" dirty="0"/>
        </a:p>
      </dsp:txBody>
      <dsp:txXfrm>
        <a:off x="1691678" y="393129"/>
        <a:ext cx="5630037" cy="5630037"/>
      </dsp:txXfrm>
    </dsp:sp>
    <dsp:sp modelId="{7D805EF0-DECF-4194-A516-2764DE004CE2}">
      <dsp:nvSpPr>
        <dsp:cNvPr id="7" name="Pie 6"/>
        <dsp:cNvSpPr/>
      </dsp:nvSpPr>
      <dsp:spPr bwMode="white">
        <a:xfrm>
          <a:off x="1691686" y="249076"/>
          <a:ext cx="5630037" cy="5630037"/>
        </a:xfrm>
        <a:prstGeom prst="pie">
          <a:avLst>
            <a:gd name="adj1" fmla="val 11880000"/>
            <a:gd name="adj2" fmla="val 16200000"/>
          </a:avLst>
        </a:prstGeom>
        <a:solidFill>
          <a:srgbClr val="FFC000"/>
        </a:solidFill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tint val="55000"/>
            <a:hueOff val="-215999"/>
            <a:satOff val="4235"/>
            <a:lumOff val="-25175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5560" tIns="35560" rIns="35560" bIns="3556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dirty="0" smtClean="0">
              <a:solidFill>
                <a:schemeClr val="tx1"/>
              </a:solidFill>
            </a:rPr>
            <a:t>Omejitve</a:t>
          </a:r>
          <a:endParaRPr lang="en-CA" sz="2800" b="1" dirty="0">
            <a:solidFill>
              <a:schemeClr val="tx1"/>
            </a:solidFill>
          </a:endParaRPr>
        </a:p>
      </dsp:txBody>
      <dsp:txXfrm>
        <a:off x="1691686" y="249076"/>
        <a:ext cx="5630037" cy="5630037"/>
      </dsp:txXfrm>
    </dsp:sp>
    <dsp:sp modelId="{78A98560-94AF-4DB1-B667-76FB1B03FDDA}">
      <dsp:nvSpPr>
        <dsp:cNvPr id="8" name="Circular Arrow 7"/>
        <dsp:cNvSpPr/>
      </dsp:nvSpPr>
      <dsp:spPr bwMode="white">
        <a:xfrm>
          <a:off x="1453751" y="11432"/>
          <a:ext cx="6249341" cy="6249341"/>
        </a:xfrm>
        <a:prstGeom prst="circularArrow">
          <a:avLst>
            <a:gd name="adj1" fmla="val 5000"/>
            <a:gd name="adj2" fmla="val 360000"/>
            <a:gd name="adj3" fmla="val 20159889"/>
            <a:gd name="adj4" fmla="val 16200323"/>
            <a:gd name="adj5" fmla="val 5500"/>
          </a:avLst>
        </a:prstGeom>
        <a:solidFill>
          <a:srgbClr val="FFC000"/>
        </a:solidFill>
        <a:sp3d z="127000" prstMaterial="plastic">
          <a:bevelT w="50800" h="50800"/>
          <a:bevelB w="25400" h="25400" prst="angle"/>
        </a:sp3d>
      </dsp:spPr>
      <dsp:style>
        <a:lnRef idx="0">
          <a:schemeClr val="accent1">
            <a:shade val="90000"/>
            <a:hueOff val="0"/>
            <a:satOff val="0"/>
            <a:lumOff val="0"/>
            <a:alpha val="100000"/>
          </a:schemeClr>
        </a:lnRef>
        <a:fillRef idx="3">
          <a:schemeClr val="accent1">
            <a:shade val="90000"/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453751" y="11432"/>
        <a:ext cx="6249341" cy="6249341"/>
      </dsp:txXfrm>
    </dsp:sp>
    <dsp:sp modelId="{39191583-1348-4423-9AFB-766A47D14344}">
      <dsp:nvSpPr>
        <dsp:cNvPr id="9" name="Circular Arrow 8"/>
        <dsp:cNvSpPr/>
      </dsp:nvSpPr>
      <dsp:spPr bwMode="white">
        <a:xfrm>
          <a:off x="1454413" y="83428"/>
          <a:ext cx="6249341" cy="6249341"/>
        </a:xfrm>
        <a:prstGeom prst="circularArrow">
          <a:avLst>
            <a:gd name="adj1" fmla="val 5000"/>
            <a:gd name="adj2" fmla="val 360000"/>
            <a:gd name="adj3" fmla="val 2880281"/>
            <a:gd name="adj4" fmla="val 20519952"/>
            <a:gd name="adj5" fmla="val 5500"/>
          </a:avLst>
        </a:prstGeom>
        <a:solidFill>
          <a:srgbClr val="FFC000"/>
        </a:solidFill>
        <a:sp3d z="127000" prstMaterial="plastic">
          <a:bevelT w="50800" h="50800"/>
          <a:bevelB w="25400" h="25400" prst="angle"/>
        </a:sp3d>
      </dsp:spPr>
      <dsp:style>
        <a:lnRef idx="0">
          <a:schemeClr val="accent1">
            <a:shade val="90000"/>
            <a:hueOff val="144000"/>
            <a:satOff val="-2823"/>
            <a:lumOff val="12863"/>
            <a:alpha val="100000"/>
          </a:schemeClr>
        </a:lnRef>
        <a:fillRef idx="3">
          <a:schemeClr val="accent1">
            <a:shade val="90000"/>
            <a:hueOff val="144000"/>
            <a:satOff val="-2823"/>
            <a:lumOff val="1286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454413" y="83428"/>
        <a:ext cx="6249341" cy="6249341"/>
      </dsp:txXfrm>
    </dsp:sp>
    <dsp:sp modelId="{F4E762E6-D289-4CA1-A5CF-36121F5781E8}">
      <dsp:nvSpPr>
        <dsp:cNvPr id="10" name="Circular Arrow 9"/>
        <dsp:cNvSpPr/>
      </dsp:nvSpPr>
      <dsp:spPr bwMode="white">
        <a:xfrm>
          <a:off x="1454029" y="227719"/>
          <a:ext cx="6249341" cy="6249341"/>
        </a:xfrm>
        <a:prstGeom prst="circularArrow">
          <a:avLst>
            <a:gd name="adj1" fmla="val 5000"/>
            <a:gd name="adj2" fmla="val 360000"/>
            <a:gd name="adj3" fmla="val 7200305"/>
            <a:gd name="adj4" fmla="val 3239694"/>
            <a:gd name="adj5" fmla="val 5500"/>
          </a:avLst>
        </a:prstGeom>
        <a:solidFill>
          <a:srgbClr val="FFC000"/>
        </a:solidFill>
        <a:sp3d z="127000" prstMaterial="plastic">
          <a:bevelT w="50800" h="50800"/>
          <a:bevelB w="25400" h="25400" prst="angle"/>
        </a:sp3d>
      </dsp:spPr>
      <dsp:style>
        <a:lnRef idx="0">
          <a:schemeClr val="accent1">
            <a:shade val="90000"/>
            <a:hueOff val="288000"/>
            <a:satOff val="-5646"/>
            <a:lumOff val="25725"/>
            <a:alpha val="100000"/>
          </a:schemeClr>
        </a:lnRef>
        <a:fillRef idx="3">
          <a:schemeClr val="accent1">
            <a:shade val="90000"/>
            <a:hueOff val="288000"/>
            <a:satOff val="-5646"/>
            <a:lumOff val="25725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454029" y="227719"/>
        <a:ext cx="6249341" cy="6249341"/>
      </dsp:txXfrm>
    </dsp:sp>
    <dsp:sp modelId="{9E32E3D0-9415-4655-8C20-192559EAC4C2}">
      <dsp:nvSpPr>
        <dsp:cNvPr id="11" name="Circular Arrow 10"/>
        <dsp:cNvSpPr/>
      </dsp:nvSpPr>
      <dsp:spPr bwMode="white">
        <a:xfrm>
          <a:off x="1381637" y="83428"/>
          <a:ext cx="6249341" cy="6249341"/>
        </a:xfrm>
        <a:prstGeom prst="circularArrow">
          <a:avLst>
            <a:gd name="adj1" fmla="val 5000"/>
            <a:gd name="adj2" fmla="val 360000"/>
            <a:gd name="adj3" fmla="val 11520047"/>
            <a:gd name="adj4" fmla="val 7559718"/>
            <a:gd name="adj5" fmla="val 5500"/>
          </a:avLst>
        </a:prstGeom>
        <a:solidFill>
          <a:srgbClr val="FFC000"/>
        </a:solidFill>
        <a:sp3d z="127000" prstMaterial="plastic">
          <a:bevelT w="50800" h="50800"/>
          <a:bevelB w="25400" h="25400" prst="angle"/>
        </a:sp3d>
      </dsp:spPr>
      <dsp:style>
        <a:lnRef idx="0">
          <a:schemeClr val="accent1">
            <a:tint val="50000"/>
            <a:hueOff val="-72000"/>
            <a:satOff val="1412"/>
            <a:lumOff val="-6430"/>
            <a:alpha val="100000"/>
          </a:schemeClr>
        </a:lnRef>
        <a:fillRef idx="3">
          <a:schemeClr val="accent1">
            <a:tint val="50000"/>
            <a:hueOff val="-72000"/>
            <a:satOff val="1412"/>
            <a:lumOff val="-643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381637" y="83428"/>
        <a:ext cx="6249341" cy="6249341"/>
      </dsp:txXfrm>
    </dsp:sp>
    <dsp:sp modelId="{3163E402-89A4-4E53-84B9-4790CE3CE1F5}">
      <dsp:nvSpPr>
        <dsp:cNvPr id="12" name="Circular Arrow 11"/>
        <dsp:cNvSpPr/>
      </dsp:nvSpPr>
      <dsp:spPr bwMode="white">
        <a:xfrm>
          <a:off x="1382300" y="-60577"/>
          <a:ext cx="6249341" cy="6249341"/>
        </a:xfrm>
        <a:prstGeom prst="circularArrow">
          <a:avLst>
            <a:gd name="adj1" fmla="val 5000"/>
            <a:gd name="adj2" fmla="val 360000"/>
            <a:gd name="adj3" fmla="val 15839676"/>
            <a:gd name="adj4" fmla="val 11880110"/>
            <a:gd name="adj5" fmla="val 5500"/>
          </a:avLst>
        </a:prstGeom>
        <a:solidFill>
          <a:srgbClr val="FFC000"/>
        </a:solidFill>
        <a:sp3d z="127000" prstMaterial="plastic">
          <a:bevelT w="50800" h="50800"/>
          <a:bevelB w="25400" h="25400" prst="angle"/>
        </a:sp3d>
      </dsp:spPr>
      <dsp:style>
        <a:lnRef idx="0">
          <a:schemeClr val="accent1">
            <a:tint val="50000"/>
            <a:hueOff val="-215999"/>
            <a:satOff val="4235"/>
            <a:lumOff val="-19293"/>
            <a:alpha val="100000"/>
          </a:schemeClr>
        </a:lnRef>
        <a:fillRef idx="3">
          <a:schemeClr val="accent1">
            <a:tint val="50000"/>
            <a:hueOff val="-215999"/>
            <a:satOff val="4235"/>
            <a:lumOff val="-1929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382300" y="-60577"/>
        <a:ext cx="6249341" cy="6249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ABF07F-115F-406F-9E12-95AF3EE254FE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EB99EC-C56B-48F3-BF53-83ABEEC995D0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A8A9E-9F8F-4199-82C6-21AFC668C931}" type="slidenum">
              <a:rPr/>
            </a:fld>
            <a:endParaRPr lang="de-DE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F15A9688-5B39-4F45-9FCF-7930EE028F5B}" type="slidenum">
              <a:rPr sz="1200" noProof="1"/>
            </a:fld>
            <a:endParaRPr lang="de-DE" sz="1200" noProof="1"/>
          </a:p>
        </p:txBody>
      </p:sp>
      <p:sp>
        <p:nvSpPr>
          <p:cNvPr id="59396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4824" tIns="47416" rIns="94824" bIns="47416" anchor="b"/>
          <a:lstStyle/>
          <a:p>
            <a:pPr algn="r" defTabSz="948055"/>
            <a:fld id="{3E47A84F-8289-4F9B-8DDC-CB63B83621AC}" type="slidenum">
              <a:rPr lang="en-GB" sz="1300"/>
            </a:fld>
            <a:endParaRPr lang="en-GB" sz="1300" dirty="0"/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CA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A51587-1747-426E-98A0-FE1937630F97}" type="slidenum">
              <a:rPr lang="en-CA" altLang="en-US" smtClean="0"/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CA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DF31877-8C21-4477-8F72-46FD634837A9}" type="slidenum">
              <a:rPr lang="en-CA" altLang="en-US" smtClean="0"/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CA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91CBEF4-6FFC-486D-B44E-7115D4186090}" type="slidenum">
              <a:rPr lang="en-CA" altLang="en-US" smtClean="0"/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CA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4F0EA5C-0E50-40BE-9EA2-47BCE1CD1EC2}" type="slidenum">
              <a:rPr lang="en-CA" altLang="en-US" smtClean="0"/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CA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014E734-2A56-4F14-9246-B006DA0C7600}" type="slidenum">
              <a:rPr lang="en-CA" altLang="en-US" smtClean="0"/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z="110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151FCC1E-16A1-4BAB-A32D-428670539155}" type="slidenum">
              <a:rPr lang="en-US" smtClean="0"/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01AA09-BDAE-4647-A07A-95C290D56A05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en-US" sz="2600" smtClean="0"/>
              <a:t>E-Learning Bottom-Up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Implementing enterprises will have to assemble their own 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easiest way to segment e-learning is into </a:t>
            </a:r>
            <a:endParaRPr lang="en-US" altLang="en-US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content and assessment, </a:t>
            </a:r>
            <a:endParaRPr lang="en-US" altLang="en-US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management, and </a:t>
            </a:r>
            <a:endParaRPr lang="en-US" altLang="en-US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end-learner.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Content and assessment refers to the standards, 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F24B59-386A-447E-870D-C460AC88E862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Bringing a knife to a gunfight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When we take our children in for a check-up, the doctor gets heights and weights, and then plots them to find out if the two are in accord.  Is a child too thin for the height, or too heavy, or about right?  When I look at an elearning implementation, the most important thing I look for is accord.  Given the results desired, are the right processes, content, and infrastructure being involved?  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For example, say an enterprise is rolling out a new internal offering, say a new benefits enrollment application.  Let’s call this, relatively speaking, a tier-two level of training.  The goal is to teach a new process-driven behavior, a tier-two result.  Just putting out new templates and perhaps a chat room (tier-one e-learning content) would probably not be robust enough do the job.  We would not expect to see the new process-driven behavior to catch-on.  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On the other hand, doing a detailed need assessment, and using simulations and coaches (tier three), would be overkill.  It would both cost too much for what we wanted to accomplish, and take too long.  A better response would be to use tier-two and below across the board: a pilot to practice, virtual classrooms and lectures for content, supported by tier-ones such as new templates and chat rooms.  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Here’s how you can use this chart to quickly test your own e-learning implementation.  Look at the results you want.  Also look at the cause of the program – what happened to make you think about the results.  If these two are from different tiers, worry a little bit.  If the cause is from a higher tier then the desired result, your sponsors and constituents may not be satisfied.  If your results are from a higher tier then the cause, you may find the support for your program erodes as invoices roll in.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After you have identified the right tier, look at the processes, e-learning content, and infrastructure in that tier and the lower tiers.  A tier three problem will involve all processes from tiers one, two, and three.  You may not want to waste your time on processes from higher tiers.  The primary content (both e-learning and other) should be from the same tier as the results, but use lower tiers for support.  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This level of precision is necessary if we want to avoid the knowledge management misalignment of the mid-90’s.  Back then, vendors would promise a top-tier result (having complete control of an enterprise’s intellectual assets) with a bottom-tier offering (a new server).  The backlash against the misalignment put the KM discipline in the corporate penalty box for five years, out of which it is just emerging.  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E-learning can be strong medicine, but we have to get the dosages right.  Said another way, we have to follow the macabre piece of advice: “don’t bring a knife to a gunfight.”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B363A-9931-4EE9-8314-670E01A17A11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Bringing a knife to a gunfight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When we take our children in for a check-up, the doctor gets heights and weights, and then plots them to find out if the two are in accord.  Is a child too thin for the height, or too heavy, or about right?  When I look at an elearning implementation, the most important thing I look for is accord.  Given the results desired, are the right processes, content, and infrastructure being involved?  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For example, say an enterprise is rolling out a new internal offering, say a new benefits enrollment application.  Let’s call this, relatively speaking, a tier-two level of training.  The goal is to teach a new process-driven behavior, a tier-two result.  Just putting out new templates and perhaps a chat room (tier-one e-learning content) would probably not be robust enough do the job.  We would not expect to see the new process-driven behavior to catch-on.  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On the other hand, doing a detailed need assessment, and using simulations and coaches (tier three), would be overkill.  It would both cost too much for what we wanted to accomplish, and take too long.  A better response would be to use tier-two and below across the board: a pilot to practice, virtual classrooms and lectures for content, supported by tier-ones such as new templates and chat rooms.  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Here’s how you can use this chart to quickly test your own e-learning implementation.  Look at the results you want.  Also look at the cause of the program – what happened to make you think about the results.  If these two are from different tiers, worry a little bit.  If the cause is from a higher tier then the desired result, your sponsors and constituents may not be satisfied.  If your results are from a higher tier then the cause, you may find the support for your program erodes as invoices roll in.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After you have identified the right tier, look at the processes, e-learning content, and infrastructure in that tier and the lower tiers.  A tier three problem will involve all processes from tiers one, two, and three.  You may not want to waste your time on processes from higher tiers.  The primary content (both e-learning and other) should be from the same tier as the results, but use lower tiers for support.  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This level of precision is necessary if we want to avoid the knowledge management misalignment of the mid-90’s.  Back then, vendors would promise a top-tier result (having complete control of an enterprise’s intellectual assets) with a bottom-tier offering (a new server).  The backlash against the misalignment put the KM discipline in the corporate penalty box for five years, out of which it is just emerging.  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Courier New" panose="02070309020205020404" pitchFamily="49" charset="0"/>
                <a:cs typeface="Times New Roman" panose="02020603050405020304" pitchFamily="18" charset="0"/>
              </a:rPr>
              <a:t>E-learning can be strong medicine, but we have to get the dosages right.  Said another way, we have to follow the macabre piece of advice: “don’t bring a knife to a gunfight.”</a:t>
            </a:r>
            <a:endParaRPr lang="en-US" altLang="en-US" smtClean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898E-7676-4614-AD1C-1209D9F03FE7}" type="datetimeFigureOut">
              <a:rPr lang="sl-SI"/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6C732-A8D1-49A5-A224-E70FF9162F29}" type="slidenum">
              <a:rPr lang="sl-SI" altLang="en-US"/>
            </a:fld>
            <a:endParaRPr lang="sl-SI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6A88-50A5-4E6C-B62F-509DE048CE10}" type="datetimeFigureOut">
              <a:rPr lang="sl-SI"/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349B-95BD-4011-ABA0-DD324E4E901F}" type="slidenum">
              <a:rPr lang="sl-SI" altLang="en-US"/>
            </a:fld>
            <a:endParaRPr lang="sl-SI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81E4-0A9A-471F-8213-36EBC53C97B3}" type="datetimeFigureOut">
              <a:rPr lang="sl-SI"/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D818-9ABC-4A04-B139-427250D2A9A9}" type="slidenum">
              <a:rPr lang="sl-SI" altLang="en-US"/>
            </a:fld>
            <a:endParaRPr lang="sl-SI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41"/>
            <a:ext cx="8497092" cy="616455"/>
          </a:xfrm>
        </p:spPr>
        <p:txBody>
          <a:bodyPr anchor="ctr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E373F149-83C4-4179-9681-702531CCFDAC}" type="datetimeFigureOut">
              <a:rPr lang="de-DE" smtClean="0"/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/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E50B0-D2FC-4D79-AB8A-E436437F436A}" type="datetimeFigureOut">
              <a:rPr lang="sl-SI"/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84B3-BDE8-42B0-8FB5-E6ED26990162}" type="slidenum">
              <a:rPr lang="sl-SI" altLang="en-US"/>
            </a:fld>
            <a:endParaRPr lang="sl-SI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A2B3-15C0-4988-90D9-B6035B8F75AE}" type="datetimeFigureOut">
              <a:rPr lang="sl-SI"/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54A7-F446-416E-9AB9-801F93504F09}" type="slidenum">
              <a:rPr lang="sl-SI" altLang="en-US"/>
            </a:fld>
            <a:endParaRPr lang="sl-SI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AA534-A8DD-4B26-B2E8-4D00C139C050}" type="datetimeFigureOut">
              <a:rPr lang="sl-SI"/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8A0C-88F8-42EB-BDD8-9FA035431104}" type="slidenum">
              <a:rPr lang="sl-SI" altLang="en-US"/>
            </a:fld>
            <a:endParaRPr lang="sl-SI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B6A2-CBFC-425D-94CE-89FF4D534169}" type="datetimeFigureOut">
              <a:rPr lang="sl-SI"/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069D-DF3B-4DE5-BE12-61DB23726D11}" type="slidenum">
              <a:rPr lang="sl-SI" altLang="en-US"/>
            </a:fld>
            <a:endParaRPr lang="sl-SI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46877-4861-43B2-9916-887DFCF433B2}" type="datetimeFigureOut">
              <a:rPr lang="sl-SI"/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96C9-EC17-49E3-9E43-BD3B99B48714}" type="slidenum">
              <a:rPr lang="sl-SI" altLang="en-US"/>
            </a:fld>
            <a:endParaRPr lang="sl-SI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A8804-9C86-4564-BAD2-63FE173CB594}" type="datetimeFigureOut">
              <a:rPr lang="sl-SI"/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2867-A7DE-4015-A842-6237FC9F60CA}" type="slidenum">
              <a:rPr lang="sl-SI" altLang="en-US"/>
            </a:fld>
            <a:endParaRPr lang="sl-SI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FD500-879A-436F-992C-79AA39B3C97B}" type="datetimeFigureOut">
              <a:rPr lang="sl-SI"/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BF5A-4408-4266-83FD-BD4F36146654}" type="slidenum">
              <a:rPr lang="sl-SI" altLang="en-US"/>
            </a:fld>
            <a:endParaRPr lang="sl-SI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sl-SI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sl-SI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110D7C-2DFC-4F26-B9A1-87CCDF588836}" type="datetimeFigureOut">
              <a:rPr lang="sl-SI"/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7033B8-F378-4BC4-B15E-57405A933887}" type="slidenum">
              <a:rPr lang="sl-SI" altLang="en-US"/>
            </a:fld>
            <a:endParaRPr lang="sl-SI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https://www.mooc-list.com/tags/javascript" TargetMode="Externa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XKflINDdWGM" TargetMode="Externa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hyperlink" Target="https://www.youtube.com/watch?v=qYfNzhLXYGc" TargetMode="External"/><Relationship Id="rId6" Type="http://schemas.openxmlformats.org/officeDocument/2006/relationships/hyperlink" Target="https://www.youtube.com/watch?v=5QDB7CDD5a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3" Type="http://schemas.openxmlformats.org/officeDocument/2006/relationships/hyperlink" Target="https://www.vive.com/eu/" TargetMode="External"/><Relationship Id="rId2" Type="http://schemas.openxmlformats.org/officeDocument/2006/relationships/hyperlink" Target="https://www.oculus.com/" TargetMode="External"/><Relationship Id="rId1" Type="http://schemas.openxmlformats.org/officeDocument/2006/relationships/hyperlink" Target="http://www.opencolleges.edu.au/informed/features/google-glasses-education#.V4fZPLiLTR0" TargetMode="Externa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hyperlink" Target="http://blogs.aspect.com/the-benefits-of-cloud-computing-in-education-are-huge/" TargetMode="External"/><Relationship Id="rId2" Type="http://schemas.openxmlformats.org/officeDocument/2006/relationships/hyperlink" Target="http://cloudtweaks.com/2014/12/cloud-computing-education-growth/" TargetMode="External"/><Relationship Id="rId1" Type="http://schemas.openxmlformats.org/officeDocument/2006/relationships/hyperlink" Target="http://www.gartner.com/newsroom/id/197151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1" Type="http://schemas.openxmlformats.org/officeDocument/2006/relationships/hyperlink" Target="http://blog.aurionlearning.com/yes-we-can-can-tin-can-api-change-e-learnin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1" Type="http://schemas.openxmlformats.org/officeDocument/2006/relationships/hyperlink" Target="http://blog.aurionlearning.com/big-data-big-results-for-e-learnin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hyperlink" Target="http://el.fri.uni-lj.si/ELEARNING_WEBMIX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hyperlink" Target="https://www.global.adidas.com/micoach" TargetMode="External"/><Relationship Id="rId1" Type="http://schemas.openxmlformats.org/officeDocument/2006/relationships/hyperlink" Target="http://www.upsidelearning.com/blog/index.php/2013/04/23/wearable-computing-technology-in-learning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elearningindustry.com/google-glass-in-elearnin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hyperlink" Target="https://www.capterra.com/course-authoring-software/" TargetMode="Externa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UradnaVsebinaEIZO.docx" TargetMode="External"/><Relationship Id="rId1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png"/><Relationship Id="rId3" Type="http://schemas.openxmlformats.org/officeDocument/2006/relationships/hyperlink" Target="http://www.educationworld.com/" TargetMode="External"/><Relationship Id="rId2" Type="http://schemas.openxmlformats.org/officeDocument/2006/relationships/image" Target="../media/image42.png"/><Relationship Id="rId1" Type="http://schemas.openxmlformats.org/officeDocument/2006/relationships/hyperlink" Target="http://www.educatorstechnology.com/p/blog-page_7.html" TargetMode="Externa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oercommons.org/" TargetMode="External"/><Relationship Id="rId1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1" Type="http://schemas.openxmlformats.org/officeDocument/2006/relationships/hyperlink" Target="http://www.iste.org/standards/ISTE-standards/standards-for-students" TargetMode="Externa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hyperlink" Target="../../../INTERNO/PREDMET_EL/E_BOOKS/mobilelearning.pdf" TargetMode="External"/><Relationship Id="rId8" Type="http://schemas.openxmlformats.org/officeDocument/2006/relationships/hyperlink" Target="http://www.aupress.ca/books/120155/ebook/99Z_Mohamed_Ally_2009-MobileLearning.pdf" TargetMode="External"/><Relationship Id="rId7" Type="http://schemas.openxmlformats.org/officeDocument/2006/relationships/hyperlink" Target="../../../INTERNO/PREDMET_EL/E_BOOKS/A_Guide_To_Create_Winning_eLearning_Courses_v2.pdf" TargetMode="External"/><Relationship Id="rId6" Type="http://schemas.openxmlformats.org/officeDocument/2006/relationships/hyperlink" Target="../../../INTERNO/PREDMET_EL/E_BOOKS/WhatIsLOM.pdf" TargetMode="External"/><Relationship Id="rId5" Type="http://schemas.openxmlformats.org/officeDocument/2006/relationships/hyperlink" Target="http://zope.cetis.ac.uk/lib/media/WhatIsLOMscreen.pdf" TargetMode="External"/><Relationship Id="rId4" Type="http://schemas.openxmlformats.org/officeDocument/2006/relationships/hyperlink" Target="../../../INTERNO/PREDMET_EL/E_BOOKS/introducingReusableLearningObjects.pdf" TargetMode="External"/><Relationship Id="rId3" Type="http://schemas.openxmlformats.org/officeDocument/2006/relationships/hyperlink" Target="http://www.lessonpaths.com/learn/i/modules-35-review-elearning-tools-and-options/introducing-reusable-learning-objects" TargetMode="External"/><Relationship Id="rId2" Type="http://schemas.openxmlformats.org/officeDocument/2006/relationships/hyperlink" Target="../../../INTERNO/PREDMET_EL/E_BOOKS/elearning-101-oct2013.pdf" TargetMode="External"/><Relationship Id="rId10" Type="http://schemas.openxmlformats.org/officeDocument/2006/relationships/slideLayout" Target="../slideLayouts/slideLayout2.xml"/><Relationship Id="rId1" Type="http://schemas.openxmlformats.org/officeDocument/2006/relationships/hyperlink" Target="http://www.talentlms.com/elearning/elearning-101-jan2014-v1.1.pdf" TargetMode="Externa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hyperlink" Target="../../../INTERNO/PREDMET_EL/E_BOOKS/gameChangers.pdf" TargetMode="External"/><Relationship Id="rId8" Type="http://schemas.openxmlformats.org/officeDocument/2006/relationships/hyperlink" Target="http://net.educause.edu/ir/library/pdf/pub7203.pdf" TargetMode="External"/><Relationship Id="rId7" Type="http://schemas.openxmlformats.org/officeDocument/2006/relationships/hyperlink" Target="../../../INTERNO/PREDMET_EL/E_BOOKS/e-learningconceptsandtechniques-111111142418-phpapp01.pdf" TargetMode="External"/><Relationship Id="rId6" Type="http://schemas.openxmlformats.org/officeDocument/2006/relationships/hyperlink" Target="../../../INTERNO/PREDMET_EL/E_BOOKS/mobile-learning-quick-start-guide%20(1).pdf" TargetMode="External"/><Relationship Id="rId5" Type="http://schemas.openxmlformats.org/officeDocument/2006/relationships/hyperlink" Target="../../../INTERNO/PREDMET_EL/E_BOOKS/implementing-mobile-learning-v2.pdf" TargetMode="External"/><Relationship Id="rId4" Type="http://schemas.openxmlformats.org/officeDocument/2006/relationships/hyperlink" Target="../../../INTERNO/PREDMET_EL/E_BOOKS/creating-mobile-learning-v2.pdf" TargetMode="External"/><Relationship Id="rId3" Type="http://schemas.openxmlformats.org/officeDocument/2006/relationships/hyperlink" Target="../../../INTERNO/PREDMET_EL/E_BOOKS/designing-20mobile-20learning-p1.pdf" TargetMode="External"/><Relationship Id="rId2" Type="http://schemas.openxmlformats.org/officeDocument/2006/relationships/hyperlink" Target="../../../INTERNO/PREDMET_EL/E_BOOKS/mobileLearning_PracticalGuide.pdf" TargetMode="External"/><Relationship Id="rId10" Type="http://schemas.openxmlformats.org/officeDocument/2006/relationships/slideLayout" Target="../slideLayouts/slideLayout2.xml"/><Relationship Id="rId1" Type="http://schemas.openxmlformats.org/officeDocument/2006/relationships/hyperlink" Target="http://www.ericsson.com/res/thecompany/docs/programs/incorporating_mobile_learning_into_mainstream_education/book.pdf" TargetMode="Externa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hyperlink" Target="https://www.efrontlearning.com/blog/2013/08/a-brief-history-of-elearning-infographic.html" TargetMode="External"/><Relationship Id="rId2" Type="http://schemas.openxmlformats.org/officeDocument/2006/relationships/image" Target="../media/image5.jpeg"/><Relationship Id="rId1" Type="http://schemas.openxmlformats.org/officeDocument/2006/relationships/hyperlink" Target="https://www.talentlms.com/elearning/history-of-elearni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hyperlink" Target="https://www.youtube.com/watch?v=fju9ii8YsGs&amp;t=42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68313" y="404813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en-US" sz="5400" dirty="0" smtClean="0">
                <a:solidFill>
                  <a:srgbClr val="FF0000"/>
                </a:solidFill>
              </a:rPr>
              <a:t>E- izobraževanje</a:t>
            </a:r>
            <a:endParaRPr lang="sl-SI" altLang="en-US" sz="5400" dirty="0" smtClean="0">
              <a:solidFill>
                <a:srgbClr val="FF000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1666875"/>
            <a:ext cx="6400800" cy="1752600"/>
          </a:xfrm>
        </p:spPr>
        <p:txBody>
          <a:bodyPr/>
          <a:lstStyle/>
          <a:p>
            <a:pPr eaLnBrk="1" hangingPunct="1"/>
            <a:r>
              <a:rPr lang="sl-SI" altLang="en-US" dirty="0" smtClean="0">
                <a:solidFill>
                  <a:srgbClr val="FF0000"/>
                </a:solidFill>
              </a:rPr>
              <a:t>Uvod</a:t>
            </a:r>
            <a:endParaRPr lang="sl-SI" altLang="en-US" dirty="0" smtClean="0">
              <a:solidFill>
                <a:srgbClr val="FF0000"/>
              </a:solidFill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036061" y="5418822"/>
            <a:ext cx="2636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800" dirty="0">
                <a:solidFill>
                  <a:srgbClr val="FF0000"/>
                </a:solidFill>
              </a:rPr>
              <a:t>Saša </a:t>
            </a:r>
            <a:r>
              <a:rPr lang="sl-SI" altLang="en-US" sz="1800" dirty="0" smtClean="0">
                <a:solidFill>
                  <a:srgbClr val="FF0000"/>
                </a:solidFill>
              </a:rPr>
              <a:t>Divjak</a:t>
            </a:r>
            <a:endParaRPr lang="sl-SI" altLang="en-US" sz="1800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800" dirty="0" smtClean="0">
                <a:solidFill>
                  <a:srgbClr val="FF0000"/>
                </a:solidFill>
              </a:rPr>
              <a:t>Sasa.divjak@fri.uni-lj.si</a:t>
            </a:r>
            <a:endParaRPr lang="sl-SI" altLang="en-US" sz="1800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://www.efrontlearning.net/blog/wp-content/uploads/2012/08/MobileLearningDevic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23" y="2515692"/>
            <a:ext cx="3447256" cy="258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86691"/>
          </a:xfrm>
        </p:spPr>
        <p:txBody>
          <a:bodyPr/>
          <a:lstStyle/>
          <a:p>
            <a:r>
              <a:rPr lang="sl-SI" sz="3600" dirty="0" smtClean="0">
                <a:solidFill>
                  <a:srgbClr val="FF0000"/>
                </a:solidFill>
              </a:rPr>
              <a:t>MOOC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24744"/>
            <a:ext cx="655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Do leta 2020 naj bi vsaj kakšen ducat univerz ponujalo MOOC</a:t>
            </a:r>
            <a:endParaRPr lang="sl-SI" sz="2000" dirty="0" smtClean="0"/>
          </a:p>
        </p:txBody>
      </p:sp>
      <p:pic>
        <p:nvPicPr>
          <p:cNvPr id="37890" name="Picture 2" descr="https://upload.wikimedia.org/wikipedia/commons/c/cb/MOOC_poster_mathplourd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3" y="1844824"/>
            <a:ext cx="7776864" cy="47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tkotnik 3"/>
          <p:cNvSpPr/>
          <p:nvPr/>
        </p:nvSpPr>
        <p:spPr>
          <a:xfrm>
            <a:off x="7596336" y="260648"/>
            <a:ext cx="956792" cy="2880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hlinkClick r:id="rId2"/>
              </a:rPr>
              <a:t>WEB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sl-SI" dirty="0" smtClean="0"/>
              <a:t>Video vsebine na mobilnih napravah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15406" y="1565002"/>
            <a:ext cx="7869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/>
              <a:t>67% </a:t>
            </a:r>
            <a:r>
              <a:rPr lang="sl-SI" sz="2000" dirty="0" smtClean="0"/>
              <a:t> uporabnikov pametnih telefonov gleda video. </a:t>
            </a:r>
            <a:endParaRPr lang="sl-SI" sz="2000" dirty="0" smtClean="0"/>
          </a:p>
          <a:p>
            <a:r>
              <a:rPr lang="en-US" sz="2000" dirty="0" smtClean="0"/>
              <a:t>14</a:t>
            </a:r>
            <a:r>
              <a:rPr lang="en-US" sz="2000" dirty="0"/>
              <a:t>% </a:t>
            </a:r>
            <a:r>
              <a:rPr lang="sl-SI" sz="2000" dirty="0" smtClean="0"/>
              <a:t>uporablja video vsaj enkrat na dan. </a:t>
            </a:r>
            <a:endParaRPr lang="sl-SI" sz="2000" dirty="0" smtClean="0"/>
          </a:p>
          <a:p>
            <a:r>
              <a:rPr lang="sl-SI" sz="2000" dirty="0" smtClean="0"/>
              <a:t>Zato je uporaba videa v e-izobraževanju v vzponu. Skupaj z digitalnim pripovedovanjem zgodb. </a:t>
            </a: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0186" y="3573016"/>
            <a:ext cx="3746914" cy="2763582"/>
          </a:xfrm>
          <a:prstGeom prst="rect">
            <a:avLst/>
          </a:prstGeom>
        </p:spPr>
      </p:pic>
      <p:sp>
        <p:nvSpPr>
          <p:cNvPr id="6" name="Petkotnik 5"/>
          <p:cNvSpPr/>
          <p:nvPr/>
        </p:nvSpPr>
        <p:spPr>
          <a:xfrm>
            <a:off x="943643" y="5445224"/>
            <a:ext cx="956792" cy="2880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hlinkClick r:id="rId2"/>
              </a:rPr>
              <a:t>WEB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Obogatena resničnost v izobraževanju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043608" y="162880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Obogatena resničnost omogoča prekrivanje realnega okolja z virtualnimi objekti, s katerimi lahko </a:t>
            </a:r>
            <a:r>
              <a:rPr lang="sl-SI" dirty="0" err="1" smtClean="0"/>
              <a:t>interaktiramo</a:t>
            </a:r>
            <a:r>
              <a:rPr lang="sl-SI" dirty="0" smtClean="0"/>
              <a:t> in tako dobimo večjo angažiranost tudi pri e-izobraževanju</a:t>
            </a:r>
            <a:r>
              <a:rPr lang="en-US" dirty="0" smtClean="0"/>
              <a:t>. </a:t>
            </a:r>
            <a:r>
              <a:rPr lang="sl-SI" dirty="0" smtClean="0"/>
              <a:t>Pojav</a:t>
            </a:r>
            <a:r>
              <a:rPr lang="en-US" dirty="0"/>
              <a:t> </a:t>
            </a:r>
            <a:r>
              <a:rPr lang="sl-SI" dirty="0" smtClean="0">
                <a:hlinkClick r:id="rId1"/>
              </a:rPr>
              <a:t>Google </a:t>
            </a:r>
            <a:r>
              <a:rPr lang="sl-SI" dirty="0" err="1" smtClean="0">
                <a:hlinkClick r:id="rId1"/>
              </a:rPr>
              <a:t>Glass</a:t>
            </a:r>
            <a:r>
              <a:rPr lang="sl-SI" dirty="0" smtClean="0">
                <a:hlinkClick r:id="rId1"/>
              </a:rPr>
              <a:t> </a:t>
            </a:r>
            <a:r>
              <a:rPr lang="sl-SI" dirty="0" smtClean="0"/>
              <a:t>,  </a:t>
            </a:r>
            <a:r>
              <a:rPr lang="en-US" dirty="0" smtClean="0">
                <a:hlinkClick r:id="rId2" tooltip="Oculus Rift"/>
              </a:rPr>
              <a:t>Oculus </a:t>
            </a:r>
            <a:r>
              <a:rPr lang="en-US" dirty="0">
                <a:hlinkClick r:id="rId2" tooltip="Oculus Rift"/>
              </a:rPr>
              <a:t>Rift</a:t>
            </a:r>
            <a:r>
              <a:rPr lang="en-US" dirty="0"/>
              <a:t> </a:t>
            </a:r>
            <a:r>
              <a:rPr lang="sl-SI" dirty="0" smtClean="0"/>
              <a:t>, </a:t>
            </a:r>
            <a:r>
              <a:rPr lang="sl-SI" dirty="0" smtClean="0">
                <a:hlinkClick r:id="rId3"/>
              </a:rPr>
              <a:t>HTC Vive </a:t>
            </a:r>
            <a:r>
              <a:rPr lang="sl-SI" dirty="0" smtClean="0"/>
              <a:t>ipd. lahko pomeni mejnik pri tako podprtem učenju</a:t>
            </a:r>
            <a:r>
              <a:rPr lang="en-US" dirty="0" smtClean="0"/>
              <a:t>.</a:t>
            </a:r>
            <a:endParaRPr lang="sl-SI" dirty="0"/>
          </a:p>
        </p:txBody>
      </p:sp>
      <p:pic>
        <p:nvPicPr>
          <p:cNvPr id="4" name="Picture 4" descr="http://img.scoop.it/XsMhwMpS1EZEinm8YwzEqoXXXL4j3HpexhjNOf_P3YmryPKwJ94QGRtDb3Sbc6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4890583" cy="32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3284984"/>
            <a:ext cx="1699407" cy="1676545"/>
          </a:xfrm>
          <a:prstGeom prst="rect">
            <a:avLst/>
          </a:prstGeom>
        </p:spPr>
      </p:pic>
      <p:sp>
        <p:nvSpPr>
          <p:cNvPr id="6" name="Petkotnik 5"/>
          <p:cNvSpPr/>
          <p:nvPr/>
        </p:nvSpPr>
        <p:spPr>
          <a:xfrm>
            <a:off x="7668344" y="6237312"/>
            <a:ext cx="720080" cy="30806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hlinkClick r:id="rId6"/>
              </a:rPr>
              <a:t>WEB</a:t>
            </a:r>
            <a:endParaRPr lang="sl-SI" dirty="0"/>
          </a:p>
        </p:txBody>
      </p:sp>
      <p:sp>
        <p:nvSpPr>
          <p:cNvPr id="7" name="Petkotnik 6"/>
          <p:cNvSpPr/>
          <p:nvPr/>
        </p:nvSpPr>
        <p:spPr>
          <a:xfrm>
            <a:off x="6618800" y="6237312"/>
            <a:ext cx="720080" cy="30806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hlinkClick r:id="rId7"/>
              </a:rPr>
              <a:t>WEB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8313" y="116632"/>
            <a:ext cx="8229600" cy="1143000"/>
          </a:xfrm>
        </p:spPr>
        <p:txBody>
          <a:bodyPr/>
          <a:lstStyle/>
          <a:p>
            <a:r>
              <a:rPr lang="sl-SI" sz="3600" dirty="0" smtClean="0">
                <a:solidFill>
                  <a:srgbClr val="FF0000"/>
                </a:solidFill>
              </a:rPr>
              <a:t>Storitve v oblaku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8313" y="1340768"/>
            <a:ext cx="8229600" cy="1368152"/>
          </a:xfrm>
        </p:spPr>
        <p:txBody>
          <a:bodyPr>
            <a:normAutofit/>
          </a:bodyPr>
          <a:lstStyle/>
          <a:p>
            <a:r>
              <a:rPr lang="en-US" sz="2000" dirty="0"/>
              <a:t>“</a:t>
            </a:r>
            <a:r>
              <a:rPr lang="en-US" sz="2000" dirty="0">
                <a:hlinkClick r:id="rId1"/>
              </a:rPr>
              <a:t>Cloud </a:t>
            </a:r>
            <a:r>
              <a:rPr lang="en-US" sz="2000" dirty="0" smtClean="0">
                <a:hlinkClick r:id="rId1"/>
              </a:rPr>
              <a:t>computing</a:t>
            </a:r>
            <a:r>
              <a:rPr lang="sl-SI" sz="2000" dirty="0" smtClean="0">
                <a:hlinkClick r:id="rId1"/>
              </a:rPr>
              <a:t>“</a:t>
            </a:r>
            <a:r>
              <a:rPr lang="en-US" sz="2000" dirty="0" smtClean="0">
                <a:hlinkClick r:id="rId1"/>
              </a:rPr>
              <a:t> </a:t>
            </a:r>
            <a:r>
              <a:rPr lang="sl-SI" sz="2000" dirty="0" smtClean="0"/>
              <a:t>je eden glavnih tehnoloških trendov. Najbolj pride do izraza pri sistemih za upravljanje z učenjem (</a:t>
            </a:r>
            <a:r>
              <a:rPr lang="en-US" sz="2000" dirty="0" smtClean="0"/>
              <a:t>Learning </a:t>
            </a:r>
            <a:r>
              <a:rPr lang="en-US" sz="2000" dirty="0"/>
              <a:t>Management </a:t>
            </a:r>
            <a:r>
              <a:rPr lang="en-US" sz="2000" dirty="0" smtClean="0"/>
              <a:t>Systems</a:t>
            </a:r>
            <a:r>
              <a:rPr lang="sl-SI" sz="2000" dirty="0" smtClean="0"/>
              <a:t>)</a:t>
            </a:r>
            <a:r>
              <a:rPr lang="en-US" sz="2000" dirty="0" smtClean="0"/>
              <a:t>. </a:t>
            </a:r>
            <a:r>
              <a:rPr lang="sl-SI" sz="2000" dirty="0" smtClean="0"/>
              <a:t>LMS v oblaku nudijo avtomatizirano posodabljanje in izboljševanje.</a:t>
            </a:r>
            <a:endParaRPr lang="en-US" sz="2000" dirty="0"/>
          </a:p>
          <a:p>
            <a:endParaRPr lang="sl-SI" sz="2000" dirty="0"/>
          </a:p>
        </p:txBody>
      </p:sp>
      <p:sp>
        <p:nvSpPr>
          <p:cNvPr id="4" name="Petkotnik 3"/>
          <p:cNvSpPr/>
          <p:nvPr/>
        </p:nvSpPr>
        <p:spPr>
          <a:xfrm>
            <a:off x="7668344" y="6237312"/>
            <a:ext cx="720080" cy="30806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hlinkClick r:id="rId2"/>
              </a:rPr>
              <a:t>WEB</a:t>
            </a:r>
            <a:endParaRPr lang="sl-SI" dirty="0"/>
          </a:p>
        </p:txBody>
      </p:sp>
      <p:sp>
        <p:nvSpPr>
          <p:cNvPr id="5" name="Petkotnik 4"/>
          <p:cNvSpPr/>
          <p:nvPr/>
        </p:nvSpPr>
        <p:spPr>
          <a:xfrm>
            <a:off x="7668344" y="5661248"/>
            <a:ext cx="720080" cy="30806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hlinkClick r:id="rId3"/>
              </a:rPr>
              <a:t>WEB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97038"/>
            <a:ext cx="6048672" cy="3968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86691"/>
          </a:xfrm>
        </p:spPr>
        <p:txBody>
          <a:bodyPr/>
          <a:lstStyle/>
          <a:p>
            <a:r>
              <a:rPr lang="sl-SI" sz="3600" dirty="0" smtClean="0">
                <a:solidFill>
                  <a:srgbClr val="FF0000"/>
                </a:solidFill>
              </a:rPr>
              <a:t>Porast in razvoj LMS (spletnih učilnic)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350" y="1304327"/>
            <a:ext cx="8019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Te bodo centralni element pri strategijah učenja na delovnem mestu</a:t>
            </a:r>
            <a:endParaRPr lang="sl-SI" sz="2000" dirty="0" smtClean="0"/>
          </a:p>
          <a:p>
            <a:r>
              <a:rPr lang="sl-SI" sz="2000" dirty="0" smtClean="0"/>
              <a:t>LMS bodo podpirali (ne upravljali) formalno + neformalno + socialno učenje</a:t>
            </a:r>
            <a:endParaRPr lang="en-US" sz="2000" dirty="0"/>
          </a:p>
          <a:p>
            <a:endParaRPr lang="sl-SI" sz="2000" dirty="0"/>
          </a:p>
        </p:txBody>
      </p:sp>
      <p:pic>
        <p:nvPicPr>
          <p:cNvPr id="38914" name="Picture 2" descr="http://www.tech4schoollibrarians.com/wp-content/uploads/2014/07/lms-small8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2564115" cy="23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www.ucop.edu/lms/images/l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79593"/>
            <a:ext cx="4680520" cy="40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82"/>
          <p:cNvGrpSpPr/>
          <p:nvPr/>
        </p:nvGrpSpPr>
        <p:grpSpPr bwMode="gray">
          <a:xfrm>
            <a:off x="1143000" y="4658440"/>
            <a:ext cx="6858000" cy="592916"/>
            <a:chOff x="0" y="3770605"/>
            <a:chExt cx="9144000" cy="2870543"/>
          </a:xfrm>
        </p:grpSpPr>
        <p:sp>
          <p:nvSpPr>
            <p:cNvPr id="34" name="Rechteck 33"/>
            <p:cNvSpPr/>
            <p:nvPr/>
          </p:nvSpPr>
          <p:spPr bwMode="gray">
            <a:xfrm>
              <a:off x="0" y="4389120"/>
              <a:ext cx="9144000" cy="2252028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</a:ln>
          </p:spPr>
          <p:txBody>
            <a:bodyPr rtlCol="0" anchor="ctr"/>
            <a:lstStyle/>
            <a:p>
              <a:pPr algn="ctr"/>
              <a:endParaRPr lang="en-US" noProof="1"/>
            </a:p>
          </p:txBody>
        </p:sp>
        <p:sp>
          <p:nvSpPr>
            <p:cNvPr id="35" name="Rechteck 34"/>
            <p:cNvSpPr/>
            <p:nvPr/>
          </p:nvSpPr>
          <p:spPr bwMode="gray">
            <a:xfrm flipV="1">
              <a:off x="0" y="3770605"/>
              <a:ext cx="9144000" cy="618506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</a:ln>
          </p:spPr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  <p:sp>
        <p:nvSpPr>
          <p:cNvPr id="97" name="Ellipse 96"/>
          <p:cNvSpPr/>
          <p:nvPr/>
        </p:nvSpPr>
        <p:spPr bwMode="gray">
          <a:xfrm>
            <a:off x="3257079" y="4983386"/>
            <a:ext cx="2641180" cy="31172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alpha val="4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pPr algn="ctr" eaLnBrk="1" hangingPunct="1"/>
            <a:r>
              <a:rPr lang="sl-SI" sz="3600" dirty="0" smtClean="0">
                <a:solidFill>
                  <a:srgbClr val="FF0000"/>
                </a:solidFill>
              </a:rPr>
              <a:t>Kmalu na tvoji spletni učilnici (</a:t>
            </a:r>
            <a:r>
              <a:rPr lang="en-US" sz="3600" dirty="0" smtClean="0">
                <a:solidFill>
                  <a:srgbClr val="FF0000"/>
                </a:solidFill>
              </a:rPr>
              <a:t>LMS</a:t>
            </a:r>
            <a:r>
              <a:rPr lang="sl-SI" sz="3600" dirty="0" smtClean="0">
                <a:solidFill>
                  <a:srgbClr val="FF0000"/>
                </a:solidFill>
              </a:rPr>
              <a:t>)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9" name="Line 45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5281614" y="2440781"/>
            <a:ext cx="2488406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" name="Line 50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1395413" y="4504135"/>
            <a:ext cx="2030016" cy="0"/>
          </a:xfrm>
          <a:prstGeom prst="line">
            <a:avLst/>
          </a:prstGeom>
          <a:noFill/>
          <a:ln w="12700">
            <a:solidFill>
              <a:srgbClr val="868282"/>
            </a:solidFill>
            <a:prstDash val="sysDot"/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2" name="Line 51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1395414" y="2440781"/>
            <a:ext cx="2459831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3" name="Text Box 46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6085295" y="2483645"/>
            <a:ext cx="2303129" cy="8802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01345">
              <a:spcBef>
                <a:spcPct val="20000"/>
              </a:spcBef>
            </a:pPr>
            <a:r>
              <a:rPr lang="en-US" sz="1600" noProof="1">
                <a:latin typeface="Arial" panose="020B0604020202020204" pitchFamily="34" charset="0"/>
              </a:rPr>
              <a:t>Video </a:t>
            </a:r>
            <a:r>
              <a:rPr lang="sl-SI" sz="1600" noProof="1" smtClean="0">
                <a:latin typeface="Arial" panose="020B0604020202020204" pitchFamily="34" charset="0"/>
              </a:rPr>
              <a:t>urejanje</a:t>
            </a:r>
            <a:r>
              <a:rPr lang="en-US" sz="1600" noProof="1" smtClean="0">
                <a:latin typeface="Arial" panose="020B0604020202020204" pitchFamily="34" charset="0"/>
              </a:rPr>
              <a:t>,</a:t>
            </a:r>
            <a:endParaRPr lang="sl-SI" sz="1600" noProof="1" smtClean="0">
              <a:latin typeface="Arial" panose="020B0604020202020204" pitchFamily="34" charset="0"/>
            </a:endParaRPr>
          </a:p>
          <a:p>
            <a:pPr defTabSz="601345">
              <a:spcBef>
                <a:spcPct val="20000"/>
              </a:spcBef>
            </a:pPr>
            <a:r>
              <a:rPr lang="en-US" sz="1600" noProof="1" smtClean="0">
                <a:latin typeface="Arial" panose="020B0604020202020204" pitchFamily="34" charset="0"/>
              </a:rPr>
              <a:t> </a:t>
            </a:r>
            <a:r>
              <a:rPr lang="sl-SI" sz="1600" noProof="1" smtClean="0">
                <a:latin typeface="Arial" panose="020B0604020202020204" pitchFamily="34" charset="0"/>
              </a:rPr>
              <a:t>mobilno zajemanje videa</a:t>
            </a:r>
            <a:r>
              <a:rPr lang="en-US" sz="1600" noProof="1" smtClean="0">
                <a:latin typeface="Arial" panose="020B0604020202020204" pitchFamily="34" charset="0"/>
              </a:rPr>
              <a:t>? </a:t>
            </a:r>
            <a:endParaRPr lang="en-US" sz="1600" noProof="1">
              <a:latin typeface="Arial" panose="020B0604020202020204" pitchFamily="34" charset="0"/>
            </a:endParaRPr>
          </a:p>
        </p:txBody>
      </p:sp>
      <p:sp>
        <p:nvSpPr>
          <p:cNvPr id="74" name="Text Box 47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988942" y="4551761"/>
            <a:ext cx="2832000" cy="8802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01345">
              <a:spcBef>
                <a:spcPct val="20000"/>
              </a:spcBef>
            </a:pPr>
            <a:r>
              <a:rPr lang="sl-SI" sz="1600" noProof="1" smtClean="0">
                <a:latin typeface="Arial" panose="020B0604020202020204" pitchFamily="34" charset="0"/>
              </a:rPr>
              <a:t>Pomisleki, predvsem o varnosti in privatnosti, </a:t>
            </a:r>
            <a:endParaRPr lang="sl-SI" sz="1600" noProof="1" smtClean="0">
              <a:latin typeface="Arial" panose="020B0604020202020204" pitchFamily="34" charset="0"/>
            </a:endParaRPr>
          </a:p>
          <a:p>
            <a:pPr defTabSz="601345">
              <a:spcBef>
                <a:spcPct val="20000"/>
              </a:spcBef>
            </a:pPr>
            <a:r>
              <a:rPr lang="sl-SI" sz="1600" noProof="1" smtClean="0">
                <a:latin typeface="Arial" panose="020B0604020202020204" pitchFamily="34" charset="0"/>
              </a:rPr>
              <a:t>a tega se ne da zaustaviti</a:t>
            </a:r>
            <a:endParaRPr lang="en-US" sz="1600" noProof="1">
              <a:latin typeface="Arial" panose="020B0604020202020204" pitchFamily="34" charset="0"/>
            </a:endParaRPr>
          </a:p>
        </p:txBody>
      </p:sp>
      <p:sp>
        <p:nvSpPr>
          <p:cNvPr id="75" name="Text Box 52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683569" y="2483644"/>
            <a:ext cx="25894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01345">
              <a:spcBef>
                <a:spcPct val="20000"/>
              </a:spcBef>
            </a:pPr>
            <a:r>
              <a:rPr lang="en-US" sz="1600" noProof="1">
                <a:latin typeface="Arial" panose="020B0604020202020204" pitchFamily="34" charset="0"/>
              </a:rPr>
              <a:t>MOOC </a:t>
            </a:r>
            <a:r>
              <a:rPr lang="sl-SI" sz="1600" noProof="1" smtClean="0">
                <a:latin typeface="Arial" panose="020B0604020202020204" pitchFamily="34" charset="0"/>
              </a:rPr>
              <a:t> zmožnosti</a:t>
            </a:r>
            <a:r>
              <a:rPr lang="en-US" sz="1600" noProof="1" smtClean="0">
                <a:latin typeface="Arial" panose="020B0604020202020204" pitchFamily="34" charset="0"/>
              </a:rPr>
              <a:t> </a:t>
            </a:r>
            <a:r>
              <a:rPr lang="en-US" sz="1600" noProof="1">
                <a:latin typeface="Arial" panose="020B0604020202020204" pitchFamily="34" charset="0"/>
              </a:rPr>
              <a:t>– </a:t>
            </a:r>
            <a:r>
              <a:rPr lang="sl-SI" sz="1600" noProof="1" smtClean="0">
                <a:latin typeface="Arial" panose="020B0604020202020204" pitchFamily="34" charset="0"/>
              </a:rPr>
              <a:t>Korporativne, mešane</a:t>
            </a:r>
            <a:endParaRPr lang="en-US" sz="1600" noProof="1">
              <a:latin typeface="Arial" panose="020B0604020202020204" pitchFamily="34" charset="0"/>
            </a:endParaRPr>
          </a:p>
        </p:txBody>
      </p:sp>
      <p:sp>
        <p:nvSpPr>
          <p:cNvPr id="76" name="Text Box 53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1316832" y="4551761"/>
            <a:ext cx="189309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601345">
              <a:spcBef>
                <a:spcPct val="20000"/>
              </a:spcBef>
            </a:pPr>
            <a:r>
              <a:rPr lang="sl-SI" sz="1600" noProof="1" smtClean="0">
                <a:latin typeface="Arial" panose="020B0604020202020204" pitchFamily="34" charset="0"/>
              </a:rPr>
              <a:t>Ali ni že kar pozno</a:t>
            </a:r>
            <a:r>
              <a:rPr lang="en-US" sz="1600" noProof="1" smtClean="0">
                <a:latin typeface="Arial" panose="020B0604020202020204" pitchFamily="34" charset="0"/>
              </a:rPr>
              <a:t>?</a:t>
            </a:r>
            <a:endParaRPr lang="en-US" sz="1600" noProof="1">
              <a:latin typeface="Arial" panose="020B0604020202020204" pitchFamily="34" charset="0"/>
            </a:endParaRPr>
          </a:p>
        </p:txBody>
      </p:sp>
      <p:grpSp>
        <p:nvGrpSpPr>
          <p:cNvPr id="96" name="Gruppieren 95"/>
          <p:cNvGrpSpPr/>
          <p:nvPr/>
        </p:nvGrpSpPr>
        <p:grpSpPr bwMode="gray">
          <a:xfrm>
            <a:off x="3263505" y="2302670"/>
            <a:ext cx="1673948" cy="1416449"/>
            <a:chOff x="2827338" y="1927225"/>
            <a:chExt cx="2231931" cy="1888599"/>
          </a:xfrm>
        </p:grpSpPr>
        <p:sp>
          <p:nvSpPr>
            <p:cNvPr id="66" name="Freeform 11" descr="© INSCALE GmbH, 26.05.2010&#10;http://www.presentationload.com/"/>
            <p:cNvSpPr/>
            <p:nvPr/>
          </p:nvSpPr>
          <p:spPr bwMode="gray">
            <a:xfrm>
              <a:off x="2827338" y="1927225"/>
              <a:ext cx="1709737" cy="1709738"/>
            </a:xfrm>
            <a:custGeom>
              <a:avLst/>
              <a:gdLst/>
              <a:ahLst/>
              <a:cxnLst>
                <a:cxn ang="0">
                  <a:pos x="121" y="193"/>
                </a:cxn>
                <a:cxn ang="0">
                  <a:pos x="285" y="94"/>
                </a:cxn>
                <a:cxn ang="0">
                  <a:pos x="285" y="0"/>
                </a:cxn>
                <a:cxn ang="0">
                  <a:pos x="0" y="285"/>
                </a:cxn>
                <a:cxn ang="0">
                  <a:pos x="94" y="285"/>
                </a:cxn>
                <a:cxn ang="0">
                  <a:pos x="121" y="193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2700" algn="ctr">
              <a:solidFill>
                <a:srgbClr val="C0C0C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/>
            <a:p>
              <a:pPr defTabSz="601345">
                <a:defRPr/>
              </a:pPr>
              <a:endParaRPr lang="en-US" b="1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6" name="Rechteck 85"/>
            <p:cNvSpPr/>
            <p:nvPr/>
          </p:nvSpPr>
          <p:spPr bwMode="gray">
            <a:xfrm rot="18900000">
              <a:off x="3016969" y="2454230"/>
              <a:ext cx="2042300" cy="1361594"/>
            </a:xfrm>
            <a:prstGeom prst="rect">
              <a:avLst/>
            </a:prstGeom>
            <a:noFill/>
            <a:ln w="12700">
              <a:noFill/>
              <a:round/>
            </a:ln>
          </p:spPr>
          <p:txBody>
            <a:bodyPr rtlCol="0" anchor="ctr">
              <a:prstTxWarp prst="textArchUp">
                <a:avLst>
                  <a:gd name="adj" fmla="val 10453926"/>
                </a:avLst>
              </a:prstTxWarp>
            </a:bodyPr>
            <a:lstStyle/>
            <a:p>
              <a:pPr algn="ctr"/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000099"/>
                  </a:solidFill>
                </a:rPr>
                <a:t>MOOC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87" name="Ellipse 86"/>
          <p:cNvSpPr/>
          <p:nvPr/>
        </p:nvSpPr>
        <p:spPr bwMode="gray">
          <a:xfrm>
            <a:off x="3832080" y="2871245"/>
            <a:ext cx="1494128" cy="1494128"/>
          </a:xfrm>
          <a:prstGeom prst="ellipse">
            <a:avLst/>
          </a:prstGeom>
          <a:solidFill>
            <a:schemeClr val="bg1">
              <a:alpha val="61000"/>
            </a:schemeClr>
          </a:solidFill>
          <a:ln w="12700">
            <a:noFill/>
            <a:round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atte">
            <a:bevelT w="1016000" h="1016000"/>
          </a:sp3d>
        </p:spPr>
        <p:txBody>
          <a:bodyPr wrap="none" rtlCol="0" anchor="ctr"/>
          <a:lstStyle/>
          <a:p>
            <a:pPr algn="ctr"/>
            <a:r>
              <a:rPr lang="en-US" b="1" dirty="0">
                <a:solidFill>
                  <a:srgbClr val="000099"/>
                </a:solidFill>
              </a:rPr>
              <a:t>2014-18</a:t>
            </a:r>
            <a:endParaRPr lang="en-US" b="1" dirty="0">
              <a:solidFill>
                <a:srgbClr val="000099"/>
              </a:solidFill>
            </a:endParaRPr>
          </a:p>
        </p:txBody>
      </p:sp>
      <p:grpSp>
        <p:nvGrpSpPr>
          <p:cNvPr id="95" name="Gruppieren 94"/>
          <p:cNvGrpSpPr/>
          <p:nvPr/>
        </p:nvGrpSpPr>
        <p:grpSpPr bwMode="gray">
          <a:xfrm>
            <a:off x="4488647" y="2302670"/>
            <a:ext cx="1406138" cy="1677382"/>
            <a:chOff x="4460863" y="1927225"/>
            <a:chExt cx="1874850" cy="2236509"/>
          </a:xfrm>
        </p:grpSpPr>
        <p:sp>
          <p:nvSpPr>
            <p:cNvPr id="67" name="Freeform 12" descr="© INSCALE GmbH, 26.05.2010&#10;http://www.presentationload.com/"/>
            <p:cNvSpPr/>
            <p:nvPr/>
          </p:nvSpPr>
          <p:spPr bwMode="gray">
            <a:xfrm>
              <a:off x="4625975" y="1927225"/>
              <a:ext cx="1709738" cy="1709738"/>
            </a:xfrm>
            <a:custGeom>
              <a:avLst/>
              <a:gdLst/>
              <a:ahLst/>
              <a:cxnLst>
                <a:cxn ang="0">
                  <a:pos x="92" y="120"/>
                </a:cxn>
                <a:cxn ang="0">
                  <a:pos x="191" y="285"/>
                </a:cxn>
                <a:cxn ang="0">
                  <a:pos x="285" y="285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92" y="120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algn="ctr">
              <a:solidFill>
                <a:srgbClr val="C0C0C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/>
            <a:p>
              <a:pPr defTabSz="601345">
                <a:defRPr/>
              </a:pPr>
              <a:endParaRPr lang="en-US" b="1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" name="Rechteck 88"/>
            <p:cNvSpPr/>
            <p:nvPr/>
          </p:nvSpPr>
          <p:spPr bwMode="gray">
            <a:xfrm rot="2700000">
              <a:off x="4120510" y="2461787"/>
              <a:ext cx="2042300" cy="1361594"/>
            </a:xfrm>
            <a:prstGeom prst="rect">
              <a:avLst/>
            </a:prstGeom>
            <a:noFill/>
            <a:ln w="12700">
              <a:noFill/>
              <a:round/>
            </a:ln>
          </p:spPr>
          <p:txBody>
            <a:bodyPr rtlCol="0" anchor="ctr">
              <a:prstTxWarp prst="textArchUp">
                <a:avLst>
                  <a:gd name="adj" fmla="val 10453926"/>
                </a:avLst>
              </a:prstTxWarp>
            </a:bodyPr>
            <a:lstStyle/>
            <a:p>
              <a:pPr algn="ctr"/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000099"/>
                  </a:solidFill>
                </a:rPr>
                <a:t>Video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uppieren 93"/>
          <p:cNvGrpSpPr/>
          <p:nvPr/>
        </p:nvGrpSpPr>
        <p:grpSpPr bwMode="gray">
          <a:xfrm>
            <a:off x="4233384" y="3528900"/>
            <a:ext cx="1661402" cy="1405051"/>
            <a:chOff x="4120510" y="3562199"/>
            <a:chExt cx="2215203" cy="1873401"/>
          </a:xfrm>
        </p:grpSpPr>
        <p:sp>
          <p:nvSpPr>
            <p:cNvPr id="68" name="Freeform 13" descr="© INSCALE GmbH, 26.05.2010&#10;http://www.presentationload.com/"/>
            <p:cNvSpPr/>
            <p:nvPr/>
          </p:nvSpPr>
          <p:spPr bwMode="gray">
            <a:xfrm>
              <a:off x="4625975" y="3717925"/>
              <a:ext cx="1709738" cy="1717675"/>
            </a:xfrm>
            <a:custGeom>
              <a:avLst/>
              <a:gdLst/>
              <a:ahLst/>
              <a:cxnLst>
                <a:cxn ang="0">
                  <a:pos x="164" y="92"/>
                </a:cxn>
                <a:cxn ang="0">
                  <a:pos x="0" y="191"/>
                </a:cxn>
                <a:cxn ang="0">
                  <a:pos x="0" y="286"/>
                </a:cxn>
                <a:cxn ang="0">
                  <a:pos x="285" y="0"/>
                </a:cxn>
                <a:cxn ang="0">
                  <a:pos x="191" y="0"/>
                </a:cxn>
                <a:cxn ang="0">
                  <a:pos x="164" y="92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solidFill>
              <a:srgbClr val="CC00FF"/>
            </a:solidFill>
            <a:ln w="12700">
              <a:solidFill>
                <a:srgbClr val="C0C0C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/>
            <a:p>
              <a:pPr defTabSz="601345">
                <a:defRPr/>
              </a:pPr>
              <a:endParaRPr lang="en-US" b="1" noProof="1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0" name="Rechteck 89"/>
            <p:cNvSpPr/>
            <p:nvPr/>
          </p:nvSpPr>
          <p:spPr bwMode="gray">
            <a:xfrm rot="18900000">
              <a:off x="4120510" y="3562199"/>
              <a:ext cx="2042300" cy="1361594"/>
            </a:xfrm>
            <a:prstGeom prst="rect">
              <a:avLst/>
            </a:prstGeom>
            <a:noFill/>
            <a:ln w="12700">
              <a:noFill/>
              <a:round/>
            </a:ln>
          </p:spPr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</a:rPr>
                <a:t>LRS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93" name="Gruppieren 92"/>
          <p:cNvGrpSpPr/>
          <p:nvPr/>
        </p:nvGrpSpPr>
        <p:grpSpPr bwMode="gray">
          <a:xfrm>
            <a:off x="3263504" y="3267968"/>
            <a:ext cx="1413177" cy="1665983"/>
            <a:chOff x="2827338" y="3214289"/>
            <a:chExt cx="1884236" cy="2221311"/>
          </a:xfrm>
        </p:grpSpPr>
        <p:sp>
          <p:nvSpPr>
            <p:cNvPr id="65" name="Freeform 10" descr="© INSCALE GmbH, 26.05.2010&#10;http://www.presentationload.com/"/>
            <p:cNvSpPr/>
            <p:nvPr/>
          </p:nvSpPr>
          <p:spPr bwMode="gray">
            <a:xfrm>
              <a:off x="2827338" y="3717925"/>
              <a:ext cx="1709737" cy="1717675"/>
            </a:xfrm>
            <a:custGeom>
              <a:avLst/>
              <a:gdLst/>
              <a:ahLst/>
              <a:cxnLst>
                <a:cxn ang="0">
                  <a:pos x="193" y="165"/>
                </a:cxn>
                <a:cxn ang="0">
                  <a:pos x="94" y="0"/>
                </a:cxn>
                <a:cxn ang="0">
                  <a:pos x="0" y="0"/>
                </a:cxn>
                <a:cxn ang="0">
                  <a:pos x="285" y="286"/>
                </a:cxn>
                <a:cxn ang="0">
                  <a:pos x="285" y="192"/>
                </a:cxn>
                <a:cxn ang="0">
                  <a:pos x="193" y="165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C0C0C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0" rIns="0" bIns="0" anchor="ctr"/>
            <a:lstStyle/>
            <a:p>
              <a:pPr defTabSz="601345">
                <a:defRPr/>
              </a:pPr>
              <a:endParaRPr lang="en-US" b="1" noProof="1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1" name="Rechteck 90"/>
            <p:cNvSpPr/>
            <p:nvPr/>
          </p:nvSpPr>
          <p:spPr bwMode="gray">
            <a:xfrm rot="2700000">
              <a:off x="3009627" y="3554642"/>
              <a:ext cx="2042300" cy="1361594"/>
            </a:xfrm>
            <a:prstGeom prst="rect">
              <a:avLst/>
            </a:prstGeom>
            <a:noFill/>
            <a:ln w="12700">
              <a:noFill/>
              <a:round/>
            </a:ln>
          </p:spPr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sl-SI" b="1" dirty="0" smtClean="0">
                  <a:solidFill>
                    <a:srgbClr val="000099"/>
                  </a:solidFill>
                </a:rPr>
                <a:t>Asinhrono </a:t>
              </a:r>
              <a:r>
                <a:rPr lang="sl-SI" b="1" dirty="0" err="1" smtClean="0">
                  <a:solidFill>
                    <a:srgbClr val="000099"/>
                  </a:solidFill>
                </a:rPr>
                <a:t>izobr</a:t>
              </a:r>
              <a:r>
                <a:rPr lang="sl-SI" b="1" dirty="0" smtClean="0">
                  <a:solidFill>
                    <a:srgbClr val="000099"/>
                  </a:solidFill>
                </a:rPr>
                <a:t>.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92" name="Line 50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5740003" y="4504135"/>
            <a:ext cx="2030016" cy="0"/>
          </a:xfrm>
          <a:prstGeom prst="line">
            <a:avLst/>
          </a:prstGeom>
          <a:noFill/>
          <a:ln w="12700">
            <a:solidFill>
              <a:srgbClr val="868282"/>
            </a:solidFill>
            <a:prstDash val="sysDot"/>
            <a:round/>
          </a:ln>
        </p:spPr>
        <p:txBody>
          <a:bodyPr/>
          <a:lstStyle/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69" grpId="0" animBg="1"/>
      <p:bldP spid="71" grpId="0" animBg="1"/>
      <p:bldP spid="72" grpId="0" animBg="1"/>
      <p:bldP spid="73" grpId="0"/>
      <p:bldP spid="74" grpId="0"/>
      <p:bldP spid="75" grpId="0"/>
      <p:bldP spid="76" grpId="0"/>
      <p:bldP spid="87" grpId="0" animBg="1"/>
      <p:bldP spid="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4320" y="4245254"/>
            <a:ext cx="52578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smtClean="0">
                <a:latin typeface="+mn-lt"/>
              </a:rPr>
              <a:t>T</a:t>
            </a:r>
            <a:r>
              <a:rPr lang="sl-SI" sz="2200" dirty="0" smtClean="0">
                <a:latin typeface="+mn-lt"/>
              </a:rPr>
              <a:t>o bo predstavljalo premik v pogled na ocenjevanje</a:t>
            </a:r>
            <a:endParaRPr lang="en-US" sz="22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1207" y="524236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2200" dirty="0" smtClean="0">
                <a:latin typeface="+mn-lt"/>
              </a:rPr>
              <a:t>Stalno sledenje naj bi načrtovalcem pomagalo pri nadzoru </a:t>
            </a:r>
            <a:r>
              <a:rPr lang="sl-SI" sz="2200" dirty="0" err="1" smtClean="0">
                <a:latin typeface="+mn-lt"/>
              </a:rPr>
              <a:t>performans</a:t>
            </a:r>
            <a:r>
              <a:rPr lang="sl-SI" sz="2200" dirty="0" smtClean="0">
                <a:latin typeface="+mn-lt"/>
              </a:rPr>
              <a:t> sistema in uporabnikov</a:t>
            </a:r>
            <a:endParaRPr lang="en-US" sz="2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701" y="3222541"/>
            <a:ext cx="4800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2200" dirty="0" smtClean="0">
                <a:latin typeface="+mn-lt"/>
              </a:rPr>
              <a:t>Zmožnost merjenja neformalnega učenja naj bi omogočal sam sistem</a:t>
            </a:r>
            <a:endParaRPr lang="en-US" sz="22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900" y="348238"/>
            <a:ext cx="827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LMS bodo podpirali (ne upravljali) formalno + neformalno + socialno učenje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4008" y="1812896"/>
            <a:ext cx="4312592" cy="2509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l-SI" dirty="0" smtClean="0"/>
              <a:t>Tin </a:t>
            </a:r>
            <a:r>
              <a:rPr lang="sl-SI" dirty="0" err="1" smtClean="0"/>
              <a:t>Can</a:t>
            </a:r>
            <a:r>
              <a:rPr lang="sl-SI" dirty="0" smtClean="0"/>
              <a:t> nadomešča SCORM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83568" y="1419711"/>
            <a:ext cx="800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Tin </a:t>
            </a:r>
            <a:r>
              <a:rPr lang="en-US" b="1" dirty="0"/>
              <a:t>Can </a:t>
            </a:r>
            <a:r>
              <a:rPr lang="sl-SI" dirty="0" smtClean="0"/>
              <a:t>je „</a:t>
            </a:r>
            <a:r>
              <a:rPr lang="en-US" dirty="0" smtClean="0"/>
              <a:t>Learning </a:t>
            </a:r>
            <a:r>
              <a:rPr lang="en-US" dirty="0"/>
              <a:t>Record </a:t>
            </a:r>
            <a:r>
              <a:rPr lang="en-US" dirty="0" smtClean="0"/>
              <a:t>Store</a:t>
            </a:r>
            <a:r>
              <a:rPr lang="sl-SI" dirty="0" smtClean="0"/>
              <a:t>“</a:t>
            </a:r>
            <a:r>
              <a:rPr lang="en-US" dirty="0" smtClean="0"/>
              <a:t> </a:t>
            </a:r>
            <a:r>
              <a:rPr lang="en-US" dirty="0"/>
              <a:t>(LRS</a:t>
            </a:r>
            <a:r>
              <a:rPr lang="en-US" dirty="0" smtClean="0"/>
              <a:t>)</a:t>
            </a:r>
            <a:r>
              <a:rPr lang="sl-SI" dirty="0" smtClean="0"/>
              <a:t>, zmožen sledenja napredku učenca pri njegovem angažiranju v formalnem in neformalnem, socialnem učenju</a:t>
            </a:r>
            <a:r>
              <a:rPr lang="en-US" dirty="0" smtClean="0"/>
              <a:t>. </a:t>
            </a:r>
            <a:r>
              <a:rPr lang="en-US" dirty="0"/>
              <a:t>Tin </a:t>
            </a:r>
            <a:r>
              <a:rPr lang="en-US" dirty="0" smtClean="0"/>
              <a:t>Can</a:t>
            </a:r>
            <a:r>
              <a:rPr lang="sl-SI" dirty="0" smtClean="0"/>
              <a:t> naj bi kot industrijski standard nadomestil </a:t>
            </a:r>
            <a:r>
              <a:rPr lang="en-US" dirty="0" smtClean="0"/>
              <a:t> </a:t>
            </a:r>
            <a:r>
              <a:rPr lang="en-US" dirty="0" smtClean="0">
                <a:hlinkClick r:id="rId1" tooltip="Tin Can API blog"/>
              </a:rPr>
              <a:t>SCORM</a:t>
            </a:r>
            <a:r>
              <a:rPr lang="en-US" dirty="0" smtClean="0"/>
              <a:t>.</a:t>
            </a:r>
            <a:endParaRPr lang="sl-SI" dirty="0"/>
          </a:p>
        </p:txBody>
      </p:sp>
      <p:pic>
        <p:nvPicPr>
          <p:cNvPr id="34818" name="Picture 2" descr="http://www.axcelerate.com.au/wp-content/uploads/2016/01/tin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597958"/>
            <a:ext cx="7425627" cy="38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l-SI" dirty="0" smtClean="0"/>
              <a:t>„Masovni podatki (big data)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83568" y="1268760"/>
            <a:ext cx="7975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Večina izobraževalnih ustanov mora kvantitativno dokazovati vrednost svojih izobraževalnih strategij s statističnimi in poglobljenimi informacijami</a:t>
            </a:r>
            <a:r>
              <a:rPr lang="en-US" dirty="0" smtClean="0"/>
              <a:t>. </a:t>
            </a:r>
            <a:r>
              <a:rPr lang="sl-SI" dirty="0" smtClean="0"/>
              <a:t>Pokazati moramo tudi učinkovitost digitalnega učenja.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Povečano privzemanje „</a:t>
            </a:r>
            <a:r>
              <a:rPr lang="sl-SI" dirty="0" smtClean="0">
                <a:hlinkClick r:id="rId1" tooltip="Big Data blog"/>
              </a:rPr>
              <a:t>masovnih podatkov</a:t>
            </a:r>
            <a:r>
              <a:rPr lang="sl-SI" dirty="0" smtClean="0"/>
              <a:t>“ bo administratorjem e-izobraževanja omogočilo </a:t>
            </a:r>
            <a:r>
              <a:rPr lang="sl-SI" dirty="0" smtClean="0">
                <a:solidFill>
                  <a:schemeClr val="accent1"/>
                </a:solidFill>
              </a:rPr>
              <a:t>poosebljenje</a:t>
            </a:r>
            <a:r>
              <a:rPr lang="sl-SI" dirty="0" smtClean="0"/>
              <a:t> učnih vsebin, povečanje pravočasne motivacije in preverjanje učinkovitosti različnih učnih teorij in strategij</a:t>
            </a:r>
            <a:r>
              <a:rPr lang="en-US" dirty="0" smtClean="0"/>
              <a:t>.</a:t>
            </a:r>
            <a:endParaRPr lang="sl-SI" dirty="0"/>
          </a:p>
        </p:txBody>
      </p:sp>
      <p:pic>
        <p:nvPicPr>
          <p:cNvPr id="35842" name="Picture 2" descr="http://2.bp.blogspot.com/-x34CmM2ksh8/Ue-QUZ2vxtI/AAAAAAAABFY/UFZkqJ1ZQJc/s1600/Big+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383076"/>
            <a:ext cx="3222532" cy="32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tkotnik 3"/>
          <p:cNvSpPr/>
          <p:nvPr/>
        </p:nvSpPr>
        <p:spPr>
          <a:xfrm>
            <a:off x="683568" y="6165304"/>
            <a:ext cx="1008112" cy="28803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hlinkClick r:id="rId1"/>
              </a:rPr>
              <a:t>WEB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sl-SI" sz="3600" dirty="0" smtClean="0">
                <a:solidFill>
                  <a:srgbClr val="FF0000"/>
                </a:solidFill>
              </a:rPr>
              <a:t>Masovni podatki in napredna, vseprisotna, nevidna analitika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000" dirty="0" smtClean="0"/>
              <a:t>Pravi podatki v pravem trenutku vzpodbudijo našo produktivnost</a:t>
            </a:r>
            <a:r>
              <a:rPr lang="en-US" sz="2000" dirty="0" smtClean="0"/>
              <a:t>.”</a:t>
            </a:r>
            <a:endParaRPr lang="sl-SI" sz="2000" dirty="0" smtClean="0"/>
          </a:p>
          <a:p>
            <a:r>
              <a:rPr lang="sl-SI" sz="2000" dirty="0" smtClean="0"/>
              <a:t>Množice podatkov  pridobivamo iz aplikacij, tudi iz socialnih medijev, </a:t>
            </a:r>
            <a:r>
              <a:rPr lang="sl-SI" sz="2000" dirty="0" err="1" smtClean="0"/>
              <a:t>oblačljivih</a:t>
            </a:r>
            <a:r>
              <a:rPr lang="sl-SI" sz="2000" dirty="0" smtClean="0"/>
              <a:t> naprav.</a:t>
            </a:r>
            <a:endParaRPr lang="en-US" sz="2000" dirty="0"/>
          </a:p>
          <a:p>
            <a:r>
              <a:rPr lang="sl-SI" sz="2000" dirty="0" smtClean="0"/>
              <a:t>Podatke moramo urediti in filtrirati glede na naše potrebe</a:t>
            </a:r>
            <a:endParaRPr lang="sl-SI" sz="2000" dirty="0" smtClean="0"/>
          </a:p>
          <a:p>
            <a:r>
              <a:rPr lang="sl-SI" sz="2000" dirty="0" smtClean="0"/>
              <a:t>Prave informacije moramo v pravem času posredovati pravim osebam.</a:t>
            </a:r>
            <a:endParaRPr lang="sl-SI" sz="2000" dirty="0" smtClean="0"/>
          </a:p>
          <a:p>
            <a:r>
              <a:rPr lang="sl-SI" sz="2000" dirty="0" smtClean="0"/>
              <a:t>Analitika bo postala poglobljena, vendar nevidno vgrajena povsod.</a:t>
            </a:r>
            <a:endParaRPr lang="sl-SI" sz="2000" dirty="0" smtClean="0"/>
          </a:p>
          <a:p>
            <a:endParaRPr lang="en-US" sz="2000" dirty="0"/>
          </a:p>
          <a:p>
            <a:r>
              <a:rPr lang="sl-SI" sz="2000" dirty="0" smtClean="0"/>
              <a:t>Napredna, </a:t>
            </a:r>
            <a:r>
              <a:rPr lang="sl-SI" sz="2000" dirty="0" err="1" smtClean="0"/>
              <a:t>vsepovsodna</a:t>
            </a:r>
            <a:r>
              <a:rPr lang="sl-SI" sz="2000" dirty="0" smtClean="0"/>
              <a:t> in nevidna analitika bo eden od 10 strateških tehnoloških trendov.</a:t>
            </a:r>
            <a:endParaRPr lang="sl-SI" sz="2000" dirty="0" smtClean="0"/>
          </a:p>
        </p:txBody>
      </p:sp>
      <p:pic>
        <p:nvPicPr>
          <p:cNvPr id="34818" name="Picture 2" descr="Eyes in binary tunnel Stock Photo - 117999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3108956" cy="194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350" y="125760"/>
            <a:ext cx="9144000" cy="1143000"/>
          </a:xfrm>
        </p:spPr>
        <p:txBody>
          <a:bodyPr/>
          <a:lstStyle/>
          <a:p>
            <a:r>
              <a:rPr lang="sl-SI" sz="2800" dirty="0">
                <a:solidFill>
                  <a:srgbClr val="FF0000"/>
                </a:solidFill>
              </a:rPr>
              <a:t>Gradiva na: </a:t>
            </a:r>
            <a:r>
              <a:rPr lang="sl-SI" sz="2800" dirty="0">
                <a:solidFill>
                  <a:srgbClr val="FF0000"/>
                </a:solidFill>
                <a:hlinkClick r:id="rId1"/>
              </a:rPr>
              <a:t>http://el.fri.uni-lj.si/ELEARNING_WEBMIX/</a:t>
            </a:r>
            <a:endParaRPr lang="sl-SI" sz="2800" dirty="0">
              <a:solidFill>
                <a:srgbClr val="FF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8" y="1192986"/>
            <a:ext cx="9064022" cy="5665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Poosebljenje učenja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sl-SI" sz="2400" dirty="0" smtClean="0"/>
              <a:t>Poosebljeno učenje nudi učencem kontrolo lastnega učenja.</a:t>
            </a:r>
            <a:endParaRPr lang="sl-SI" sz="2400" dirty="0" smtClean="0"/>
          </a:p>
          <a:p>
            <a:r>
              <a:rPr lang="sl-SI" sz="2400" dirty="0" smtClean="0"/>
              <a:t>Fokusirano je na interese učenca in njihovo zmožnost ter tempo učenja</a:t>
            </a:r>
            <a:endParaRPr lang="sl-SI" sz="2400" dirty="0" smtClean="0"/>
          </a:p>
          <a:p>
            <a:r>
              <a:rPr lang="en-US" sz="2400" dirty="0" smtClean="0"/>
              <a:t> </a:t>
            </a:r>
            <a:r>
              <a:rPr lang="sl-SI" sz="2400" dirty="0"/>
              <a:t>R</a:t>
            </a:r>
            <a:r>
              <a:rPr lang="sl-SI" sz="2400" dirty="0" smtClean="0"/>
              <a:t>azumevanje, kaj se učijo</a:t>
            </a:r>
            <a:endParaRPr lang="sl-SI" sz="2400" dirty="0" smtClean="0"/>
          </a:p>
          <a:p>
            <a:r>
              <a:rPr lang="sl-SI" sz="2400" dirty="0" smtClean="0"/>
              <a:t>Svoboda pri načrtovanju lastnega predmetnika</a:t>
            </a:r>
            <a:endParaRPr lang="sl-SI" sz="2400" dirty="0" smtClean="0"/>
          </a:p>
          <a:p>
            <a:r>
              <a:rPr lang="sl-SI" sz="2400" dirty="0" smtClean="0"/>
              <a:t>Učenci so lahko tudi v vlogi eksperta za določeno strokovno področje ali tehnologijo. </a:t>
            </a:r>
            <a:endParaRPr lang="sl-SI" sz="2400" dirty="0" smtClean="0"/>
          </a:p>
          <a:p>
            <a:r>
              <a:rPr lang="sl-SI" sz="2400" dirty="0" smtClean="0"/>
              <a:t>Lahko tudi tvorijo vsebine</a:t>
            </a:r>
            <a:endParaRPr lang="sl-SI" sz="2400" dirty="0" smtClean="0"/>
          </a:p>
        </p:txBody>
      </p:sp>
      <p:pic>
        <p:nvPicPr>
          <p:cNvPr id="35842" name="Picture 2" descr="http://www.nectarom.com/wp-content/uploads/2016/07/personalization-of-a-websit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6059"/>
            <a:ext cx="4089956" cy="21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Adaptiv</a:t>
            </a:r>
            <a:r>
              <a:rPr lang="sl-SI" sz="3600" dirty="0" smtClean="0">
                <a:solidFill>
                  <a:srgbClr val="FF0000"/>
                </a:solidFill>
              </a:rPr>
              <a:t>ni in na kompetencah temelječi programi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Adaptiv</a:t>
            </a:r>
            <a:r>
              <a:rPr lang="sl-SI" sz="2400" dirty="0" smtClean="0"/>
              <a:t>ni modeli, osnovani na kompetencah, omogočajo učencu izločanje že znanega ali nepotrebnega gradiva</a:t>
            </a:r>
            <a:r>
              <a:rPr lang="en-US" sz="2400" dirty="0" smtClean="0"/>
              <a:t>. </a:t>
            </a: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000" i="1" dirty="0" smtClean="0"/>
              <a:t>Tako ostajajo izvežbani uporabniki angažirani in prihranijo čas  s pregledovanjem gradiv, ki jih že poznajo in se osredotočijo na hitrejše učenje novega.</a:t>
            </a:r>
            <a:endParaRPr lang="sl-SI" sz="2000" i="1" dirty="0"/>
          </a:p>
        </p:txBody>
      </p:sp>
      <p:pic>
        <p:nvPicPr>
          <p:cNvPr id="36866" name="Picture 2" descr="http://m.c.lnkd.licdn.com/mpr/mpr/p/1/005/093/331/34374d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96" y="4547668"/>
            <a:ext cx="2871329" cy="19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86691"/>
          </a:xfrm>
        </p:spPr>
        <p:txBody>
          <a:bodyPr/>
          <a:lstStyle/>
          <a:p>
            <a:r>
              <a:rPr lang="sl-SI" sz="3600" dirty="0" smtClean="0">
                <a:solidFill>
                  <a:srgbClr val="FF0000"/>
                </a:solidFill>
              </a:rPr>
              <a:t>Učenje z lastnim tempom</a:t>
            </a:r>
            <a:endParaRPr lang="sl-SI" sz="3600" dirty="0">
              <a:solidFill>
                <a:srgbClr val="FF0000"/>
              </a:solidFill>
            </a:endParaRPr>
          </a:p>
        </p:txBody>
      </p:sp>
      <p:pic>
        <p:nvPicPr>
          <p:cNvPr id="39938" name="Picture 2" descr="http://images.indiegogo.com/file_attachments/274085/files/20131222055655-for_indiegogo_page_kids_learning_bubles.png?13877206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459"/>
            <a:ext cx="9268094" cy="52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86691"/>
          </a:xfrm>
        </p:spPr>
        <p:txBody>
          <a:bodyPr/>
          <a:lstStyle/>
          <a:p>
            <a:r>
              <a:rPr lang="en-US" dirty="0"/>
              <a:t>Bring your own device (BYOD</a:t>
            </a:r>
            <a:r>
              <a:rPr lang="en-US" dirty="0" smtClean="0"/>
              <a:t>)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928" y="125293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Vsak prinaša svojo napravo s seboj</a:t>
            </a:r>
            <a:endParaRPr lang="sl-SI" sz="2000" dirty="0" smtClean="0"/>
          </a:p>
        </p:txBody>
      </p:sp>
      <p:pic>
        <p:nvPicPr>
          <p:cNvPr id="40962" name="Picture 2" descr="http://carrolltechcouncil.org/wp-content/uploads/2015/01/byod_strategy_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75" y="1873122"/>
            <a:ext cx="7638613" cy="49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28" y="80904"/>
            <a:ext cx="8303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2800" dirty="0" smtClean="0">
                <a:solidFill>
                  <a:srgbClr val="FF0000"/>
                </a:solidFill>
                <a:latin typeface="+mn-lt"/>
              </a:rPr>
              <a:t>Izobraževanje na delovnem mestu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119" y="1690983"/>
            <a:ext cx="3886200" cy="1785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sz="2200" dirty="0" smtClean="0">
                <a:latin typeface="+mn-lt"/>
              </a:rPr>
              <a:t>Informacije „</a:t>
            </a:r>
            <a:r>
              <a:rPr lang="en-US" sz="2200" dirty="0" smtClean="0">
                <a:latin typeface="+mn-lt"/>
              </a:rPr>
              <a:t>Just-in-time</a:t>
            </a:r>
            <a:r>
              <a:rPr lang="sl-SI" sz="2200" dirty="0" smtClean="0">
                <a:latin typeface="+mn-lt"/>
              </a:rPr>
              <a:t>“ </a:t>
            </a:r>
            <a:r>
              <a:rPr lang="en-US" sz="2200" dirty="0" smtClean="0">
                <a:latin typeface="+mn-lt"/>
              </a:rPr>
              <a:t>(video, do</a:t>
            </a:r>
            <a:r>
              <a:rPr lang="sl-SI" sz="2200" dirty="0" err="1" smtClean="0">
                <a:latin typeface="+mn-lt"/>
              </a:rPr>
              <a:t>kumenti</a:t>
            </a:r>
            <a:r>
              <a:rPr lang="sl-SI" sz="2200" dirty="0" smtClean="0">
                <a:latin typeface="+mn-lt"/>
              </a:rPr>
              <a:t>, mini tečaji, priročniki</a:t>
            </a:r>
            <a:r>
              <a:rPr lang="en-US" sz="2200" dirty="0" smtClean="0">
                <a:latin typeface="+mn-lt"/>
              </a:rPr>
              <a:t>)</a:t>
            </a:r>
            <a:r>
              <a:rPr lang="sl-SI" sz="2200" dirty="0" smtClean="0">
                <a:latin typeface="+mn-lt"/>
              </a:rPr>
              <a:t>, dostopne učencem preko informacijskega sistema podjetja</a:t>
            </a:r>
            <a:endParaRPr lang="en-US" sz="22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754438"/>
            <a:ext cx="3581400" cy="685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" y="3857626"/>
            <a:ext cx="35814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2200" dirty="0" smtClean="0">
                <a:latin typeface="+mn-lt"/>
              </a:rPr>
              <a:t>Sodelovanje s sodelavci</a:t>
            </a:r>
            <a:endParaRPr lang="en-US" sz="22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612" y="4953000"/>
            <a:ext cx="4038600" cy="76200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0184" y="4995985"/>
            <a:ext cx="39624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2200" dirty="0" smtClean="0">
                <a:latin typeface="+mn-lt"/>
              </a:rPr>
              <a:t>Učenci lahko tudi sami tvorijo vsebino preko mobilnih naprav</a:t>
            </a:r>
            <a:endParaRPr lang="en-US" sz="2200" dirty="0">
              <a:latin typeface="+mn-lt"/>
            </a:endParaRPr>
          </a:p>
        </p:txBody>
      </p:sp>
      <p:pic>
        <p:nvPicPr>
          <p:cNvPr id="20" name="Picture 2" descr="http://blog.capterra.com/wp-content/uploads/2015/03/bigstock-Man-Worker-In-Safety-Vest-And-61450973-480x72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94198"/>
            <a:ext cx="3240359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422" y="76786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Mobil</a:t>
            </a:r>
            <a:r>
              <a:rPr lang="sl-SI" b="1" dirty="0"/>
              <a:t>ne naprave omogočajo izobraževanje na delovnem mestu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86691"/>
          </a:xfrm>
        </p:spPr>
        <p:txBody>
          <a:bodyPr/>
          <a:lstStyle/>
          <a:p>
            <a:r>
              <a:rPr lang="sl-SI" dirty="0"/>
              <a:t>Učenje spotoma (</a:t>
            </a:r>
            <a:r>
              <a:rPr lang="sl-SI" dirty="0" err="1"/>
              <a:t>learning</a:t>
            </a:r>
            <a:r>
              <a:rPr lang="sl-SI" dirty="0"/>
              <a:t> on </a:t>
            </a:r>
            <a:r>
              <a:rPr lang="sl-SI" dirty="0" err="1"/>
              <a:t>the</a:t>
            </a:r>
            <a:r>
              <a:rPr lang="sl-SI" dirty="0"/>
              <a:t> go)</a:t>
            </a:r>
            <a:endParaRPr lang="sl-SI" dirty="0"/>
          </a:p>
        </p:txBody>
      </p:sp>
      <p:pic>
        <p:nvPicPr>
          <p:cNvPr id="43010" name="Picture 2" descr="http://elearningindustry.com/wp-content/uploads/2015/04/Location-Based-Learning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755576" y="121780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Smo v svetu, ko so vsi zasedeni in nihče nima časa za nič.</a:t>
            </a:r>
            <a:endParaRPr lang="sl-SI" sz="2000" dirty="0" smtClean="0"/>
          </a:p>
          <a:p>
            <a:endParaRPr lang="sl-SI" sz="2000" dirty="0"/>
          </a:p>
          <a:p>
            <a:r>
              <a:rPr lang="sl-SI" sz="2000" dirty="0" smtClean="0"/>
              <a:t>Rešitev najdemo v mobilnem učenju.</a:t>
            </a:r>
            <a:br>
              <a:rPr lang="en-US" sz="2000" dirty="0"/>
            </a:b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Mobilno učenje (m-</a:t>
            </a:r>
            <a:r>
              <a:rPr lang="sl-SI" dirty="0" err="1" smtClean="0"/>
              <a:t>learning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83568" y="170080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 razliko od tradicionalnega e izobraževanja nudi mobilno izobraževanje (m-</a:t>
            </a:r>
            <a:r>
              <a:rPr lang="sl-SI" dirty="0" err="1" smtClean="0"/>
              <a:t>learning</a:t>
            </a:r>
            <a:r>
              <a:rPr lang="sl-SI" dirty="0" smtClean="0"/>
              <a:t>) dostop do zapiskov, nalog, slik, klepetalnic, multimedijskih zapisov tudi v prostem času zaposlenega oziroma učenca</a:t>
            </a:r>
            <a:r>
              <a:rPr lang="en-US" dirty="0" smtClean="0"/>
              <a:t>.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To pa pomeni časovni prihranek tako za posameznika kot za ustanovo ali podjetje. Zato je mobilno izobraževanje eden od trendov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7890" name="Picture 2" descr="http://blogs.skillsoft.com/.a/6a0120a4e032ad970b014e8b6824e1970d-p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875" y="3738304"/>
            <a:ext cx="4946113" cy="296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Mikro</a:t>
            </a:r>
            <a:r>
              <a:rPr lang="sl-SI" dirty="0" smtClean="0"/>
              <a:t> učenje (</a:t>
            </a:r>
            <a:r>
              <a:rPr lang="sl-SI" dirty="0" err="1" smtClean="0"/>
              <a:t>microLearning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11560" y="1844824"/>
            <a:ext cx="844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Mikro</a:t>
            </a:r>
            <a:r>
              <a:rPr lang="sl-SI" dirty="0" smtClean="0"/>
              <a:t> učenje govori o zelo kratkih učnih gradivih</a:t>
            </a:r>
            <a:r>
              <a:rPr lang="en-US" dirty="0" smtClean="0"/>
              <a:t>.</a:t>
            </a:r>
            <a:endParaRPr lang="en-US" dirty="0"/>
          </a:p>
          <a:p>
            <a:r>
              <a:rPr lang="sl-SI" dirty="0" smtClean="0"/>
              <a:t>Vendar  tako učenje ni le kompaktno, je tudi fokusirano.</a:t>
            </a:r>
            <a:endParaRPr lang="sl-SI" dirty="0" smtClean="0"/>
          </a:p>
          <a:p>
            <a:r>
              <a:rPr lang="sl-SI" dirty="0" smtClean="0"/>
              <a:t>Nudi ravno pravšnjo informacijo za doseganje določenega cilja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/>
          </a:p>
          <a:p>
            <a:endParaRPr lang="sl-SI" dirty="0"/>
          </a:p>
        </p:txBody>
      </p:sp>
      <p:pic>
        <p:nvPicPr>
          <p:cNvPr id="34818" name="Picture 2" descr="Rezultat iskanja slik za microlearning pictur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82" y="3045154"/>
            <a:ext cx="4057732" cy="336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755576" y="4005064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Kratek video, hitra igra, pripomoček pri delu. </a:t>
            </a:r>
            <a:endParaRPr lang="sl-SI" dirty="0" smtClean="0"/>
          </a:p>
          <a:p>
            <a:endParaRPr lang="sl-SI" dirty="0"/>
          </a:p>
          <a:p>
            <a:r>
              <a:rPr lang="sl-SI" b="1" dirty="0" err="1" smtClean="0">
                <a:solidFill>
                  <a:srgbClr val="FF0000"/>
                </a:solidFill>
              </a:rPr>
              <a:t>Mikro</a:t>
            </a:r>
            <a:r>
              <a:rPr lang="sl-SI" b="1" dirty="0" smtClean="0">
                <a:solidFill>
                  <a:srgbClr val="FF0000"/>
                </a:solidFill>
              </a:rPr>
              <a:t> učenje je kratka lekcija na določen predmet. </a:t>
            </a:r>
            <a:r>
              <a:rPr lang="sl-SI" dirty="0" smtClean="0"/>
              <a:t>Traja  od 30 sekund do največ nekaj minut. In nas pri delu ne bremeni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pics\957040_86233134.jpg"/>
          <p:cNvPicPr>
            <a:picLocks noChangeAspect="1" noChangeArrowheads="1"/>
          </p:cNvPicPr>
          <p:nvPr/>
        </p:nvPicPr>
        <p:blipFill>
          <a:blip r:embed="rId1" cstate="print"/>
          <a:srcRect l="2390" t="7880" r="2728"/>
          <a:stretch>
            <a:fillRect/>
          </a:stretch>
        </p:blipFill>
        <p:spPr bwMode="auto">
          <a:xfrm rot="-1941889">
            <a:off x="6064369" y="4204983"/>
            <a:ext cx="2723737" cy="212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2278063"/>
            <a:ext cx="6705600" cy="707886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sz="2000" dirty="0" smtClean="0">
                <a:latin typeface="+mn-lt"/>
              </a:rPr>
              <a:t>Kultura iger bo </a:t>
            </a:r>
            <a:r>
              <a:rPr lang="sl-SI" sz="2000" dirty="0" err="1" smtClean="0">
                <a:latin typeface="+mn-lt"/>
              </a:rPr>
              <a:t>vsepovsodna</a:t>
            </a:r>
            <a:r>
              <a:rPr lang="sl-SI" sz="2000" dirty="0" smtClean="0">
                <a:latin typeface="+mn-lt"/>
              </a:rPr>
              <a:t>. Cena razvoja iger se manjša in s tem je večja sprejemljivost iger.</a:t>
            </a:r>
            <a:endParaRPr lang="en-US" sz="20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766" y="292223"/>
            <a:ext cx="8824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36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Poigritev</a:t>
            </a:r>
            <a:r>
              <a:rPr lang="sl-SI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izobraževanja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084" y="3717032"/>
            <a:ext cx="5867400" cy="101566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sz="2000" dirty="0">
                <a:latin typeface="+mn-lt"/>
              </a:rPr>
              <a:t>I</a:t>
            </a:r>
            <a:r>
              <a:rPr lang="sl-SI" sz="2000" dirty="0" smtClean="0">
                <a:latin typeface="+mn-lt"/>
              </a:rPr>
              <a:t>zobraževalnim oddelkom  se vloga spreminja: </a:t>
            </a:r>
            <a:endParaRPr lang="sl-SI" sz="2000" dirty="0" smtClean="0">
              <a:latin typeface="+mn-lt"/>
            </a:endParaRPr>
          </a:p>
          <a:p>
            <a:pPr>
              <a:defRPr/>
            </a:pPr>
            <a:r>
              <a:rPr lang="sl-SI" sz="2000" dirty="0" smtClean="0">
                <a:latin typeface="+mn-lt"/>
              </a:rPr>
              <a:t>od ponudnikov tečajev k  povezovalcem, </a:t>
            </a:r>
            <a:endParaRPr lang="sl-SI" sz="2000" dirty="0" smtClean="0">
              <a:latin typeface="+mn-lt"/>
            </a:endParaRPr>
          </a:p>
          <a:p>
            <a:pPr>
              <a:defRPr/>
            </a:pPr>
            <a:r>
              <a:rPr lang="sl-SI" sz="2000" dirty="0" smtClean="0">
                <a:latin typeface="+mn-lt"/>
              </a:rPr>
              <a:t>Rešitve, ki angažirajo (kot igre) postajajo pomembne</a:t>
            </a:r>
            <a:endParaRPr lang="en-US" sz="20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238065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b="1" dirty="0"/>
              <a:t>Igre (in simulacije) bodo postale integralni del učenja na delovnem mestu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86691"/>
          </a:xfrm>
        </p:spPr>
        <p:txBody>
          <a:bodyPr/>
          <a:lstStyle/>
          <a:p>
            <a:r>
              <a:rPr lang="sl-SI" dirty="0" smtClean="0"/>
              <a:t>Nosljivo </a:t>
            </a:r>
            <a:r>
              <a:rPr lang="sl-SI" dirty="0"/>
              <a:t>učenje  (</a:t>
            </a:r>
            <a:r>
              <a:rPr lang="sl-SI" dirty="0" err="1"/>
              <a:t>wearable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)</a:t>
            </a:r>
            <a:endParaRPr lang="sl-SI" dirty="0"/>
          </a:p>
        </p:txBody>
      </p:sp>
      <p:pic>
        <p:nvPicPr>
          <p:cNvPr id="41986" name="Picture 2" descr="http://electroluxdesignlab.com/en/wp-content/uploads/sites/2/2013/05/wearable-sd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6" y="1772816"/>
            <a:ext cx="8211510" cy="46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z="3200" dirty="0" smtClean="0">
                <a:solidFill>
                  <a:srgbClr val="FF0000"/>
                </a:solidFill>
              </a:rPr>
              <a:t>Zakaj bi sploh poslušal ta predmet?</a:t>
            </a:r>
            <a:endParaRPr lang="sl-SI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9709" y="4668837"/>
            <a:ext cx="8507413" cy="2189163"/>
          </a:xfrm>
        </p:spPr>
        <p:txBody>
          <a:bodyPr/>
          <a:lstStyle/>
          <a:p>
            <a:r>
              <a:rPr lang="sl-SI" altLang="en-US" sz="2000" dirty="0" err="1" smtClean="0"/>
              <a:t>Vseživljensko</a:t>
            </a:r>
            <a:r>
              <a:rPr lang="sl-SI" altLang="en-US" sz="2000" dirty="0" smtClean="0"/>
              <a:t> učenje (ob delu, v resničnem življenju)</a:t>
            </a:r>
            <a:endParaRPr lang="sl-SI" altLang="en-US" sz="2000" dirty="0" smtClean="0"/>
          </a:p>
          <a:p>
            <a:r>
              <a:rPr lang="sl-SI" altLang="en-US" sz="2000" dirty="0" smtClean="0"/>
              <a:t>Projekti s področja E-izobraževanja</a:t>
            </a:r>
            <a:endParaRPr lang="sl-SI" altLang="en-US" sz="2000" dirty="0" smtClean="0"/>
          </a:p>
          <a:p>
            <a:r>
              <a:rPr lang="sl-SI" altLang="en-US" sz="2000" dirty="0" smtClean="0"/>
              <a:t>Nekateri boste sodelovali pri e-poučevanju in e-učenju</a:t>
            </a:r>
            <a:endParaRPr lang="sl-SI" altLang="en-US" sz="2000" dirty="0" smtClean="0"/>
          </a:p>
          <a:p>
            <a:endParaRPr lang="sl-SI" alt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1291813"/>
            <a:ext cx="2258074" cy="3369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sl-SI" sz="4000" dirty="0" smtClean="0">
                <a:solidFill>
                  <a:srgbClr val="FF0000"/>
                </a:solidFill>
              </a:rPr>
              <a:t>Nosljivo </a:t>
            </a:r>
            <a:r>
              <a:rPr lang="sl-SI" sz="4000" dirty="0">
                <a:solidFill>
                  <a:srgbClr val="FF0000"/>
                </a:solidFill>
              </a:rPr>
              <a:t>e</a:t>
            </a:r>
            <a:r>
              <a:rPr lang="sl-SI" sz="4000" dirty="0" smtClean="0">
                <a:solidFill>
                  <a:srgbClr val="FF0000"/>
                </a:solidFill>
              </a:rPr>
              <a:t>-učenje</a:t>
            </a:r>
            <a:endParaRPr lang="sl-SI" sz="40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259633"/>
            <a:ext cx="8363272" cy="3033464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sl-SI" sz="2000" dirty="0" smtClean="0">
                <a:hlinkClick r:id="rId1"/>
              </a:rPr>
              <a:t>Nosljivo e-učenje</a:t>
            </a:r>
            <a:r>
              <a:rPr lang="en-US" sz="2000" dirty="0"/>
              <a:t> </a:t>
            </a:r>
            <a:r>
              <a:rPr lang="sl-SI" sz="2000" dirty="0" smtClean="0"/>
              <a:t>je izraz, ki pomeni „medtem, ko delate“</a:t>
            </a:r>
            <a:r>
              <a:rPr lang="en-US" sz="2000" dirty="0" smtClean="0"/>
              <a:t>. </a:t>
            </a:r>
            <a:r>
              <a:rPr lang="sl-SI" sz="2000" dirty="0" smtClean="0"/>
              <a:t>Primer je „pametna ura“</a:t>
            </a:r>
            <a:r>
              <a:rPr lang="en-US" sz="2000" dirty="0" smtClean="0"/>
              <a:t>. </a:t>
            </a:r>
            <a:r>
              <a:rPr lang="sl-SI" sz="2000" dirty="0" smtClean="0"/>
              <a:t>Njen zaslonček sicer ni primeren za vse vrste mobilnega učenja</a:t>
            </a:r>
            <a:r>
              <a:rPr lang="en-US" sz="2000" dirty="0" smtClean="0"/>
              <a:t>, </a:t>
            </a:r>
            <a:r>
              <a:rPr lang="sl-SI" sz="2000" dirty="0" smtClean="0"/>
              <a:t>lahko pa nas opozarja, če kaj delamo narobe</a:t>
            </a:r>
            <a:r>
              <a:rPr lang="en-US" sz="2000" dirty="0" smtClean="0"/>
              <a:t> (</a:t>
            </a:r>
            <a:r>
              <a:rPr lang="sl-SI" sz="2000" dirty="0" smtClean="0"/>
              <a:t>ali nevarno</a:t>
            </a:r>
            <a:r>
              <a:rPr lang="en-US" sz="2000" dirty="0" smtClean="0"/>
              <a:t>) </a:t>
            </a:r>
            <a:r>
              <a:rPr lang="sl-SI" sz="2000" dirty="0" smtClean="0"/>
              <a:t> s senzorji gibanja (</a:t>
            </a:r>
            <a:r>
              <a:rPr lang="sl-SI" sz="2000" dirty="0" err="1" smtClean="0"/>
              <a:t>pospeškometri</a:t>
            </a:r>
            <a:r>
              <a:rPr lang="sl-SI" sz="2000" dirty="0" smtClean="0"/>
              <a:t>, žiroskopi, merilci pritiska)</a:t>
            </a:r>
            <a:r>
              <a:rPr lang="en-US" sz="2000" dirty="0" smtClean="0"/>
              <a:t>. </a:t>
            </a:r>
            <a:r>
              <a:rPr lang="sl-SI" sz="2000" dirty="0" smtClean="0"/>
              <a:t>Stvar je lahko podobna virtualnemu vodenju v realnem času</a:t>
            </a:r>
            <a:endParaRPr lang="sl-SI" sz="2000" dirty="0" smtClean="0"/>
          </a:p>
          <a:p>
            <a:r>
              <a:rPr lang="sl-SI" sz="2000" dirty="0" smtClean="0"/>
              <a:t>Primer </a:t>
            </a:r>
            <a:r>
              <a:rPr lang="sl-SI" sz="2000" dirty="0" err="1" smtClean="0"/>
              <a:t>Adidasov</a:t>
            </a:r>
            <a:r>
              <a:rPr lang="sl-SI" sz="2000" dirty="0" smtClean="0"/>
              <a:t> </a:t>
            </a:r>
            <a:r>
              <a:rPr lang="sl-SI" sz="2000" dirty="0" err="1" smtClean="0">
                <a:hlinkClick r:id="rId2"/>
              </a:rPr>
              <a:t>miCoach</a:t>
            </a:r>
            <a:r>
              <a:rPr lang="sl-SI" sz="2000" dirty="0" smtClean="0">
                <a:hlinkClick r:id="rId2"/>
              </a:rPr>
              <a:t> Smart</a:t>
            </a:r>
            <a:endParaRPr lang="sl-SI" sz="2000" dirty="0" smtClean="0"/>
          </a:p>
        </p:txBody>
      </p:sp>
      <p:pic>
        <p:nvPicPr>
          <p:cNvPr id="34818" name="Picture 2" descr="http://demandware.edgesuite.net/sits_pod20-adidas/dw/image/v2/aaqx_prd/on/demandware.static/-/Sites-adidas-products/en_US/dwaa628c8f/zoom/G76792_01.jpg?sw=2000&amp;sfrm=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293097"/>
            <a:ext cx="2203725" cy="22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Nosljiva tehnologija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 </a:t>
            </a:r>
            <a:r>
              <a:rPr lang="en-US" b="1" u="sng" dirty="0">
                <a:hlinkClick r:id="rId1" tooltip="Google Glass In eLearning"/>
              </a:rPr>
              <a:t>Google Glass</a:t>
            </a:r>
            <a:r>
              <a:rPr lang="en-US" dirty="0"/>
              <a:t>, Oculus Rift, Apple </a:t>
            </a:r>
            <a:r>
              <a:rPr lang="en-US" dirty="0" smtClean="0"/>
              <a:t>Watch</a:t>
            </a:r>
            <a:r>
              <a:rPr lang="sl-SI" dirty="0" smtClean="0"/>
              <a:t> in </a:t>
            </a:r>
            <a:r>
              <a:rPr lang="en-US" dirty="0" smtClean="0"/>
              <a:t>Android </a:t>
            </a:r>
            <a:r>
              <a:rPr lang="en-US" dirty="0"/>
              <a:t>Wear </a:t>
            </a:r>
            <a:r>
              <a:rPr lang="sl-SI" dirty="0" smtClean="0"/>
              <a:t>postajajo popularni</a:t>
            </a:r>
            <a:r>
              <a:rPr lang="en-US" dirty="0" smtClean="0"/>
              <a:t>.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Zato, ker postaja tehnologija prijazna in cenovno dostopna.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Nosljive naprave spreminjajo način dostopa do informacij.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Simulacije in spletni scenariji  se spreminjajo v dinamične in interaktivne izkušnje v spletnih vadbenih okoljih.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l-SI" sz="4000" dirty="0" smtClean="0">
                <a:solidFill>
                  <a:srgbClr val="FF0000"/>
                </a:solidFill>
              </a:rPr>
              <a:t>Več sodelovanja</a:t>
            </a:r>
            <a:endParaRPr lang="sl-SI" sz="40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016224"/>
          </a:xfrm>
        </p:spPr>
        <p:txBody>
          <a:bodyPr/>
          <a:lstStyle/>
          <a:p>
            <a:r>
              <a:rPr lang="sl-SI" sz="2400" dirty="0" smtClean="0"/>
              <a:t>Orodja za sodelovanje večajo produktivnost sodelavcev. </a:t>
            </a:r>
            <a:endParaRPr lang="sl-SI" sz="2400" dirty="0" smtClean="0"/>
          </a:p>
          <a:p>
            <a:r>
              <a:rPr lang="sl-SI" sz="2400" dirty="0" smtClean="0"/>
              <a:t>Tradicionalno izobraževanje v razredih ali posamično nadomešča socialno učenje (v učnih skupnostih). </a:t>
            </a:r>
            <a:endParaRPr lang="sl-SI" sz="2400" dirty="0" smtClean="0"/>
          </a:p>
          <a:p>
            <a:r>
              <a:rPr lang="sl-SI" sz="2400" dirty="0" smtClean="0"/>
              <a:t>Učenci sodelujejo in si delijo izkušnje.</a:t>
            </a:r>
            <a:endParaRPr lang="sl-SI" sz="2400" dirty="0"/>
          </a:p>
        </p:txBody>
      </p:sp>
      <p:pic>
        <p:nvPicPr>
          <p:cNvPr id="34818" name="Picture 2" descr="Rezultat iskanja slik za collaborative learning pictur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3212977"/>
            <a:ext cx="54959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D:\pics\995748_9189841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03571" y="2044298"/>
            <a:ext cx="6812582" cy="459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" y="1213301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b="1" dirty="0" smtClean="0">
                <a:latin typeface="+mn-lt"/>
              </a:rPr>
              <a:t>Pojav socialnih medijev </a:t>
            </a:r>
            <a:r>
              <a:rPr lang="sl-SI" sz="2400" dirty="0" smtClean="0">
                <a:latin typeface="+mn-lt"/>
              </a:rPr>
              <a:t>in oživljena pozornost na družbeno in neformalno učenje</a:t>
            </a:r>
            <a:endParaRPr lang="en-US" dirty="0">
              <a:latin typeface="+mn-lt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323528" y="260648"/>
            <a:ext cx="8229600" cy="68669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sl-SI" sz="3600" dirty="0">
                <a:solidFill>
                  <a:srgbClr val="FF0000"/>
                </a:solidFill>
              </a:rPr>
              <a:t>družbeno in neformalno učenje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9111" y="1799010"/>
            <a:ext cx="6019800" cy="1135062"/>
          </a:xfrm>
          <a:prstGeom prst="rect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289" y="1791072"/>
            <a:ext cx="587533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2200" dirty="0" smtClean="0">
                <a:latin typeface="+mn-lt"/>
              </a:rPr>
              <a:t>Pojavile se bodo i</a:t>
            </a:r>
            <a:r>
              <a:rPr lang="en-US" sz="2200" dirty="0" err="1" smtClean="0">
                <a:latin typeface="+mn-lt"/>
              </a:rPr>
              <a:t>ntel</a:t>
            </a:r>
            <a:r>
              <a:rPr lang="sl-SI" sz="2200" dirty="0" err="1" smtClean="0">
                <a:latin typeface="+mn-lt"/>
              </a:rPr>
              <a:t>igentne</a:t>
            </a:r>
            <a:r>
              <a:rPr lang="sl-SI" sz="2200" dirty="0" smtClean="0">
                <a:latin typeface="+mn-lt"/>
              </a:rPr>
              <a:t> osebne učne aplikacije kot mediatorji s semantičnim spletom</a:t>
            </a:r>
            <a:endParaRPr lang="en-US" sz="2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164404"/>
            <a:ext cx="7010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3600" dirty="0">
                <a:solidFill>
                  <a:srgbClr val="FF0000"/>
                </a:solidFill>
              </a:rPr>
              <a:t>Pojav osebnih učnih agentov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409" y="5301208"/>
            <a:ext cx="7315200" cy="1447800"/>
          </a:xfrm>
          <a:prstGeom prst="rect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0120" y="5471110"/>
            <a:ext cx="7239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smtClean="0">
                <a:latin typeface="+mn-lt"/>
              </a:rPr>
              <a:t>T</a:t>
            </a:r>
            <a:r>
              <a:rPr lang="sl-SI" sz="2200" dirty="0" smtClean="0">
                <a:latin typeface="+mn-lt"/>
              </a:rPr>
              <a:t>i agenti, ki tečejo na osebnih računalnikih, stalno nadzorujejo vsebino na spletu in zagotavljajo posodobljene informacije v podporo učnemu sistemu</a:t>
            </a:r>
            <a:endParaRPr lang="en-US" sz="2200" dirty="0">
              <a:latin typeface="+mn-lt"/>
            </a:endParaRPr>
          </a:p>
        </p:txBody>
      </p:sp>
      <p:pic>
        <p:nvPicPr>
          <p:cNvPr id="34818" name="Picture 2" descr="http://www.silvermarchdesign.com/wp-content/uploads/2013/05/learning-agent-feature-silver-thumbnai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29" y="3063329"/>
            <a:ext cx="33337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87630" y="2636911"/>
            <a:ext cx="1522208" cy="1217149"/>
          </a:xfrm>
          <a:custGeom>
            <a:avLst/>
            <a:gdLst>
              <a:gd name="connsiteX0" fmla="*/ 0 w 1522208"/>
              <a:gd name="connsiteY0" fmla="*/ 152221 h 2341766"/>
              <a:gd name="connsiteX1" fmla="*/ 152221 w 1522208"/>
              <a:gd name="connsiteY1" fmla="*/ 0 h 2341766"/>
              <a:gd name="connsiteX2" fmla="*/ 1369987 w 1522208"/>
              <a:gd name="connsiteY2" fmla="*/ 0 h 2341766"/>
              <a:gd name="connsiteX3" fmla="*/ 1522208 w 1522208"/>
              <a:gd name="connsiteY3" fmla="*/ 152221 h 2341766"/>
              <a:gd name="connsiteX4" fmla="*/ 1522208 w 1522208"/>
              <a:gd name="connsiteY4" fmla="*/ 2189545 h 2341766"/>
              <a:gd name="connsiteX5" fmla="*/ 1369987 w 1522208"/>
              <a:gd name="connsiteY5" fmla="*/ 2341766 h 2341766"/>
              <a:gd name="connsiteX6" fmla="*/ 152221 w 1522208"/>
              <a:gd name="connsiteY6" fmla="*/ 2341766 h 2341766"/>
              <a:gd name="connsiteX7" fmla="*/ 0 w 1522208"/>
              <a:gd name="connsiteY7" fmla="*/ 2189545 h 2341766"/>
              <a:gd name="connsiteX8" fmla="*/ 0 w 1522208"/>
              <a:gd name="connsiteY8" fmla="*/ 152221 h 23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208" h="2341766">
                <a:moveTo>
                  <a:pt x="0" y="152221"/>
                </a:moveTo>
                <a:cubicBezTo>
                  <a:pt x="0" y="68152"/>
                  <a:pt x="68152" y="0"/>
                  <a:pt x="152221" y="0"/>
                </a:cubicBezTo>
                <a:lnTo>
                  <a:pt x="1369987" y="0"/>
                </a:lnTo>
                <a:cubicBezTo>
                  <a:pt x="1454056" y="0"/>
                  <a:pt x="1522208" y="68152"/>
                  <a:pt x="1522208" y="152221"/>
                </a:cubicBezTo>
                <a:lnTo>
                  <a:pt x="1522208" y="2189545"/>
                </a:lnTo>
                <a:cubicBezTo>
                  <a:pt x="1522208" y="2273614"/>
                  <a:pt x="1454056" y="2341766"/>
                  <a:pt x="1369987" y="2341766"/>
                </a:cubicBezTo>
                <a:lnTo>
                  <a:pt x="152221" y="2341766"/>
                </a:lnTo>
                <a:cubicBezTo>
                  <a:pt x="68152" y="2341766"/>
                  <a:pt x="0" y="2273614"/>
                  <a:pt x="0" y="2189545"/>
                </a:cubicBezTo>
                <a:lnTo>
                  <a:pt x="0" y="15222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284" tIns="57284" rIns="57284" bIns="5728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2000" kern="1200" dirty="0" smtClean="0">
                <a:solidFill>
                  <a:schemeClr val="tx1"/>
                </a:solidFill>
              </a:rPr>
              <a:t>Učitelj 21. stoletja</a:t>
            </a:r>
            <a:endParaRPr lang="en-CA" sz="2000" kern="1200" dirty="0" smtClean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rot="17274548">
            <a:off x="805200" y="2106974"/>
            <a:ext cx="2797235" cy="19865"/>
          </a:xfrm>
          <a:custGeom>
            <a:avLst/>
            <a:gdLst>
              <a:gd name="connsiteX0" fmla="*/ 0 w 2797235"/>
              <a:gd name="connsiteY0" fmla="*/ 9932 h 19865"/>
              <a:gd name="connsiteX1" fmla="*/ 2797235 w 2797235"/>
              <a:gd name="connsiteY1" fmla="*/ 9932 h 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7235" h="19865">
                <a:moveTo>
                  <a:pt x="0" y="9932"/>
                </a:moveTo>
                <a:lnTo>
                  <a:pt x="2797235" y="993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41385" tIns="-59999" rIns="1341388" bIns="-599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000" kern="1200"/>
          </a:p>
        </p:txBody>
      </p:sp>
      <p:sp>
        <p:nvSpPr>
          <p:cNvPr id="6" name="Freeform 5"/>
          <p:cNvSpPr/>
          <p:nvPr/>
        </p:nvSpPr>
        <p:spPr>
          <a:xfrm>
            <a:off x="2633904" y="407615"/>
            <a:ext cx="1513776" cy="756888"/>
          </a:xfrm>
          <a:custGeom>
            <a:avLst/>
            <a:gdLst>
              <a:gd name="connsiteX0" fmla="*/ 0 w 1513776"/>
              <a:gd name="connsiteY0" fmla="*/ 75689 h 756888"/>
              <a:gd name="connsiteX1" fmla="*/ 75689 w 1513776"/>
              <a:gd name="connsiteY1" fmla="*/ 0 h 756888"/>
              <a:gd name="connsiteX2" fmla="*/ 1438087 w 1513776"/>
              <a:gd name="connsiteY2" fmla="*/ 0 h 756888"/>
              <a:gd name="connsiteX3" fmla="*/ 1513776 w 1513776"/>
              <a:gd name="connsiteY3" fmla="*/ 75689 h 756888"/>
              <a:gd name="connsiteX4" fmla="*/ 1513776 w 1513776"/>
              <a:gd name="connsiteY4" fmla="*/ 681199 h 756888"/>
              <a:gd name="connsiteX5" fmla="*/ 1438087 w 1513776"/>
              <a:gd name="connsiteY5" fmla="*/ 756888 h 756888"/>
              <a:gd name="connsiteX6" fmla="*/ 75689 w 1513776"/>
              <a:gd name="connsiteY6" fmla="*/ 756888 h 756888"/>
              <a:gd name="connsiteX7" fmla="*/ 0 w 1513776"/>
              <a:gd name="connsiteY7" fmla="*/ 681199 h 756888"/>
              <a:gd name="connsiteX8" fmla="*/ 0 w 1513776"/>
              <a:gd name="connsiteY8" fmla="*/ 75689 h 75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76" h="756888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1438087" y="0"/>
                </a:lnTo>
                <a:cubicBezTo>
                  <a:pt x="1479889" y="0"/>
                  <a:pt x="1513776" y="33887"/>
                  <a:pt x="1513776" y="75689"/>
                </a:cubicBezTo>
                <a:lnTo>
                  <a:pt x="1513776" y="681199"/>
                </a:lnTo>
                <a:cubicBezTo>
                  <a:pt x="1513776" y="723001"/>
                  <a:pt x="1479889" y="756888"/>
                  <a:pt x="1438087" y="756888"/>
                </a:cubicBezTo>
                <a:lnTo>
                  <a:pt x="75689" y="756888"/>
                </a:lnTo>
                <a:cubicBezTo>
                  <a:pt x="33887" y="756888"/>
                  <a:pt x="0" y="723001"/>
                  <a:pt x="0" y="681199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8" tIns="32328" rIns="32328" bIns="3232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600" kern="1200" dirty="0" smtClean="0">
                <a:solidFill>
                  <a:schemeClr val="tx1"/>
                </a:solidFill>
              </a:rPr>
              <a:t>Načrtovalec tečajev</a:t>
            </a:r>
            <a:endParaRPr lang="en-CA" sz="1600" kern="12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19447794">
            <a:off x="1471041" y="2502634"/>
            <a:ext cx="3192044" cy="19865"/>
          </a:xfrm>
          <a:custGeom>
            <a:avLst/>
            <a:gdLst>
              <a:gd name="connsiteX0" fmla="*/ 0 w 3192044"/>
              <a:gd name="connsiteY0" fmla="*/ 9932 h 19865"/>
              <a:gd name="connsiteX1" fmla="*/ 3192044 w 3192044"/>
              <a:gd name="connsiteY1" fmla="*/ 9932 h 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2044" h="19865">
                <a:moveTo>
                  <a:pt x="0" y="9932"/>
                </a:moveTo>
                <a:lnTo>
                  <a:pt x="3192044" y="993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8920" tIns="-69869" rIns="1528921" bIns="-6986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100" kern="1200"/>
          </a:p>
        </p:txBody>
      </p:sp>
      <p:sp>
        <p:nvSpPr>
          <p:cNvPr id="8" name="Freeform 7"/>
          <p:cNvSpPr/>
          <p:nvPr/>
        </p:nvSpPr>
        <p:spPr>
          <a:xfrm>
            <a:off x="4360396" y="1198934"/>
            <a:ext cx="1513776" cy="756888"/>
          </a:xfrm>
          <a:custGeom>
            <a:avLst/>
            <a:gdLst>
              <a:gd name="connsiteX0" fmla="*/ 0 w 1513776"/>
              <a:gd name="connsiteY0" fmla="*/ 75689 h 756888"/>
              <a:gd name="connsiteX1" fmla="*/ 75689 w 1513776"/>
              <a:gd name="connsiteY1" fmla="*/ 0 h 756888"/>
              <a:gd name="connsiteX2" fmla="*/ 1438087 w 1513776"/>
              <a:gd name="connsiteY2" fmla="*/ 0 h 756888"/>
              <a:gd name="connsiteX3" fmla="*/ 1513776 w 1513776"/>
              <a:gd name="connsiteY3" fmla="*/ 75689 h 756888"/>
              <a:gd name="connsiteX4" fmla="*/ 1513776 w 1513776"/>
              <a:gd name="connsiteY4" fmla="*/ 681199 h 756888"/>
              <a:gd name="connsiteX5" fmla="*/ 1438087 w 1513776"/>
              <a:gd name="connsiteY5" fmla="*/ 756888 h 756888"/>
              <a:gd name="connsiteX6" fmla="*/ 75689 w 1513776"/>
              <a:gd name="connsiteY6" fmla="*/ 756888 h 756888"/>
              <a:gd name="connsiteX7" fmla="*/ 0 w 1513776"/>
              <a:gd name="connsiteY7" fmla="*/ 681199 h 756888"/>
              <a:gd name="connsiteX8" fmla="*/ 0 w 1513776"/>
              <a:gd name="connsiteY8" fmla="*/ 75689 h 75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76" h="756888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1438087" y="0"/>
                </a:lnTo>
                <a:cubicBezTo>
                  <a:pt x="1479889" y="0"/>
                  <a:pt x="1513776" y="33887"/>
                  <a:pt x="1513776" y="75689"/>
                </a:cubicBezTo>
                <a:lnTo>
                  <a:pt x="1513776" y="681199"/>
                </a:lnTo>
                <a:cubicBezTo>
                  <a:pt x="1513776" y="723001"/>
                  <a:pt x="1479889" y="756888"/>
                  <a:pt x="1438087" y="756888"/>
                </a:cubicBezTo>
                <a:lnTo>
                  <a:pt x="75689" y="756888"/>
                </a:lnTo>
                <a:cubicBezTo>
                  <a:pt x="33887" y="756888"/>
                  <a:pt x="0" y="723001"/>
                  <a:pt x="0" y="681199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8" tIns="32328" rIns="32328" bIns="3232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600" kern="1200" dirty="0" smtClean="0">
                <a:solidFill>
                  <a:schemeClr val="tx1"/>
                </a:solidFill>
              </a:rPr>
              <a:t>Učitelj</a:t>
            </a:r>
            <a:endParaRPr lang="en-CA" sz="16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20729374">
            <a:off x="1705043" y="2898290"/>
            <a:ext cx="4306678" cy="19865"/>
          </a:xfrm>
          <a:custGeom>
            <a:avLst/>
            <a:gdLst>
              <a:gd name="connsiteX0" fmla="*/ 0 w 4306678"/>
              <a:gd name="connsiteY0" fmla="*/ 9932 h 19865"/>
              <a:gd name="connsiteX1" fmla="*/ 4306678 w 4306678"/>
              <a:gd name="connsiteY1" fmla="*/ 9932 h 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06678" h="19865">
                <a:moveTo>
                  <a:pt x="0" y="9932"/>
                </a:moveTo>
                <a:lnTo>
                  <a:pt x="4306678" y="993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58372" tIns="-97734" rIns="2058372" bIns="-9773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300" kern="1200"/>
          </a:p>
        </p:txBody>
      </p:sp>
      <p:sp>
        <p:nvSpPr>
          <p:cNvPr id="10" name="Freeform 9"/>
          <p:cNvSpPr/>
          <p:nvPr/>
        </p:nvSpPr>
        <p:spPr>
          <a:xfrm>
            <a:off x="5943035" y="1990246"/>
            <a:ext cx="1513776" cy="756888"/>
          </a:xfrm>
          <a:custGeom>
            <a:avLst/>
            <a:gdLst>
              <a:gd name="connsiteX0" fmla="*/ 0 w 1513776"/>
              <a:gd name="connsiteY0" fmla="*/ 75689 h 756888"/>
              <a:gd name="connsiteX1" fmla="*/ 75689 w 1513776"/>
              <a:gd name="connsiteY1" fmla="*/ 0 h 756888"/>
              <a:gd name="connsiteX2" fmla="*/ 1438087 w 1513776"/>
              <a:gd name="connsiteY2" fmla="*/ 0 h 756888"/>
              <a:gd name="connsiteX3" fmla="*/ 1513776 w 1513776"/>
              <a:gd name="connsiteY3" fmla="*/ 75689 h 756888"/>
              <a:gd name="connsiteX4" fmla="*/ 1513776 w 1513776"/>
              <a:gd name="connsiteY4" fmla="*/ 681199 h 756888"/>
              <a:gd name="connsiteX5" fmla="*/ 1438087 w 1513776"/>
              <a:gd name="connsiteY5" fmla="*/ 756888 h 756888"/>
              <a:gd name="connsiteX6" fmla="*/ 75689 w 1513776"/>
              <a:gd name="connsiteY6" fmla="*/ 756888 h 756888"/>
              <a:gd name="connsiteX7" fmla="*/ 0 w 1513776"/>
              <a:gd name="connsiteY7" fmla="*/ 681199 h 756888"/>
              <a:gd name="connsiteX8" fmla="*/ 0 w 1513776"/>
              <a:gd name="connsiteY8" fmla="*/ 75689 h 75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76" h="756888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1438087" y="0"/>
                </a:lnTo>
                <a:cubicBezTo>
                  <a:pt x="1479889" y="0"/>
                  <a:pt x="1513776" y="33887"/>
                  <a:pt x="1513776" y="75689"/>
                </a:cubicBezTo>
                <a:lnTo>
                  <a:pt x="1513776" y="681199"/>
                </a:lnTo>
                <a:cubicBezTo>
                  <a:pt x="1513776" y="723001"/>
                  <a:pt x="1479889" y="756888"/>
                  <a:pt x="1438087" y="756888"/>
                </a:cubicBezTo>
                <a:lnTo>
                  <a:pt x="75689" y="756888"/>
                </a:lnTo>
                <a:cubicBezTo>
                  <a:pt x="33887" y="756888"/>
                  <a:pt x="0" y="723001"/>
                  <a:pt x="0" y="681199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8" tIns="32328" rIns="32328" bIns="3232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600" kern="1200" dirty="0" smtClean="0">
                <a:solidFill>
                  <a:schemeClr val="tx1"/>
                </a:solidFill>
              </a:rPr>
              <a:t>Sodelavec</a:t>
            </a:r>
            <a:endParaRPr lang="en-CA" sz="16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21466056">
            <a:off x="1771628" y="3329916"/>
            <a:ext cx="5540328" cy="19865"/>
          </a:xfrm>
          <a:custGeom>
            <a:avLst/>
            <a:gdLst>
              <a:gd name="connsiteX0" fmla="*/ 0 w 5540328"/>
              <a:gd name="connsiteY0" fmla="*/ 9932 h 19865"/>
              <a:gd name="connsiteX1" fmla="*/ 5540328 w 5540328"/>
              <a:gd name="connsiteY1" fmla="*/ 9932 h 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0328" h="19865">
                <a:moveTo>
                  <a:pt x="0" y="9932"/>
                </a:moveTo>
                <a:lnTo>
                  <a:pt x="5540328" y="993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4355" tIns="-128576" rIns="2644356" bIns="-1285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300" kern="1200"/>
          </a:p>
        </p:txBody>
      </p:sp>
      <p:sp>
        <p:nvSpPr>
          <p:cNvPr id="12" name="Freeform 11"/>
          <p:cNvSpPr/>
          <p:nvPr/>
        </p:nvSpPr>
        <p:spPr>
          <a:xfrm>
            <a:off x="7309854" y="2853499"/>
            <a:ext cx="1513776" cy="756888"/>
          </a:xfrm>
          <a:custGeom>
            <a:avLst/>
            <a:gdLst>
              <a:gd name="connsiteX0" fmla="*/ 0 w 1513776"/>
              <a:gd name="connsiteY0" fmla="*/ 75689 h 756888"/>
              <a:gd name="connsiteX1" fmla="*/ 75689 w 1513776"/>
              <a:gd name="connsiteY1" fmla="*/ 0 h 756888"/>
              <a:gd name="connsiteX2" fmla="*/ 1438087 w 1513776"/>
              <a:gd name="connsiteY2" fmla="*/ 0 h 756888"/>
              <a:gd name="connsiteX3" fmla="*/ 1513776 w 1513776"/>
              <a:gd name="connsiteY3" fmla="*/ 75689 h 756888"/>
              <a:gd name="connsiteX4" fmla="*/ 1513776 w 1513776"/>
              <a:gd name="connsiteY4" fmla="*/ 681199 h 756888"/>
              <a:gd name="connsiteX5" fmla="*/ 1438087 w 1513776"/>
              <a:gd name="connsiteY5" fmla="*/ 756888 h 756888"/>
              <a:gd name="connsiteX6" fmla="*/ 75689 w 1513776"/>
              <a:gd name="connsiteY6" fmla="*/ 756888 h 756888"/>
              <a:gd name="connsiteX7" fmla="*/ 0 w 1513776"/>
              <a:gd name="connsiteY7" fmla="*/ 681199 h 756888"/>
              <a:gd name="connsiteX8" fmla="*/ 0 w 1513776"/>
              <a:gd name="connsiteY8" fmla="*/ 75689 h 75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76" h="756888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1438087" y="0"/>
                </a:lnTo>
                <a:cubicBezTo>
                  <a:pt x="1479889" y="0"/>
                  <a:pt x="1513776" y="33887"/>
                  <a:pt x="1513776" y="75689"/>
                </a:cubicBezTo>
                <a:lnTo>
                  <a:pt x="1513776" y="681199"/>
                </a:lnTo>
                <a:cubicBezTo>
                  <a:pt x="1513776" y="723001"/>
                  <a:pt x="1479889" y="756888"/>
                  <a:pt x="1438087" y="756888"/>
                </a:cubicBezTo>
                <a:lnTo>
                  <a:pt x="75689" y="756888"/>
                </a:lnTo>
                <a:cubicBezTo>
                  <a:pt x="33887" y="756888"/>
                  <a:pt x="0" y="723001"/>
                  <a:pt x="0" y="681199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8" tIns="32328" rIns="32328" bIns="3232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600" kern="1200" dirty="0" smtClean="0">
                <a:solidFill>
                  <a:schemeClr val="tx1"/>
                </a:solidFill>
              </a:rPr>
              <a:t>Učenec</a:t>
            </a:r>
            <a:endParaRPr lang="en-CA" sz="1600" kern="12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488101">
            <a:off x="1748153" y="3797511"/>
            <a:ext cx="5083705" cy="19865"/>
          </a:xfrm>
          <a:custGeom>
            <a:avLst/>
            <a:gdLst>
              <a:gd name="connsiteX0" fmla="*/ 0 w 5083705"/>
              <a:gd name="connsiteY0" fmla="*/ 9932 h 19865"/>
              <a:gd name="connsiteX1" fmla="*/ 5083705 w 5083705"/>
              <a:gd name="connsiteY1" fmla="*/ 9932 h 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3705" h="19865">
                <a:moveTo>
                  <a:pt x="0" y="9932"/>
                </a:moveTo>
                <a:lnTo>
                  <a:pt x="5083705" y="993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27460" tIns="-117161" rIns="2427459" bIns="-11716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300" kern="1200"/>
          </a:p>
        </p:txBody>
      </p:sp>
      <p:sp>
        <p:nvSpPr>
          <p:cNvPr id="14" name="Freeform 13"/>
          <p:cNvSpPr/>
          <p:nvPr/>
        </p:nvSpPr>
        <p:spPr>
          <a:xfrm>
            <a:off x="6806281" y="3788688"/>
            <a:ext cx="1513776" cy="756888"/>
          </a:xfrm>
          <a:custGeom>
            <a:avLst/>
            <a:gdLst>
              <a:gd name="connsiteX0" fmla="*/ 0 w 1513776"/>
              <a:gd name="connsiteY0" fmla="*/ 75689 h 756888"/>
              <a:gd name="connsiteX1" fmla="*/ 75689 w 1513776"/>
              <a:gd name="connsiteY1" fmla="*/ 0 h 756888"/>
              <a:gd name="connsiteX2" fmla="*/ 1438087 w 1513776"/>
              <a:gd name="connsiteY2" fmla="*/ 0 h 756888"/>
              <a:gd name="connsiteX3" fmla="*/ 1513776 w 1513776"/>
              <a:gd name="connsiteY3" fmla="*/ 75689 h 756888"/>
              <a:gd name="connsiteX4" fmla="*/ 1513776 w 1513776"/>
              <a:gd name="connsiteY4" fmla="*/ 681199 h 756888"/>
              <a:gd name="connsiteX5" fmla="*/ 1438087 w 1513776"/>
              <a:gd name="connsiteY5" fmla="*/ 756888 h 756888"/>
              <a:gd name="connsiteX6" fmla="*/ 75689 w 1513776"/>
              <a:gd name="connsiteY6" fmla="*/ 756888 h 756888"/>
              <a:gd name="connsiteX7" fmla="*/ 0 w 1513776"/>
              <a:gd name="connsiteY7" fmla="*/ 681199 h 756888"/>
              <a:gd name="connsiteX8" fmla="*/ 0 w 1513776"/>
              <a:gd name="connsiteY8" fmla="*/ 75689 h 75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76" h="756888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1438087" y="0"/>
                </a:lnTo>
                <a:cubicBezTo>
                  <a:pt x="1479889" y="0"/>
                  <a:pt x="1513776" y="33887"/>
                  <a:pt x="1513776" y="75689"/>
                </a:cubicBezTo>
                <a:lnTo>
                  <a:pt x="1513776" y="681199"/>
                </a:lnTo>
                <a:cubicBezTo>
                  <a:pt x="1513776" y="723001"/>
                  <a:pt x="1479889" y="756888"/>
                  <a:pt x="1438087" y="756888"/>
                </a:cubicBezTo>
                <a:lnTo>
                  <a:pt x="75689" y="756888"/>
                </a:lnTo>
                <a:cubicBezTo>
                  <a:pt x="33887" y="756888"/>
                  <a:pt x="0" y="723001"/>
                  <a:pt x="0" y="681199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8" tIns="32328" rIns="32328" bIns="3232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600" kern="1200" dirty="0" smtClean="0">
                <a:solidFill>
                  <a:schemeClr val="tx1"/>
                </a:solidFill>
              </a:rPr>
              <a:t>Tihi partner</a:t>
            </a:r>
            <a:endParaRPr lang="en-CA" sz="1600" kern="12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rot="1340646">
            <a:off x="1610343" y="4265105"/>
            <a:ext cx="4352193" cy="19865"/>
          </a:xfrm>
          <a:custGeom>
            <a:avLst/>
            <a:gdLst>
              <a:gd name="connsiteX0" fmla="*/ 0 w 4352193"/>
              <a:gd name="connsiteY0" fmla="*/ 9932 h 19865"/>
              <a:gd name="connsiteX1" fmla="*/ 4352193 w 4352193"/>
              <a:gd name="connsiteY1" fmla="*/ 9932 h 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2193" h="19865">
                <a:moveTo>
                  <a:pt x="0" y="9932"/>
                </a:moveTo>
                <a:lnTo>
                  <a:pt x="4352193" y="993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79992" tIns="-98873" rIns="2079991" bIns="-9887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300" kern="1200"/>
          </a:p>
        </p:txBody>
      </p:sp>
      <p:sp>
        <p:nvSpPr>
          <p:cNvPr id="16" name="Freeform 15"/>
          <p:cNvSpPr/>
          <p:nvPr/>
        </p:nvSpPr>
        <p:spPr>
          <a:xfrm>
            <a:off x="5799150" y="4723876"/>
            <a:ext cx="1513776" cy="756888"/>
          </a:xfrm>
          <a:custGeom>
            <a:avLst/>
            <a:gdLst>
              <a:gd name="connsiteX0" fmla="*/ 0 w 1513776"/>
              <a:gd name="connsiteY0" fmla="*/ 75689 h 756888"/>
              <a:gd name="connsiteX1" fmla="*/ 75689 w 1513776"/>
              <a:gd name="connsiteY1" fmla="*/ 0 h 756888"/>
              <a:gd name="connsiteX2" fmla="*/ 1438087 w 1513776"/>
              <a:gd name="connsiteY2" fmla="*/ 0 h 756888"/>
              <a:gd name="connsiteX3" fmla="*/ 1513776 w 1513776"/>
              <a:gd name="connsiteY3" fmla="*/ 75689 h 756888"/>
              <a:gd name="connsiteX4" fmla="*/ 1513776 w 1513776"/>
              <a:gd name="connsiteY4" fmla="*/ 681199 h 756888"/>
              <a:gd name="connsiteX5" fmla="*/ 1438087 w 1513776"/>
              <a:gd name="connsiteY5" fmla="*/ 756888 h 756888"/>
              <a:gd name="connsiteX6" fmla="*/ 75689 w 1513776"/>
              <a:gd name="connsiteY6" fmla="*/ 756888 h 756888"/>
              <a:gd name="connsiteX7" fmla="*/ 0 w 1513776"/>
              <a:gd name="connsiteY7" fmla="*/ 681199 h 756888"/>
              <a:gd name="connsiteX8" fmla="*/ 0 w 1513776"/>
              <a:gd name="connsiteY8" fmla="*/ 75689 h 75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76" h="756888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1438087" y="0"/>
                </a:lnTo>
                <a:cubicBezTo>
                  <a:pt x="1479889" y="0"/>
                  <a:pt x="1513776" y="33887"/>
                  <a:pt x="1513776" y="75689"/>
                </a:cubicBezTo>
                <a:lnTo>
                  <a:pt x="1513776" y="681199"/>
                </a:lnTo>
                <a:cubicBezTo>
                  <a:pt x="1513776" y="723001"/>
                  <a:pt x="1479889" y="756888"/>
                  <a:pt x="1438087" y="756888"/>
                </a:cubicBezTo>
                <a:lnTo>
                  <a:pt x="75689" y="756888"/>
                </a:lnTo>
                <a:cubicBezTo>
                  <a:pt x="33887" y="756888"/>
                  <a:pt x="0" y="723001"/>
                  <a:pt x="0" y="681199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8" tIns="32328" rIns="32328" bIns="3232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600" kern="1200" dirty="0" smtClean="0">
                <a:solidFill>
                  <a:schemeClr val="tx1"/>
                </a:solidFill>
              </a:rPr>
              <a:t>Koordinator ekipe</a:t>
            </a:r>
            <a:endParaRPr lang="en-CA" sz="1600" kern="1200" dirty="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2649349">
            <a:off x="1306873" y="4588826"/>
            <a:ext cx="3304576" cy="19865"/>
          </a:xfrm>
          <a:custGeom>
            <a:avLst/>
            <a:gdLst>
              <a:gd name="connsiteX0" fmla="*/ 0 w 3304576"/>
              <a:gd name="connsiteY0" fmla="*/ 9932 h 19865"/>
              <a:gd name="connsiteX1" fmla="*/ 3304576 w 3304576"/>
              <a:gd name="connsiteY1" fmla="*/ 9932 h 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4576" h="19865">
                <a:moveTo>
                  <a:pt x="0" y="9932"/>
                </a:moveTo>
                <a:lnTo>
                  <a:pt x="3304576" y="993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2374" tIns="-72682" rIns="1582373" bIns="-7268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100" kern="1200"/>
          </a:p>
        </p:txBody>
      </p:sp>
      <p:sp>
        <p:nvSpPr>
          <p:cNvPr id="18" name="Freeform 17"/>
          <p:cNvSpPr/>
          <p:nvPr/>
        </p:nvSpPr>
        <p:spPr>
          <a:xfrm>
            <a:off x="4144592" y="5371319"/>
            <a:ext cx="1513776" cy="756888"/>
          </a:xfrm>
          <a:custGeom>
            <a:avLst/>
            <a:gdLst>
              <a:gd name="connsiteX0" fmla="*/ 0 w 1513776"/>
              <a:gd name="connsiteY0" fmla="*/ 75689 h 756888"/>
              <a:gd name="connsiteX1" fmla="*/ 75689 w 1513776"/>
              <a:gd name="connsiteY1" fmla="*/ 0 h 756888"/>
              <a:gd name="connsiteX2" fmla="*/ 1438087 w 1513776"/>
              <a:gd name="connsiteY2" fmla="*/ 0 h 756888"/>
              <a:gd name="connsiteX3" fmla="*/ 1513776 w 1513776"/>
              <a:gd name="connsiteY3" fmla="*/ 75689 h 756888"/>
              <a:gd name="connsiteX4" fmla="*/ 1513776 w 1513776"/>
              <a:gd name="connsiteY4" fmla="*/ 681199 h 756888"/>
              <a:gd name="connsiteX5" fmla="*/ 1438087 w 1513776"/>
              <a:gd name="connsiteY5" fmla="*/ 756888 h 756888"/>
              <a:gd name="connsiteX6" fmla="*/ 75689 w 1513776"/>
              <a:gd name="connsiteY6" fmla="*/ 756888 h 756888"/>
              <a:gd name="connsiteX7" fmla="*/ 0 w 1513776"/>
              <a:gd name="connsiteY7" fmla="*/ 681199 h 756888"/>
              <a:gd name="connsiteX8" fmla="*/ 0 w 1513776"/>
              <a:gd name="connsiteY8" fmla="*/ 75689 h 75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76" h="756888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1438087" y="0"/>
                </a:lnTo>
                <a:cubicBezTo>
                  <a:pt x="1479889" y="0"/>
                  <a:pt x="1513776" y="33887"/>
                  <a:pt x="1513776" y="75689"/>
                </a:cubicBezTo>
                <a:lnTo>
                  <a:pt x="1513776" y="681199"/>
                </a:lnTo>
                <a:cubicBezTo>
                  <a:pt x="1513776" y="723001"/>
                  <a:pt x="1479889" y="756888"/>
                  <a:pt x="1438087" y="756888"/>
                </a:cubicBezTo>
                <a:lnTo>
                  <a:pt x="75689" y="756888"/>
                </a:lnTo>
                <a:cubicBezTo>
                  <a:pt x="33887" y="756888"/>
                  <a:pt x="0" y="723001"/>
                  <a:pt x="0" y="681199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8" tIns="32328" rIns="32328" bIns="3232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600" kern="1200" dirty="0" smtClean="0">
                <a:solidFill>
                  <a:schemeClr val="tx1"/>
                </a:solidFill>
              </a:rPr>
              <a:t>Svetovalec in moderator</a:t>
            </a:r>
            <a:endParaRPr lang="en-CA" sz="1600" kern="1200" dirty="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4540669">
            <a:off x="684091" y="4840609"/>
            <a:ext cx="2895567" cy="19865"/>
          </a:xfrm>
          <a:custGeom>
            <a:avLst/>
            <a:gdLst>
              <a:gd name="connsiteX0" fmla="*/ 0 w 2895567"/>
              <a:gd name="connsiteY0" fmla="*/ 9932 h 19865"/>
              <a:gd name="connsiteX1" fmla="*/ 2895567 w 2895567"/>
              <a:gd name="connsiteY1" fmla="*/ 9932 h 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95567" h="19865">
                <a:moveTo>
                  <a:pt x="0" y="9932"/>
                </a:moveTo>
                <a:lnTo>
                  <a:pt x="2895567" y="993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8095" tIns="-62458" rIns="1388093" bIns="-6245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1000" kern="1200"/>
          </a:p>
        </p:txBody>
      </p:sp>
      <p:sp>
        <p:nvSpPr>
          <p:cNvPr id="20" name="Freeform 19"/>
          <p:cNvSpPr/>
          <p:nvPr/>
        </p:nvSpPr>
        <p:spPr>
          <a:xfrm>
            <a:off x="2490019" y="5874884"/>
            <a:ext cx="1513776" cy="756888"/>
          </a:xfrm>
          <a:custGeom>
            <a:avLst/>
            <a:gdLst>
              <a:gd name="connsiteX0" fmla="*/ 0 w 1513776"/>
              <a:gd name="connsiteY0" fmla="*/ 75689 h 756888"/>
              <a:gd name="connsiteX1" fmla="*/ 75689 w 1513776"/>
              <a:gd name="connsiteY1" fmla="*/ 0 h 756888"/>
              <a:gd name="connsiteX2" fmla="*/ 1438087 w 1513776"/>
              <a:gd name="connsiteY2" fmla="*/ 0 h 756888"/>
              <a:gd name="connsiteX3" fmla="*/ 1513776 w 1513776"/>
              <a:gd name="connsiteY3" fmla="*/ 75689 h 756888"/>
              <a:gd name="connsiteX4" fmla="*/ 1513776 w 1513776"/>
              <a:gd name="connsiteY4" fmla="*/ 681199 h 756888"/>
              <a:gd name="connsiteX5" fmla="*/ 1438087 w 1513776"/>
              <a:gd name="connsiteY5" fmla="*/ 756888 h 756888"/>
              <a:gd name="connsiteX6" fmla="*/ 75689 w 1513776"/>
              <a:gd name="connsiteY6" fmla="*/ 756888 h 756888"/>
              <a:gd name="connsiteX7" fmla="*/ 0 w 1513776"/>
              <a:gd name="connsiteY7" fmla="*/ 681199 h 756888"/>
              <a:gd name="connsiteX8" fmla="*/ 0 w 1513776"/>
              <a:gd name="connsiteY8" fmla="*/ 75689 h 75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3776" h="756888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1438087" y="0"/>
                </a:lnTo>
                <a:cubicBezTo>
                  <a:pt x="1479889" y="0"/>
                  <a:pt x="1513776" y="33887"/>
                  <a:pt x="1513776" y="75689"/>
                </a:cubicBezTo>
                <a:lnTo>
                  <a:pt x="1513776" y="681199"/>
                </a:lnTo>
                <a:cubicBezTo>
                  <a:pt x="1513776" y="723001"/>
                  <a:pt x="1479889" y="756888"/>
                  <a:pt x="1438087" y="756888"/>
                </a:cubicBezTo>
                <a:lnTo>
                  <a:pt x="75689" y="756888"/>
                </a:lnTo>
                <a:cubicBezTo>
                  <a:pt x="33887" y="756888"/>
                  <a:pt x="0" y="723001"/>
                  <a:pt x="0" y="681199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8" tIns="32328" rIns="32328" bIns="3232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600" kern="1200" dirty="0" smtClean="0">
                <a:solidFill>
                  <a:schemeClr val="tx1"/>
                </a:solidFill>
              </a:rPr>
              <a:t>Nadzorovanje in ocenjevanje napredka</a:t>
            </a:r>
            <a:endParaRPr lang="en-CA" sz="1600" kern="1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035" y="456447"/>
            <a:ext cx="2937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Nove vloge učitelja</a:t>
            </a:r>
            <a:endParaRPr lang="sl-SI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0" y="155574"/>
          <a:ext cx="9144000" cy="670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4211638" y="2276475"/>
            <a:ext cx="2498725" cy="12604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Smiley Face 9"/>
          <p:cNvSpPr/>
          <p:nvPr/>
        </p:nvSpPr>
        <p:spPr>
          <a:xfrm>
            <a:off x="2987675" y="3716338"/>
            <a:ext cx="1706563" cy="17065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364" name="Title 12"/>
          <p:cNvSpPr>
            <a:spLocks noGrp="1"/>
          </p:cNvSpPr>
          <p:nvPr>
            <p:ph type="title"/>
          </p:nvPr>
        </p:nvSpPr>
        <p:spPr>
          <a:xfrm>
            <a:off x="434381" y="111919"/>
            <a:ext cx="8229600" cy="1143000"/>
          </a:xfrm>
        </p:spPr>
        <p:txBody>
          <a:bodyPr/>
          <a:lstStyle/>
          <a:p>
            <a:r>
              <a:rPr lang="sl-SI" altLang="en-US" sz="3600" dirty="0" smtClean="0">
                <a:solidFill>
                  <a:srgbClr val="FF0000"/>
                </a:solidFill>
              </a:rPr>
              <a:t>Učiteljeva vprašanja</a:t>
            </a:r>
            <a:endParaRPr lang="en-CA" alt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sl-SI" dirty="0" smtClean="0"/>
              <a:t> </a:t>
            </a:r>
            <a:endParaRPr lang="en-CA" dirty="0"/>
          </a:p>
        </p:txBody>
      </p:sp>
      <p:sp>
        <p:nvSpPr>
          <p:cNvPr id="15" name="Smiley Face 14"/>
          <p:cNvSpPr/>
          <p:nvPr/>
        </p:nvSpPr>
        <p:spPr>
          <a:xfrm>
            <a:off x="3708400" y="4724400"/>
            <a:ext cx="1727200" cy="151288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Cloud Callout 15"/>
          <p:cNvSpPr/>
          <p:nvPr/>
        </p:nvSpPr>
        <p:spPr>
          <a:xfrm>
            <a:off x="5219700" y="3284538"/>
            <a:ext cx="3240088" cy="1800225"/>
          </a:xfrm>
          <a:prstGeom prst="cloudCallout">
            <a:avLst>
              <a:gd name="adj1" fmla="val -37937"/>
              <a:gd name="adj2" fmla="val 7964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 smtClean="0">
                <a:solidFill>
                  <a:schemeClr val="tx1"/>
                </a:solidFill>
              </a:rPr>
              <a:t>Kaj se morajo moji učenci naučiti</a:t>
            </a:r>
            <a:r>
              <a:rPr lang="en-CA" sz="2000" dirty="0" smtClean="0">
                <a:solidFill>
                  <a:schemeClr val="tx1"/>
                </a:solidFill>
              </a:rPr>
              <a:t>?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 flipH="1">
            <a:off x="611188" y="3500438"/>
            <a:ext cx="2930525" cy="1512887"/>
          </a:xfrm>
          <a:prstGeom prst="cloudCallout">
            <a:avLst>
              <a:gd name="adj1" fmla="val -40392"/>
              <a:gd name="adj2" fmla="val 8777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 smtClean="0">
                <a:solidFill>
                  <a:schemeClr val="tx1"/>
                </a:solidFill>
              </a:rPr>
              <a:t>Katera </a:t>
            </a:r>
            <a:r>
              <a:rPr lang="sl-SI" sz="2000" dirty="0">
                <a:solidFill>
                  <a:schemeClr val="tx1"/>
                </a:solidFill>
              </a:rPr>
              <a:t>o</a:t>
            </a:r>
            <a:r>
              <a:rPr lang="sl-SI" sz="2000" dirty="0" smtClean="0">
                <a:solidFill>
                  <a:schemeClr val="tx1"/>
                </a:solidFill>
              </a:rPr>
              <a:t>rodja naj uporabim</a:t>
            </a:r>
            <a:r>
              <a:rPr lang="en-CA" sz="2000" dirty="0" smtClean="0">
                <a:solidFill>
                  <a:schemeClr val="tx1"/>
                </a:solidFill>
              </a:rPr>
              <a:t>?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411413" y="2205038"/>
            <a:ext cx="3600450" cy="1439862"/>
          </a:xfrm>
          <a:prstGeom prst="cloudCallout">
            <a:avLst>
              <a:gd name="adj1" fmla="val 2557"/>
              <a:gd name="adj2" fmla="val 10230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 smtClean="0">
                <a:solidFill>
                  <a:schemeClr val="tx1"/>
                </a:solidFill>
              </a:rPr>
              <a:t>Katere učne aktivnosti naj razvijam</a:t>
            </a:r>
            <a:r>
              <a:rPr lang="en-CA" sz="2000" dirty="0" smtClean="0">
                <a:solidFill>
                  <a:schemeClr val="tx1"/>
                </a:solidFill>
              </a:rPr>
              <a:t>?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l-SI" altLang="en-US" sz="3600" dirty="0" smtClean="0">
                <a:solidFill>
                  <a:srgbClr val="FF0000"/>
                </a:solidFill>
              </a:rPr>
              <a:t>Omreženi učitelj</a:t>
            </a:r>
            <a:endParaRPr lang="en-CA" altLang="en-US" sz="36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696" y="980728"/>
            <a:ext cx="5845954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noProof="1" smtClean="0">
                <a:solidFill>
                  <a:srgbClr val="FF0000"/>
                </a:solidFill>
              </a:rPr>
              <a:t>Avtorska orodja</a:t>
            </a:r>
            <a:endParaRPr lang="de-DE" noProof="1">
              <a:solidFill>
                <a:srgbClr val="FF0000"/>
              </a:solidFill>
            </a:endParaRPr>
          </a:p>
        </p:txBody>
      </p:sp>
      <p:pic>
        <p:nvPicPr>
          <p:cNvPr id="34818" name="Picture 2" descr="Rezultat iskanja slik za e learning authoring tool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420586" cy="37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348880"/>
            <a:ext cx="3384629" cy="2824612"/>
          </a:xfrm>
          <a:prstGeom prst="rect">
            <a:avLst/>
          </a:prstGeom>
        </p:spPr>
      </p:pic>
      <p:sp>
        <p:nvSpPr>
          <p:cNvPr id="12" name="Petkotnik 11"/>
          <p:cNvSpPr/>
          <p:nvPr/>
        </p:nvSpPr>
        <p:spPr>
          <a:xfrm>
            <a:off x="755576" y="6432194"/>
            <a:ext cx="792088" cy="21602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hlinkClick r:id="rId3"/>
              </a:rPr>
              <a:t>WEB</a:t>
            </a:r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6988" y="0"/>
            <a:ext cx="9117012" cy="838200"/>
          </a:xfrm>
        </p:spPr>
        <p:txBody>
          <a:bodyPr/>
          <a:lstStyle/>
          <a:p>
            <a:r>
              <a:rPr lang="sl-SI" altLang="en-US" dirty="0" smtClean="0">
                <a:solidFill>
                  <a:srgbClr val="FF0000"/>
                </a:solidFill>
              </a:rPr>
              <a:t>Izobraževanje v 21 stoletju</a:t>
            </a:r>
            <a:endParaRPr lang="sl-SI" altLang="en-US" dirty="0" smtClean="0">
              <a:solidFill>
                <a:srgbClr val="FF0000"/>
              </a:solidFill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66713" y="1071563"/>
            <a:ext cx="877728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249555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0775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93345" indent="0" eaLnBrk="1" hangingPunct="1">
              <a:spcAft>
                <a:spcPts val="600"/>
              </a:spcAft>
              <a:buClr>
                <a:schemeClr val="bg1"/>
              </a:buClr>
              <a:buSzPct val="90000"/>
            </a:pPr>
            <a:r>
              <a:rPr lang="en-US" altLang="en-US" sz="2000" dirty="0" err="1" smtClean="0">
                <a:latin typeface="Arial" panose="020B0604020202020204" pitchFamily="34" charset="0"/>
              </a:rPr>
              <a:t>Te</a:t>
            </a:r>
            <a:r>
              <a:rPr lang="sl-SI" altLang="en-US" sz="2000" dirty="0" err="1" smtClean="0">
                <a:latin typeface="Arial" panose="020B0604020202020204" pitchFamily="34" charset="0"/>
              </a:rPr>
              <a:t>hnologija</a:t>
            </a:r>
            <a:r>
              <a:rPr lang="sl-SI" altLang="en-US" sz="2000" dirty="0" smtClean="0">
                <a:latin typeface="Arial" panose="020B0604020202020204" pitchFamily="34" charset="0"/>
              </a:rPr>
              <a:t> revolucionarno spreminja poslovanje in učenje</a:t>
            </a:r>
            <a:endParaRPr lang="sl-SI" altLang="en-US" sz="2000" dirty="0" smtClean="0">
              <a:latin typeface="Arial" panose="020B0604020202020204" pitchFamily="34" charset="0"/>
            </a:endParaRPr>
          </a:p>
          <a:p>
            <a:pPr marL="93345" indent="0" eaLnBrk="1" hangingPunct="1">
              <a:spcAft>
                <a:spcPts val="600"/>
              </a:spcAft>
              <a:buClr>
                <a:schemeClr val="bg1"/>
              </a:buClr>
              <a:buSzPct val="90000"/>
            </a:pPr>
            <a:endParaRPr lang="sl-SI" altLang="en-US" sz="2000" dirty="0" smtClean="0">
              <a:latin typeface="Arial" panose="020B0604020202020204" pitchFamily="34" charset="0"/>
            </a:endParaRPr>
          </a:p>
          <a:p>
            <a:pPr marL="9334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90000"/>
            </a:pPr>
            <a:r>
              <a:rPr lang="sl-SI" altLang="en-US" sz="2000" dirty="0" smtClean="0">
                <a:latin typeface="Arial" panose="020B0604020202020204" pitchFamily="34" charset="0"/>
              </a:rPr>
              <a:t>Kjerkoli – kadarkoli - kdorkoli</a:t>
            </a:r>
            <a:endParaRPr lang="sl-SI" altLang="en-US" sz="2000" dirty="0" smtClean="0">
              <a:latin typeface="Arial" panose="020B0604020202020204" pitchFamily="34" charset="0"/>
            </a:endParaRPr>
          </a:p>
          <a:p>
            <a:pPr marL="9334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90000"/>
            </a:pPr>
            <a:r>
              <a:rPr lang="sl-SI" altLang="en-US" sz="2000" dirty="0" smtClean="0">
                <a:latin typeface="Arial" panose="020B0604020202020204" pitchFamily="34" charset="0"/>
              </a:rPr>
              <a:t>„</a:t>
            </a:r>
            <a:r>
              <a:rPr lang="en-US" altLang="en-US" sz="2000" dirty="0" smtClean="0">
                <a:latin typeface="Arial" panose="020B0604020202020204" pitchFamily="34" charset="0"/>
              </a:rPr>
              <a:t>Just-in-time</a:t>
            </a:r>
            <a:r>
              <a:rPr lang="sl-SI" altLang="en-US" sz="2000" dirty="0" smtClean="0">
                <a:latin typeface="Arial" panose="020B0604020202020204" pitchFamily="34" charset="0"/>
              </a:rPr>
              <a:t>“ dostop do informacij in znanja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9334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90000"/>
            </a:pPr>
            <a:r>
              <a:rPr lang="sl-SI" altLang="en-US" sz="2000" dirty="0" smtClean="0">
                <a:latin typeface="Arial" panose="020B0604020202020204" pitchFamily="34" charset="0"/>
              </a:rPr>
              <a:t>Vsebine poosebljenega učenja</a:t>
            </a:r>
            <a:r>
              <a:rPr lang="en-US" altLang="en-US" sz="2000" dirty="0" smtClean="0">
                <a:latin typeface="Arial" panose="020B0604020202020204" pitchFamily="34" charset="0"/>
              </a:rPr>
              <a:t> 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9334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90000"/>
            </a:pPr>
            <a:r>
              <a:rPr lang="en-US" altLang="en-US" sz="2000" dirty="0" smtClean="0">
                <a:latin typeface="Arial" panose="020B0604020202020204" pitchFamily="34" charset="0"/>
              </a:rPr>
              <a:t>I</a:t>
            </a:r>
            <a:r>
              <a:rPr lang="sl-SI" altLang="en-US" sz="2000" dirty="0" smtClean="0">
                <a:latin typeface="Arial" panose="020B0604020202020204" pitchFamily="34" charset="0"/>
              </a:rPr>
              <a:t>zboljšano sodelovanje in interaktivnost med študenti</a:t>
            </a:r>
            <a:endParaRPr lang="en-GB" altLang="en-US" sz="2000" dirty="0"/>
          </a:p>
        </p:txBody>
      </p:sp>
      <p:pic>
        <p:nvPicPr>
          <p:cNvPr id="34818" name="Picture 2" descr="Rezultat iskanja slik za city of the future pictur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5238088" cy="29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5880" y="1038930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800" b="1" dirty="0" smtClean="0">
                <a:latin typeface="+mn-lt"/>
              </a:rPr>
              <a:t>Razvoj avtorskih orodij </a:t>
            </a:r>
            <a:r>
              <a:rPr lang="sl-SI" sz="2400" dirty="0" smtClean="0">
                <a:latin typeface="+mn-lt"/>
              </a:rPr>
              <a:t>za boljše in lažje delo ob zmanjšani ceni razvoja </a:t>
            </a:r>
            <a:r>
              <a:rPr lang="sl-SI" sz="2400" dirty="0">
                <a:latin typeface="+mn-lt"/>
              </a:rPr>
              <a:t> </a:t>
            </a:r>
            <a:r>
              <a:rPr lang="sl-SI" sz="2400" dirty="0" smtClean="0">
                <a:latin typeface="+mn-lt"/>
              </a:rPr>
              <a:t>e-gradiv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0"/>
            <a:ext cx="838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</a:rPr>
              <a:t>3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323528" y="260648"/>
            <a:ext cx="8229600" cy="68669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3600" dirty="0">
                <a:solidFill>
                  <a:srgbClr val="FF0000"/>
                </a:solidFill>
              </a:rPr>
              <a:t>Razvoj avtorskih orodij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4" y="2132856"/>
            <a:ext cx="8240404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l-SI" sz="2200" dirty="0" smtClean="0">
                <a:latin typeface="+mn-lt"/>
              </a:rPr>
              <a:t>Orodja (kot so „</a:t>
            </a:r>
            <a:r>
              <a:rPr lang="en-US" sz="2200" dirty="0" smtClean="0">
                <a:latin typeface="+mn-lt"/>
              </a:rPr>
              <a:t>thinking worlds</a:t>
            </a:r>
            <a:r>
              <a:rPr lang="sl-SI" sz="2200" dirty="0" smtClean="0">
                <a:latin typeface="+mn-lt"/>
              </a:rPr>
              <a:t>“) omogočajo hitro tvorbo 3D podprtih odločitvenih simulacij</a:t>
            </a:r>
            <a:r>
              <a:rPr lang="en-US" sz="2200" dirty="0" smtClean="0">
                <a:latin typeface="+mn-lt"/>
              </a:rPr>
              <a:t> (</a:t>
            </a:r>
            <a:r>
              <a:rPr lang="sl-SI" sz="2200" dirty="0" smtClean="0">
                <a:latin typeface="+mn-lt"/>
              </a:rPr>
              <a:t>ali preprostih 3D iger</a:t>
            </a:r>
            <a:r>
              <a:rPr lang="en-US" sz="2200" dirty="0" smtClean="0">
                <a:latin typeface="+mn-lt"/>
              </a:rPr>
              <a:t>) </a:t>
            </a:r>
            <a:endParaRPr lang="en-US" sz="2200" dirty="0">
              <a:latin typeface="+mn-lt"/>
            </a:endParaRPr>
          </a:p>
        </p:txBody>
      </p:sp>
      <p:pic>
        <p:nvPicPr>
          <p:cNvPr id="45058" name="Picture 2" descr="https://www.learningpool.com/sites/default/files/services/authoringTool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15" y="3356993"/>
            <a:ext cx="5257649" cy="35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37819" y="6093296"/>
            <a:ext cx="4177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en-US" sz="2000" dirty="0"/>
              <a:t>Razvoj gradiv doma </a:t>
            </a:r>
            <a:r>
              <a:rPr lang="sl-SI" altLang="en-US" dirty="0"/>
              <a:t>(In </a:t>
            </a:r>
            <a:r>
              <a:rPr lang="sl-SI" altLang="en-US" dirty="0" err="1"/>
              <a:t>house</a:t>
            </a:r>
            <a:r>
              <a:rPr lang="sl-SI" altLang="en-US" dirty="0"/>
              <a:t> </a:t>
            </a:r>
            <a:r>
              <a:rPr lang="sl-SI" altLang="en-US" dirty="0" err="1"/>
              <a:t>authoring</a:t>
            </a:r>
            <a:r>
              <a:rPr lang="sl-SI" altLang="en-US" dirty="0"/>
              <a:t>)</a:t>
            </a:r>
            <a:endParaRPr lang="sl-SI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>
                <a:solidFill>
                  <a:srgbClr val="FF0000"/>
                </a:solidFill>
              </a:rPr>
              <a:t>Aplikacijski programski vmesniki (API)</a:t>
            </a:r>
            <a:br>
              <a:rPr lang="sl-SI" sz="3600" dirty="0">
                <a:solidFill>
                  <a:srgbClr val="FF0000"/>
                </a:solidFill>
              </a:rPr>
            </a:b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168352"/>
          </a:xfrm>
        </p:spPr>
        <p:txBody>
          <a:bodyPr>
            <a:noAutofit/>
          </a:bodyPr>
          <a:lstStyle/>
          <a:p>
            <a:r>
              <a:rPr lang="sl-SI" sz="1800" dirty="0" smtClean="0"/>
              <a:t>API (</a:t>
            </a:r>
            <a:r>
              <a:rPr lang="en-US" sz="1800" dirty="0" smtClean="0"/>
              <a:t>Application </a:t>
            </a:r>
            <a:r>
              <a:rPr lang="en-US" sz="1800" dirty="0"/>
              <a:t>Programming </a:t>
            </a:r>
            <a:r>
              <a:rPr lang="en-US" sz="1800" dirty="0" smtClean="0"/>
              <a:t>Interface</a:t>
            </a:r>
            <a:r>
              <a:rPr lang="sl-SI" sz="1800" dirty="0" smtClean="0"/>
              <a:t>) določa, kako aplikacije </a:t>
            </a:r>
            <a:r>
              <a:rPr lang="sl-SI" sz="1800" dirty="0" err="1" smtClean="0"/>
              <a:t>interaktirajo</a:t>
            </a:r>
            <a:r>
              <a:rPr lang="sl-SI" sz="1800" dirty="0" smtClean="0"/>
              <a:t> med seboj. Uporabljamo ga pri izmenjavi podatkov in integraciji </a:t>
            </a:r>
            <a:r>
              <a:rPr lang="sl-SI" sz="1800" dirty="0" err="1" smtClean="0"/>
              <a:t>funcionalnosti</a:t>
            </a:r>
            <a:r>
              <a:rPr lang="sl-SI" sz="1800" dirty="0" smtClean="0"/>
              <a:t> med aplikacijami. </a:t>
            </a:r>
            <a:r>
              <a:rPr lang="en-US" sz="1800" dirty="0" smtClean="0"/>
              <a:t> </a:t>
            </a:r>
            <a:endParaRPr lang="sl-SI" sz="1800" dirty="0" smtClean="0"/>
          </a:p>
          <a:p>
            <a:endParaRPr lang="sl-SI" sz="1800" dirty="0" smtClean="0"/>
          </a:p>
          <a:p>
            <a:r>
              <a:rPr lang="sl-SI" sz="1800" dirty="0" smtClean="0">
                <a:solidFill>
                  <a:srgbClr val="FF0000"/>
                </a:solidFill>
              </a:rPr>
              <a:t>Pri e izobraževanju omogoča integracijo in povezovanje med spletnimi storitvami, analizo, posodobitve, prilagajanje in </a:t>
            </a:r>
            <a:r>
              <a:rPr lang="sl-SI" sz="1800" dirty="0" err="1" smtClean="0">
                <a:solidFill>
                  <a:srgbClr val="FF0000"/>
                </a:solidFill>
              </a:rPr>
              <a:t>poigritve</a:t>
            </a:r>
            <a:r>
              <a:rPr lang="sl-SI" sz="1800" dirty="0" smtClean="0">
                <a:solidFill>
                  <a:srgbClr val="FF0000"/>
                </a:solidFill>
              </a:rPr>
              <a:t>. Primera takih API najdemo n.pr. v SCORM in </a:t>
            </a:r>
            <a:r>
              <a:rPr lang="sl-SI" sz="1800" dirty="0" err="1" smtClean="0">
                <a:solidFill>
                  <a:srgbClr val="FF0000"/>
                </a:solidFill>
              </a:rPr>
              <a:t>TinCan</a:t>
            </a:r>
            <a:r>
              <a:rPr lang="sl-SI" sz="1800" dirty="0" smtClean="0">
                <a:solidFill>
                  <a:srgbClr val="FF0000"/>
                </a:solidFill>
              </a:rPr>
              <a:t> API</a:t>
            </a:r>
            <a:endParaRPr lang="sl-SI" sz="1800" dirty="0" smtClean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sl-SI" sz="1800" dirty="0" smtClean="0"/>
              <a:t>Tako lahko vsebina poteka med različnimi LMS</a:t>
            </a:r>
            <a:r>
              <a:rPr lang="en-US" sz="1800" dirty="0" smtClean="0"/>
              <a:t>T</a:t>
            </a:r>
            <a:r>
              <a:rPr lang="sl-SI" sz="1800" dirty="0" smtClean="0"/>
              <a:t>. Tako lahko sledimo napredku učencev ipd.</a:t>
            </a:r>
            <a:endParaRPr lang="sl-SI" sz="1800" dirty="0" smtClean="0"/>
          </a:p>
          <a:p>
            <a:endParaRPr lang="sl-SI" sz="1800" dirty="0"/>
          </a:p>
        </p:txBody>
      </p:sp>
      <p:pic>
        <p:nvPicPr>
          <p:cNvPr id="35842" name="Picture 2" descr="Povezana slik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95559"/>
            <a:ext cx="2400855" cy="17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9" y="3933056"/>
            <a:ext cx="6218734" cy="27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sl-SI" sz="3200" dirty="0" smtClean="0">
                <a:solidFill>
                  <a:srgbClr val="FF0000"/>
                </a:solidFill>
              </a:rPr>
              <a:t>Orodja za podporo učinkovitosti </a:t>
            </a:r>
            <a:br>
              <a:rPr lang="sl-SI" sz="3200" dirty="0" smtClean="0">
                <a:solidFill>
                  <a:srgbClr val="FF0000"/>
                </a:solidFill>
              </a:rPr>
            </a:br>
            <a:r>
              <a:rPr lang="sl-SI" sz="2000" dirty="0" smtClean="0">
                <a:solidFill>
                  <a:srgbClr val="FF0000"/>
                </a:solidFill>
              </a:rPr>
              <a:t>(</a:t>
            </a:r>
            <a:r>
              <a:rPr lang="sl-SI" sz="2000" dirty="0" err="1" smtClean="0">
                <a:solidFill>
                  <a:srgbClr val="FF0000"/>
                </a:solidFill>
              </a:rPr>
              <a:t>Performance</a:t>
            </a:r>
            <a:r>
              <a:rPr lang="sl-SI" sz="2000" dirty="0" smtClean="0">
                <a:solidFill>
                  <a:srgbClr val="FF0000"/>
                </a:solidFill>
              </a:rPr>
              <a:t> </a:t>
            </a:r>
            <a:r>
              <a:rPr lang="sl-SI" sz="2000" dirty="0" err="1">
                <a:solidFill>
                  <a:srgbClr val="FF0000"/>
                </a:solidFill>
              </a:rPr>
              <a:t>Support</a:t>
            </a:r>
            <a:r>
              <a:rPr lang="sl-SI" sz="2000" dirty="0">
                <a:solidFill>
                  <a:srgbClr val="FF0000"/>
                </a:solidFill>
              </a:rPr>
              <a:t> </a:t>
            </a:r>
            <a:r>
              <a:rPr lang="sl-SI" sz="2000" dirty="0" err="1" smtClean="0">
                <a:solidFill>
                  <a:srgbClr val="FF0000"/>
                </a:solidFill>
              </a:rPr>
              <a:t>Tools</a:t>
            </a:r>
            <a:r>
              <a:rPr lang="sl-SI" sz="2000" dirty="0" smtClean="0">
                <a:solidFill>
                  <a:srgbClr val="FF0000"/>
                </a:solidFill>
              </a:rPr>
              <a:t>)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/>
          </a:bodyPr>
          <a:lstStyle/>
          <a:p>
            <a:r>
              <a:rPr lang="sl-SI" sz="2400" dirty="0" smtClean="0"/>
              <a:t>Omogočajo boljše izvajanje nalog. Mobilno učenje tako nudi vsebino, kadar in kolikor je potrebno (</a:t>
            </a:r>
            <a:r>
              <a:rPr lang="sl-SI" sz="2400" dirty="0" err="1" smtClean="0"/>
              <a:t>mobile</a:t>
            </a:r>
            <a:r>
              <a:rPr lang="sl-SI" sz="2400" dirty="0" smtClean="0"/>
              <a:t> </a:t>
            </a:r>
            <a:r>
              <a:rPr lang="sl-SI" sz="2400" dirty="0" err="1" smtClean="0"/>
              <a:t>learning</a:t>
            </a:r>
            <a:r>
              <a:rPr lang="sl-SI" sz="2400" dirty="0" smtClean="0"/>
              <a:t>, </a:t>
            </a:r>
            <a:r>
              <a:rPr lang="sl-SI" sz="2400" dirty="0" err="1" smtClean="0"/>
              <a:t>micro</a:t>
            </a:r>
            <a:r>
              <a:rPr lang="sl-SI" sz="2400" dirty="0" smtClean="0"/>
              <a:t> </a:t>
            </a:r>
            <a:r>
              <a:rPr lang="sl-SI" sz="2400" dirty="0" err="1" smtClean="0"/>
              <a:t>learning</a:t>
            </a:r>
            <a:r>
              <a:rPr lang="sl-SI" sz="2400" dirty="0" smtClean="0"/>
              <a:t>, </a:t>
            </a:r>
            <a:r>
              <a:rPr lang="sl-SI" sz="2400" dirty="0" err="1" smtClean="0"/>
              <a:t>responsive</a:t>
            </a:r>
            <a:r>
              <a:rPr lang="sl-SI" sz="2400" dirty="0" smtClean="0"/>
              <a:t> design).</a:t>
            </a:r>
            <a:endParaRPr lang="sl-SI" sz="2400" dirty="0" smtClean="0"/>
          </a:p>
          <a:p>
            <a:endParaRPr lang="sl-SI" sz="2400" dirty="0" smtClean="0"/>
          </a:p>
          <a:p>
            <a:r>
              <a:rPr lang="sl-SI" sz="2400" dirty="0" smtClean="0"/>
              <a:t>Premostitev med virtualnim in realnim svetom podpirajo nosljive računalniške naprave in obogatena resničnost.</a:t>
            </a:r>
            <a:endParaRPr lang="sl-SI" sz="2400" dirty="0" smtClean="0"/>
          </a:p>
          <a:p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192" y="4338042"/>
            <a:ext cx="2386608" cy="2354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nsare Knowledge Community"/>
          <p:cNvPicPr>
            <a:picLocks noChangeAspect="1" noChangeArrowheads="1"/>
          </p:cNvPicPr>
          <p:nvPr/>
        </p:nvPicPr>
        <p:blipFill>
          <a:blip r:embed="rId1">
            <a:lum bright="-4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7207" r="6107" b="7338"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" y="0"/>
            <a:ext cx="2743200" cy="6858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2400">
                <a:latin typeface="Arial" panose="020B0604020202020204" pitchFamily="34" charset="0"/>
              </a:rPr>
              <a:t>Contents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743200" y="0"/>
            <a:ext cx="33528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2400">
                <a:latin typeface="Arial" panose="020B0604020202020204" pitchFamily="34" charset="0"/>
              </a:rPr>
              <a:t>Management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96000" y="0"/>
            <a:ext cx="3048000" cy="6858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2400">
                <a:latin typeface="Arial" panose="020B0604020202020204" pitchFamily="34" charset="0"/>
              </a:rPr>
              <a:t>Experience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248400" y="3505200"/>
            <a:ext cx="9906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Portal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cxnSp>
        <p:nvCxnSpPr>
          <p:cNvPr id="19462" name="AutoShape 6"/>
          <p:cNvCxnSpPr>
            <a:cxnSpLocks noChangeShapeType="1"/>
            <a:stCxn id="19509" idx="1"/>
            <a:endCxn id="19491" idx="3"/>
          </p:cNvCxnSpPr>
          <p:nvPr/>
        </p:nvCxnSpPr>
        <p:spPr bwMode="auto">
          <a:xfrm flipH="1" flipV="1">
            <a:off x="1828800" y="2362200"/>
            <a:ext cx="1219200" cy="12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3" name="AutoShape 7"/>
          <p:cNvCxnSpPr>
            <a:cxnSpLocks noChangeShapeType="1"/>
            <a:stCxn id="19509" idx="3"/>
            <a:endCxn id="19529" idx="1"/>
          </p:cNvCxnSpPr>
          <p:nvPr/>
        </p:nvCxnSpPr>
        <p:spPr bwMode="auto">
          <a:xfrm>
            <a:off x="4038600" y="2374900"/>
            <a:ext cx="473075" cy="1511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4" name="AutoShape 8"/>
          <p:cNvCxnSpPr>
            <a:cxnSpLocks noChangeShapeType="1"/>
            <a:stCxn id="19484" idx="3"/>
            <a:endCxn id="19461" idx="1"/>
          </p:cNvCxnSpPr>
          <p:nvPr/>
        </p:nvCxnSpPr>
        <p:spPr bwMode="auto">
          <a:xfrm>
            <a:off x="1752600" y="3429000"/>
            <a:ext cx="4495800" cy="304800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620000" y="3541713"/>
            <a:ext cx="838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Browser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cxnSp>
        <p:nvCxnSpPr>
          <p:cNvPr id="19466" name="AutoShape 10"/>
          <p:cNvCxnSpPr>
            <a:cxnSpLocks noChangeShapeType="1"/>
            <a:stCxn id="19509" idx="3"/>
            <a:endCxn id="19461" idx="1"/>
          </p:cNvCxnSpPr>
          <p:nvPr/>
        </p:nvCxnSpPr>
        <p:spPr bwMode="auto">
          <a:xfrm>
            <a:off x="4038600" y="2374900"/>
            <a:ext cx="2209800" cy="1358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838200" y="1524000"/>
            <a:ext cx="990600" cy="3048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Community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cxnSp>
        <p:nvCxnSpPr>
          <p:cNvPr id="19468" name="AutoShape 12"/>
          <p:cNvCxnSpPr>
            <a:cxnSpLocks noChangeShapeType="1"/>
            <a:stCxn id="19509" idx="1"/>
            <a:endCxn id="19484" idx="3"/>
          </p:cNvCxnSpPr>
          <p:nvPr/>
        </p:nvCxnSpPr>
        <p:spPr bwMode="auto">
          <a:xfrm flipH="1">
            <a:off x="1752600" y="2374900"/>
            <a:ext cx="1295400" cy="1054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304800" y="5867400"/>
            <a:ext cx="9906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Administrative Suite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cxnSp>
        <p:nvCxnSpPr>
          <p:cNvPr id="19470" name="AutoShape 14"/>
          <p:cNvCxnSpPr>
            <a:cxnSpLocks noChangeShapeType="1"/>
            <a:stCxn id="19467" idx="3"/>
            <a:endCxn id="19461" idx="1"/>
          </p:cNvCxnSpPr>
          <p:nvPr/>
        </p:nvCxnSpPr>
        <p:spPr bwMode="auto">
          <a:xfrm>
            <a:off x="1828800" y="1676400"/>
            <a:ext cx="4419600" cy="2057400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6248400" y="2362200"/>
            <a:ext cx="990600" cy="457200"/>
          </a:xfrm>
          <a:prstGeom prst="rect">
            <a:avLst/>
          </a:prstGeom>
          <a:solidFill>
            <a:srgbClr val="FFFFCC">
              <a:alpha val="47058"/>
            </a:srgbClr>
          </a:solidFill>
          <a:ln w="9525">
            <a:solidFill>
              <a:schemeClr val="folHlink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5F5F5F"/>
                </a:solidFill>
                <a:latin typeface="Arial" panose="020B0604020202020204" pitchFamily="34" charset="0"/>
              </a:rPr>
              <a:t>CD-ROM</a:t>
            </a:r>
            <a:endParaRPr lang="en-US" altLang="en-US" sz="10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cxnSp>
        <p:nvCxnSpPr>
          <p:cNvPr id="19472" name="AutoShape 16"/>
          <p:cNvCxnSpPr>
            <a:cxnSpLocks noChangeShapeType="1"/>
            <a:stCxn id="19461" idx="3"/>
            <a:endCxn id="19465" idx="1"/>
          </p:cNvCxnSpPr>
          <p:nvPr/>
        </p:nvCxnSpPr>
        <p:spPr bwMode="auto">
          <a:xfrm flipV="1">
            <a:off x="7239000" y="37322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3" name="AutoShape 17"/>
          <p:cNvCxnSpPr>
            <a:cxnSpLocks noChangeShapeType="1"/>
            <a:stCxn id="19471" idx="3"/>
            <a:endCxn id="19465" idx="1"/>
          </p:cNvCxnSpPr>
          <p:nvPr/>
        </p:nvCxnSpPr>
        <p:spPr bwMode="auto">
          <a:xfrm>
            <a:off x="7239000" y="2590800"/>
            <a:ext cx="381000" cy="1141413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4" name="AutoShape 18"/>
          <p:cNvCxnSpPr>
            <a:cxnSpLocks noChangeShapeType="1"/>
            <a:stCxn id="19461" idx="3"/>
            <a:endCxn id="19530" idx="1"/>
          </p:cNvCxnSpPr>
          <p:nvPr/>
        </p:nvCxnSpPr>
        <p:spPr bwMode="auto">
          <a:xfrm flipV="1">
            <a:off x="7239000" y="1790700"/>
            <a:ext cx="381000" cy="1943100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5" name="AutoShape 19"/>
          <p:cNvCxnSpPr>
            <a:cxnSpLocks noChangeShapeType="1"/>
            <a:stCxn id="19471" idx="3"/>
            <a:endCxn id="19530" idx="1"/>
          </p:cNvCxnSpPr>
          <p:nvPr/>
        </p:nvCxnSpPr>
        <p:spPr bwMode="auto">
          <a:xfrm flipV="1">
            <a:off x="7239000" y="1790700"/>
            <a:ext cx="381000" cy="800100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8077200" y="1219200"/>
            <a:ext cx="457200" cy="457200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6600FF"/>
                </a:solidFill>
                <a:latin typeface="Arial" panose="020B0604020202020204" pitchFamily="34" charset="0"/>
              </a:rPr>
              <a:t>DirectX</a:t>
            </a:r>
            <a:endParaRPr lang="en-US" altLang="en-US" sz="80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477" name="AutoShape 21"/>
          <p:cNvCxnSpPr>
            <a:cxnSpLocks noChangeShapeType="1"/>
            <a:stCxn id="19461" idx="2"/>
            <a:endCxn id="19528" idx="0"/>
          </p:cNvCxnSpPr>
          <p:nvPr/>
        </p:nvCxnSpPr>
        <p:spPr bwMode="auto">
          <a:xfrm>
            <a:off x="6743700" y="3962400"/>
            <a:ext cx="0" cy="455613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524000" y="5562600"/>
            <a:ext cx="9906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Curriculum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1524000" y="6172200"/>
            <a:ext cx="990600" cy="4572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Records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cxnSp>
        <p:nvCxnSpPr>
          <p:cNvPr id="19480" name="AutoShape 24"/>
          <p:cNvCxnSpPr>
            <a:cxnSpLocks noChangeShapeType="1"/>
            <a:stCxn id="19529" idx="1"/>
            <a:endCxn id="19478" idx="3"/>
          </p:cNvCxnSpPr>
          <p:nvPr/>
        </p:nvCxnSpPr>
        <p:spPr bwMode="auto">
          <a:xfrm flipH="1">
            <a:off x="2514600" y="3886200"/>
            <a:ext cx="1997075" cy="19050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1" name="AutoShape 25"/>
          <p:cNvCxnSpPr>
            <a:cxnSpLocks noChangeShapeType="1"/>
            <a:stCxn id="19529" idx="1"/>
            <a:endCxn id="19479" idx="3"/>
          </p:cNvCxnSpPr>
          <p:nvPr/>
        </p:nvCxnSpPr>
        <p:spPr bwMode="auto">
          <a:xfrm flipH="1">
            <a:off x="2514600" y="3886200"/>
            <a:ext cx="1997075" cy="25146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2" name="AutoShape 26"/>
          <p:cNvCxnSpPr>
            <a:cxnSpLocks noChangeShapeType="1"/>
            <a:stCxn id="19469" idx="3"/>
            <a:endCxn id="19478" idx="1"/>
          </p:cNvCxnSpPr>
          <p:nvPr/>
        </p:nvCxnSpPr>
        <p:spPr bwMode="auto">
          <a:xfrm flipV="1">
            <a:off x="1295400" y="5791200"/>
            <a:ext cx="228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3" name="AutoShape 27"/>
          <p:cNvCxnSpPr>
            <a:cxnSpLocks noChangeShapeType="1"/>
            <a:stCxn id="19469" idx="3"/>
            <a:endCxn id="19479" idx="1"/>
          </p:cNvCxnSpPr>
          <p:nvPr/>
        </p:nvCxnSpPr>
        <p:spPr bwMode="auto">
          <a:xfrm>
            <a:off x="1295400" y="6096000"/>
            <a:ext cx="228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762000" y="3200400"/>
            <a:ext cx="9906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E-Workbook Content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cxnSp>
        <p:nvCxnSpPr>
          <p:cNvPr id="19485" name="AutoShape 29"/>
          <p:cNvCxnSpPr>
            <a:cxnSpLocks noChangeShapeType="1"/>
            <a:stCxn id="19484" idx="3"/>
            <a:endCxn id="19529" idx="1"/>
          </p:cNvCxnSpPr>
          <p:nvPr/>
        </p:nvCxnSpPr>
        <p:spPr bwMode="auto">
          <a:xfrm>
            <a:off x="1752600" y="3429000"/>
            <a:ext cx="2759075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6" name="AutoShape 30"/>
          <p:cNvCxnSpPr>
            <a:cxnSpLocks noChangeShapeType="1"/>
            <a:stCxn id="19484" idx="3"/>
            <a:endCxn id="19471" idx="1"/>
          </p:cNvCxnSpPr>
          <p:nvPr/>
        </p:nvCxnSpPr>
        <p:spPr bwMode="auto">
          <a:xfrm flipV="1">
            <a:off x="1752600" y="2590800"/>
            <a:ext cx="4495800" cy="838200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7" name="AutoShape 31"/>
          <p:cNvCxnSpPr>
            <a:cxnSpLocks noChangeShapeType="1"/>
            <a:stCxn id="19509" idx="3"/>
            <a:endCxn id="19471" idx="1"/>
          </p:cNvCxnSpPr>
          <p:nvPr/>
        </p:nvCxnSpPr>
        <p:spPr bwMode="auto">
          <a:xfrm>
            <a:off x="4038600" y="2374900"/>
            <a:ext cx="2209800" cy="215900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7543800" y="571500"/>
            <a:ext cx="990600" cy="457200"/>
          </a:xfrm>
          <a:prstGeom prst="rect">
            <a:avLst/>
          </a:prstGeom>
          <a:solidFill>
            <a:srgbClr val="FFFFCC">
              <a:alpha val="47058"/>
            </a:srgbClr>
          </a:solidFill>
          <a:ln w="9525">
            <a:solidFill>
              <a:schemeClr val="folHlink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5F5F5F"/>
                </a:solidFill>
                <a:latin typeface="Arial" panose="020B0604020202020204" pitchFamily="34" charset="0"/>
              </a:rPr>
              <a:t>Paper</a:t>
            </a:r>
            <a:endParaRPr lang="en-US" altLang="en-US" sz="10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cxnSp>
        <p:nvCxnSpPr>
          <p:cNvPr id="19489" name="AutoShape 33"/>
          <p:cNvCxnSpPr>
            <a:cxnSpLocks noChangeShapeType="1"/>
            <a:stCxn id="19515" idx="3"/>
            <a:endCxn id="19488" idx="1"/>
          </p:cNvCxnSpPr>
          <p:nvPr/>
        </p:nvCxnSpPr>
        <p:spPr bwMode="auto">
          <a:xfrm flipV="1">
            <a:off x="4038600" y="800100"/>
            <a:ext cx="3505200" cy="53340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0" name="AutoShape 34"/>
          <p:cNvCxnSpPr>
            <a:cxnSpLocks noChangeShapeType="1"/>
            <a:stCxn id="19509" idx="3"/>
            <a:endCxn id="19488" idx="1"/>
          </p:cNvCxnSpPr>
          <p:nvPr/>
        </p:nvCxnSpPr>
        <p:spPr bwMode="auto">
          <a:xfrm flipV="1">
            <a:off x="4038600" y="800100"/>
            <a:ext cx="3505200" cy="1574800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685800" y="2133600"/>
            <a:ext cx="1143000" cy="4572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Lecture</a:t>
            </a:r>
            <a:br>
              <a:rPr lang="en-US" altLang="en-US" sz="1000">
                <a:latin typeface="Arial" panose="020B0604020202020204" pitchFamily="34" charset="0"/>
              </a:rPr>
            </a:br>
            <a:r>
              <a:rPr lang="en-US" altLang="en-US" sz="900">
                <a:latin typeface="Arial" panose="020B0604020202020204" pitchFamily="34" charset="0"/>
              </a:rPr>
              <a:t>(Live/Recorded)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cxnSp>
        <p:nvCxnSpPr>
          <p:cNvPr id="19492" name="AutoShape 36"/>
          <p:cNvCxnSpPr>
            <a:cxnSpLocks noChangeShapeType="1"/>
            <a:stCxn id="19467" idx="3"/>
            <a:endCxn id="19530" idx="1"/>
          </p:cNvCxnSpPr>
          <p:nvPr/>
        </p:nvCxnSpPr>
        <p:spPr bwMode="auto">
          <a:xfrm>
            <a:off x="1828800" y="1676400"/>
            <a:ext cx="5791200" cy="114300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3" name="AutoShape 37"/>
          <p:cNvCxnSpPr>
            <a:cxnSpLocks noChangeShapeType="1"/>
            <a:stCxn id="19467" idx="3"/>
            <a:endCxn id="19509" idx="1"/>
          </p:cNvCxnSpPr>
          <p:nvPr/>
        </p:nvCxnSpPr>
        <p:spPr bwMode="auto">
          <a:xfrm>
            <a:off x="1828800" y="1676400"/>
            <a:ext cx="1219200" cy="698500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4" name="AutoShape 38"/>
          <p:cNvCxnSpPr>
            <a:cxnSpLocks noChangeShapeType="1"/>
            <a:stCxn id="19529" idx="3"/>
            <a:endCxn id="19461" idx="1"/>
          </p:cNvCxnSpPr>
          <p:nvPr/>
        </p:nvCxnSpPr>
        <p:spPr bwMode="auto">
          <a:xfrm flipV="1">
            <a:off x="5502275" y="3733800"/>
            <a:ext cx="746125" cy="152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95" name="Rectangle 40"/>
          <p:cNvSpPr>
            <a:spLocks noChangeArrowheads="1"/>
          </p:cNvSpPr>
          <p:nvPr/>
        </p:nvSpPr>
        <p:spPr bwMode="auto">
          <a:xfrm>
            <a:off x="1524000" y="800100"/>
            <a:ext cx="990600" cy="457200"/>
          </a:xfrm>
          <a:prstGeom prst="rect">
            <a:avLst/>
          </a:prstGeom>
          <a:solidFill>
            <a:srgbClr val="FFFFCC">
              <a:alpha val="47058"/>
            </a:srgbClr>
          </a:solidFill>
          <a:ln w="9525">
            <a:solidFill>
              <a:schemeClr val="folHlink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5F5F5F"/>
                </a:solidFill>
                <a:latin typeface="Arial" panose="020B0604020202020204" pitchFamily="34" charset="0"/>
              </a:rPr>
              <a:t>Traditional Learning Events</a:t>
            </a:r>
            <a:endParaRPr lang="en-US" altLang="en-US" sz="10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cxnSp>
        <p:nvCxnSpPr>
          <p:cNvPr id="19496" name="AutoShape 41"/>
          <p:cNvCxnSpPr>
            <a:cxnSpLocks noChangeShapeType="1"/>
            <a:stCxn id="19495" idx="3"/>
            <a:endCxn id="19529" idx="1"/>
          </p:cNvCxnSpPr>
          <p:nvPr/>
        </p:nvCxnSpPr>
        <p:spPr bwMode="auto">
          <a:xfrm>
            <a:off x="2514600" y="1028700"/>
            <a:ext cx="1997075" cy="2857500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97" name="Rectangle 42"/>
          <p:cNvSpPr>
            <a:spLocks noChangeArrowheads="1"/>
          </p:cNvSpPr>
          <p:nvPr/>
        </p:nvSpPr>
        <p:spPr bwMode="auto">
          <a:xfrm>
            <a:off x="7620000" y="4914900"/>
            <a:ext cx="990600" cy="457200"/>
          </a:xfrm>
          <a:prstGeom prst="rect">
            <a:avLst/>
          </a:prstGeom>
          <a:solidFill>
            <a:srgbClr val="FFFFCC">
              <a:alpha val="47058"/>
            </a:srgbClr>
          </a:solidFill>
          <a:ln w="9525">
            <a:solidFill>
              <a:schemeClr val="folHlink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Mail/List Serves and Calendar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9498" name="Text Box 43"/>
          <p:cNvSpPr txBox="1">
            <a:spLocks noChangeArrowheads="1"/>
          </p:cNvSpPr>
          <p:nvPr/>
        </p:nvSpPr>
        <p:spPr bwMode="auto">
          <a:xfrm>
            <a:off x="7543800" y="457200"/>
            <a:ext cx="228600" cy="1365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i="1">
                <a:solidFill>
                  <a:srgbClr val="6600FF"/>
                </a:solidFill>
                <a:latin typeface="Arial" panose="020B0604020202020204" pitchFamily="34" charset="0"/>
              </a:rPr>
              <a:t>PDF</a:t>
            </a:r>
            <a:endParaRPr lang="en-US" altLang="en-US" sz="900" i="1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19499" name="Text Box 44"/>
          <p:cNvSpPr txBox="1">
            <a:spLocks noChangeArrowheads="1"/>
          </p:cNvSpPr>
          <p:nvPr/>
        </p:nvSpPr>
        <p:spPr bwMode="auto">
          <a:xfrm>
            <a:off x="6591300" y="3657600"/>
            <a:ext cx="0" cy="1524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i="1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19500" name="Text Box 46"/>
          <p:cNvSpPr txBox="1">
            <a:spLocks noChangeArrowheads="1"/>
          </p:cNvSpPr>
          <p:nvPr/>
        </p:nvSpPr>
        <p:spPr bwMode="auto">
          <a:xfrm>
            <a:off x="7286625" y="4953000"/>
            <a:ext cx="282575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 i="1">
                <a:latin typeface="Arial" panose="020B0604020202020204" pitchFamily="34" charset="0"/>
              </a:rPr>
              <a:t>SMTP</a:t>
            </a:r>
            <a:endParaRPr lang="en-US" altLang="en-US" sz="800" i="1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 i="1">
                <a:latin typeface="Arial" panose="020B0604020202020204" pitchFamily="34" charset="0"/>
              </a:rPr>
              <a:t>val </a:t>
            </a:r>
            <a:endParaRPr lang="en-US" altLang="en-US" sz="800" i="1">
              <a:latin typeface="Arial" panose="020B0604020202020204" pitchFamily="34" charset="0"/>
            </a:endParaRPr>
          </a:p>
        </p:txBody>
      </p:sp>
      <p:sp>
        <p:nvSpPr>
          <p:cNvPr id="19501" name="Text Box 47"/>
          <p:cNvSpPr txBox="1">
            <a:spLocks noChangeArrowheads="1"/>
          </p:cNvSpPr>
          <p:nvPr/>
        </p:nvSpPr>
        <p:spPr bwMode="auto">
          <a:xfrm>
            <a:off x="4114800" y="3810000"/>
            <a:ext cx="377825" cy="1222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i="1">
                <a:solidFill>
                  <a:srgbClr val="6600FF"/>
                </a:solidFill>
                <a:latin typeface="Arial" panose="020B0604020202020204" pitchFamily="34" charset="0"/>
              </a:rPr>
              <a:t>SCORM</a:t>
            </a:r>
            <a:endParaRPr lang="en-US" altLang="en-US" sz="800" i="1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19502" name="Rectangle 48"/>
          <p:cNvSpPr>
            <a:spLocks noChangeArrowheads="1"/>
          </p:cNvSpPr>
          <p:nvPr/>
        </p:nvSpPr>
        <p:spPr bwMode="auto">
          <a:xfrm>
            <a:off x="7620000" y="4343400"/>
            <a:ext cx="990600" cy="457200"/>
          </a:xfrm>
          <a:prstGeom prst="rect">
            <a:avLst/>
          </a:prstGeom>
          <a:solidFill>
            <a:srgbClr val="FFFFCC">
              <a:alpha val="47058"/>
            </a:srgbClr>
          </a:solidFill>
          <a:ln w="9525">
            <a:solidFill>
              <a:schemeClr val="folHlink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5F5F5F"/>
                </a:solidFill>
                <a:latin typeface="Arial" panose="020B0604020202020204" pitchFamily="34" charset="0"/>
              </a:rPr>
              <a:t>Wireless</a:t>
            </a:r>
            <a:endParaRPr lang="en-US" altLang="en-US" sz="10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cxnSp>
        <p:nvCxnSpPr>
          <p:cNvPr id="19503" name="AutoShape 50"/>
          <p:cNvCxnSpPr>
            <a:cxnSpLocks noChangeShapeType="1"/>
            <a:stCxn id="19529" idx="0"/>
            <a:endCxn id="19507" idx="2"/>
          </p:cNvCxnSpPr>
          <p:nvPr/>
        </p:nvCxnSpPr>
        <p:spPr bwMode="auto">
          <a:xfrm flipV="1">
            <a:off x="5006975" y="952500"/>
            <a:ext cx="288925" cy="270510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04" name="Text Box 51"/>
          <p:cNvSpPr txBox="1">
            <a:spLocks noChangeArrowheads="1"/>
          </p:cNvSpPr>
          <p:nvPr/>
        </p:nvSpPr>
        <p:spPr bwMode="auto">
          <a:xfrm>
            <a:off x="533400" y="3200400"/>
            <a:ext cx="242888" cy="1222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i="1">
                <a:solidFill>
                  <a:srgbClr val="6600FF"/>
                </a:solidFill>
                <a:latin typeface="Arial" panose="020B0604020202020204" pitchFamily="34" charset="0"/>
              </a:rPr>
              <a:t>AICC</a:t>
            </a:r>
            <a:endParaRPr lang="en-US" altLang="en-US" sz="800" i="1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19505" name="Text Box 52"/>
          <p:cNvSpPr txBox="1">
            <a:spLocks noChangeArrowheads="1"/>
          </p:cNvSpPr>
          <p:nvPr/>
        </p:nvSpPr>
        <p:spPr bwMode="auto">
          <a:xfrm>
            <a:off x="3706813" y="6515100"/>
            <a:ext cx="0" cy="1539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9506" name="Text Box 53"/>
          <p:cNvSpPr txBox="1">
            <a:spLocks noChangeArrowheads="1"/>
          </p:cNvSpPr>
          <p:nvPr/>
        </p:nvSpPr>
        <p:spPr bwMode="auto">
          <a:xfrm>
            <a:off x="431800" y="3886200"/>
            <a:ext cx="0" cy="1222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507" name="Rectangle 54"/>
          <p:cNvSpPr>
            <a:spLocks noChangeArrowheads="1"/>
          </p:cNvSpPr>
          <p:nvPr/>
        </p:nvSpPr>
        <p:spPr bwMode="auto">
          <a:xfrm>
            <a:off x="4800600" y="495300"/>
            <a:ext cx="990600" cy="457200"/>
          </a:xfrm>
          <a:prstGeom prst="rect">
            <a:avLst/>
          </a:prstGeom>
          <a:solidFill>
            <a:srgbClr val="FFFFCC">
              <a:alpha val="47058"/>
            </a:srgbClr>
          </a:solidFill>
          <a:ln w="9525">
            <a:solidFill>
              <a:schemeClr val="folHlink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5F5F5F"/>
                </a:solidFill>
                <a:latin typeface="Arial" panose="020B0604020202020204" pitchFamily="34" charset="0"/>
              </a:rPr>
              <a:t>Server</a:t>
            </a:r>
            <a:endParaRPr lang="en-US" altLang="en-US" sz="10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9508" name="Rectangle 55"/>
          <p:cNvSpPr>
            <a:spLocks noChangeArrowheads="1"/>
          </p:cNvSpPr>
          <p:nvPr/>
        </p:nvSpPr>
        <p:spPr bwMode="auto">
          <a:xfrm>
            <a:off x="3048000" y="495300"/>
            <a:ext cx="990600" cy="457200"/>
          </a:xfrm>
          <a:prstGeom prst="rect">
            <a:avLst/>
          </a:prstGeom>
          <a:solidFill>
            <a:srgbClr val="FFFFCC">
              <a:alpha val="47058"/>
            </a:srgbClr>
          </a:solidFill>
          <a:ln w="9525" algn="ctr">
            <a:solidFill>
              <a:schemeClr val="folHlink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5F5F5F"/>
                </a:solidFill>
                <a:latin typeface="Arial" panose="020B0604020202020204" pitchFamily="34" charset="0"/>
              </a:rPr>
              <a:t>Database</a:t>
            </a:r>
            <a:endParaRPr lang="en-US" altLang="en-US" sz="10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9509" name="Rectangle 56"/>
          <p:cNvSpPr>
            <a:spLocks noChangeArrowheads="1"/>
          </p:cNvSpPr>
          <p:nvPr/>
        </p:nvSpPr>
        <p:spPr bwMode="auto">
          <a:xfrm>
            <a:off x="3048000" y="2146300"/>
            <a:ext cx="9906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(Learning) Content Management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9510" name="Text Box 57"/>
          <p:cNvSpPr txBox="1">
            <a:spLocks noChangeArrowheads="1"/>
          </p:cNvSpPr>
          <p:nvPr/>
        </p:nvSpPr>
        <p:spPr bwMode="auto">
          <a:xfrm>
            <a:off x="3649663" y="1600200"/>
            <a:ext cx="31750" cy="1365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i="1">
                <a:solidFill>
                  <a:srgbClr val="6600FF"/>
                </a:solidFill>
                <a:latin typeface="Arial" panose="020B0604020202020204" pitchFamily="34" charset="0"/>
              </a:rPr>
              <a:t>.</a:t>
            </a:r>
            <a:endParaRPr lang="en-US" altLang="en-US" sz="900" i="1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19511" name="Text Box 58"/>
          <p:cNvSpPr txBox="1">
            <a:spLocks noChangeArrowheads="1"/>
          </p:cNvSpPr>
          <p:nvPr/>
        </p:nvSpPr>
        <p:spPr bwMode="auto">
          <a:xfrm>
            <a:off x="3962400" y="635000"/>
            <a:ext cx="0" cy="1524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9512" name="AutoShape 59"/>
          <p:cNvCxnSpPr>
            <a:cxnSpLocks noChangeShapeType="1"/>
            <a:stCxn id="19529" idx="0"/>
            <a:endCxn id="19508" idx="2"/>
          </p:cNvCxnSpPr>
          <p:nvPr/>
        </p:nvCxnSpPr>
        <p:spPr bwMode="auto">
          <a:xfrm flipH="1" flipV="1">
            <a:off x="3543300" y="952500"/>
            <a:ext cx="1463675" cy="2705100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13" name="AutoShape 60"/>
          <p:cNvCxnSpPr>
            <a:cxnSpLocks noChangeShapeType="1"/>
            <a:stCxn id="19509" idx="0"/>
            <a:endCxn id="19508" idx="2"/>
          </p:cNvCxnSpPr>
          <p:nvPr/>
        </p:nvCxnSpPr>
        <p:spPr bwMode="auto">
          <a:xfrm flipV="1">
            <a:off x="3543300" y="952500"/>
            <a:ext cx="0" cy="1193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14" name="AutoShape 61"/>
          <p:cNvCxnSpPr>
            <a:cxnSpLocks noChangeShapeType="1"/>
            <a:stCxn id="19515" idx="0"/>
            <a:endCxn id="19508" idx="2"/>
          </p:cNvCxnSpPr>
          <p:nvPr/>
        </p:nvCxnSpPr>
        <p:spPr bwMode="auto">
          <a:xfrm flipV="1">
            <a:off x="3543300" y="952500"/>
            <a:ext cx="0" cy="15240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15" name="Rectangle 62"/>
          <p:cNvSpPr>
            <a:spLocks noChangeArrowheads="1"/>
          </p:cNvSpPr>
          <p:nvPr/>
        </p:nvSpPr>
        <p:spPr bwMode="auto">
          <a:xfrm>
            <a:off x="3048000" y="1104900"/>
            <a:ext cx="990600" cy="457200"/>
          </a:xfrm>
          <a:prstGeom prst="rect">
            <a:avLst/>
          </a:prstGeom>
          <a:solidFill>
            <a:srgbClr val="FFFFCC">
              <a:alpha val="47058"/>
            </a:srgbClr>
          </a:solidFill>
          <a:ln w="9525" algn="ctr">
            <a:solidFill>
              <a:schemeClr val="folHlink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5F5F5F"/>
                </a:solidFill>
                <a:latin typeface="Arial" panose="020B0604020202020204" pitchFamily="34" charset="0"/>
              </a:rPr>
              <a:t>Document Management</a:t>
            </a:r>
            <a:endParaRPr lang="en-US" altLang="en-US" sz="10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9516" name="Text Box 63"/>
          <p:cNvSpPr txBox="1">
            <a:spLocks noChangeArrowheads="1"/>
          </p:cNvSpPr>
          <p:nvPr/>
        </p:nvSpPr>
        <p:spPr bwMode="auto">
          <a:xfrm>
            <a:off x="3962400" y="762000"/>
            <a:ext cx="0" cy="1524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9517" name="AutoShape 64"/>
          <p:cNvCxnSpPr>
            <a:cxnSpLocks noChangeShapeType="1"/>
            <a:stCxn id="19508" idx="0"/>
            <a:endCxn id="19507" idx="0"/>
          </p:cNvCxnSpPr>
          <p:nvPr/>
        </p:nvCxnSpPr>
        <p:spPr bwMode="auto">
          <a:xfrm rot="5400000" flipV="1">
            <a:off x="4418806" y="-380206"/>
            <a:ext cx="1588" cy="17526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folHlink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18" name="Rectangle 65"/>
          <p:cNvSpPr>
            <a:spLocks noChangeArrowheads="1"/>
          </p:cNvSpPr>
          <p:nvPr/>
        </p:nvSpPr>
        <p:spPr bwMode="auto">
          <a:xfrm>
            <a:off x="2554288" y="2178050"/>
            <a:ext cx="377825" cy="4889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 i="1">
                <a:solidFill>
                  <a:srgbClr val="6600FF"/>
                </a:solidFill>
                <a:latin typeface="Arial" panose="020B0604020202020204" pitchFamily="34" charset="0"/>
              </a:rPr>
              <a:t>SCORM</a:t>
            </a:r>
            <a:endParaRPr lang="en-US" altLang="en-US" sz="800" i="1">
              <a:solidFill>
                <a:srgbClr val="6600FF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 i="1">
                <a:solidFill>
                  <a:srgbClr val="6600FF"/>
                </a:solidFill>
                <a:latin typeface="Arial" panose="020B0604020202020204" pitchFamily="34" charset="0"/>
              </a:rPr>
              <a:t>AICC</a:t>
            </a:r>
            <a:endParaRPr lang="en-US" altLang="en-US" sz="800" i="1">
              <a:solidFill>
                <a:srgbClr val="6600FF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 i="1">
                <a:solidFill>
                  <a:srgbClr val="6600FF"/>
                </a:solidFill>
                <a:latin typeface="Arial" panose="020B0604020202020204" pitchFamily="34" charset="0"/>
              </a:rPr>
              <a:t>.avi</a:t>
            </a:r>
            <a:endParaRPr lang="en-US" altLang="en-US" sz="800" i="1">
              <a:solidFill>
                <a:srgbClr val="6600FF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 i="1">
                <a:solidFill>
                  <a:srgbClr val="6600FF"/>
                </a:solidFill>
                <a:latin typeface="Arial" panose="020B0604020202020204" pitchFamily="34" charset="0"/>
              </a:rPr>
              <a:t>.mov</a:t>
            </a:r>
            <a:endParaRPr lang="en-US" altLang="en-US" sz="800" i="1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519" name="AutoShape 66"/>
          <p:cNvCxnSpPr>
            <a:cxnSpLocks noChangeShapeType="1"/>
            <a:stCxn id="19529" idx="3"/>
            <a:endCxn id="19528" idx="1"/>
          </p:cNvCxnSpPr>
          <p:nvPr/>
        </p:nvCxnSpPr>
        <p:spPr bwMode="auto">
          <a:xfrm>
            <a:off x="5502275" y="3886200"/>
            <a:ext cx="746125" cy="760413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20" name="AutoShape 67"/>
          <p:cNvCxnSpPr>
            <a:cxnSpLocks noChangeShapeType="1"/>
            <a:stCxn id="19529" idx="3"/>
            <a:endCxn id="19497" idx="1"/>
          </p:cNvCxnSpPr>
          <p:nvPr/>
        </p:nvCxnSpPr>
        <p:spPr bwMode="auto">
          <a:xfrm>
            <a:off x="5502275" y="3886200"/>
            <a:ext cx="2117725" cy="1257300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21" name="AutoShape 68"/>
          <p:cNvCxnSpPr>
            <a:cxnSpLocks noChangeShapeType="1"/>
            <a:stCxn id="19461" idx="3"/>
            <a:endCxn id="19502" idx="1"/>
          </p:cNvCxnSpPr>
          <p:nvPr/>
        </p:nvCxnSpPr>
        <p:spPr bwMode="auto">
          <a:xfrm>
            <a:off x="7239000" y="3733800"/>
            <a:ext cx="381000" cy="838200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22" name="AutoShape 69"/>
          <p:cNvCxnSpPr>
            <a:cxnSpLocks noChangeShapeType="1"/>
            <a:stCxn id="19491" idx="3"/>
            <a:endCxn id="19461" idx="1"/>
          </p:cNvCxnSpPr>
          <p:nvPr/>
        </p:nvCxnSpPr>
        <p:spPr bwMode="auto">
          <a:xfrm>
            <a:off x="1828800" y="2362200"/>
            <a:ext cx="4419600" cy="1371600"/>
          </a:xfrm>
          <a:prstGeom prst="straightConnector1">
            <a:avLst/>
          </a:prstGeom>
          <a:noFill/>
          <a:ln w="3175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23" name="AutoShape 70"/>
          <p:cNvCxnSpPr>
            <a:cxnSpLocks noChangeShapeType="1"/>
            <a:stCxn id="19491" idx="3"/>
            <a:endCxn id="19529" idx="1"/>
          </p:cNvCxnSpPr>
          <p:nvPr/>
        </p:nvCxnSpPr>
        <p:spPr bwMode="auto">
          <a:xfrm>
            <a:off x="1828800" y="2362200"/>
            <a:ext cx="2682875" cy="1524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24" name="Text Box 72"/>
          <p:cNvSpPr txBox="1">
            <a:spLocks noChangeArrowheads="1"/>
          </p:cNvSpPr>
          <p:nvPr/>
        </p:nvSpPr>
        <p:spPr bwMode="auto">
          <a:xfrm>
            <a:off x="8153400" y="3962400"/>
            <a:ext cx="838200" cy="1222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0000"/>
                </a:solidFill>
                <a:latin typeface="Arial" panose="020B0604020202020204" pitchFamily="34" charset="0"/>
              </a:rPr>
              <a:t>Macromedia Flash</a:t>
            </a:r>
            <a:endParaRPr lang="en-US" altLang="en-US" sz="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525" name="Rectangle 74"/>
          <p:cNvSpPr>
            <a:spLocks noChangeArrowheads="1"/>
          </p:cNvSpPr>
          <p:nvPr/>
        </p:nvSpPr>
        <p:spPr bwMode="auto">
          <a:xfrm>
            <a:off x="7620000" y="5943600"/>
            <a:ext cx="990600" cy="457200"/>
          </a:xfrm>
          <a:prstGeom prst="rect">
            <a:avLst/>
          </a:prstGeom>
          <a:solidFill>
            <a:srgbClr val="FFFFCC">
              <a:alpha val="47058"/>
            </a:srgbClr>
          </a:solidFill>
          <a:ln w="9525">
            <a:solidFill>
              <a:schemeClr val="folHlink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Reporting Tool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cxnSp>
        <p:nvCxnSpPr>
          <p:cNvPr id="19526" name="AutoShape 75"/>
          <p:cNvCxnSpPr>
            <a:cxnSpLocks noChangeShapeType="1"/>
            <a:stCxn id="19525" idx="1"/>
            <a:endCxn id="19529" idx="3"/>
          </p:cNvCxnSpPr>
          <p:nvPr/>
        </p:nvCxnSpPr>
        <p:spPr bwMode="auto">
          <a:xfrm flipH="1" flipV="1">
            <a:off x="5502275" y="3886200"/>
            <a:ext cx="2117725" cy="228600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27" name="Text Box 83"/>
          <p:cNvSpPr txBox="1">
            <a:spLocks noChangeArrowheads="1"/>
          </p:cNvSpPr>
          <p:nvPr/>
        </p:nvSpPr>
        <p:spPr bwMode="auto">
          <a:xfrm>
            <a:off x="8001000" y="2239963"/>
            <a:ext cx="946150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0000"/>
                </a:solidFill>
                <a:latin typeface="Arial" panose="020B0604020202020204" pitchFamily="34" charset="0"/>
              </a:rPr>
              <a:t>Instant Messenger</a:t>
            </a:r>
            <a:endParaRPr lang="en-US" altLang="en-US" sz="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0000"/>
                </a:solidFill>
                <a:latin typeface="Arial" panose="020B0604020202020204" pitchFamily="34" charset="0"/>
              </a:rPr>
              <a:t>Microsoft Messenger</a:t>
            </a:r>
            <a:endParaRPr lang="en-US" altLang="en-US" sz="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528" name="Rectangle 84"/>
          <p:cNvSpPr>
            <a:spLocks noChangeArrowheads="1"/>
          </p:cNvSpPr>
          <p:nvPr/>
        </p:nvSpPr>
        <p:spPr bwMode="auto">
          <a:xfrm>
            <a:off x="6248400" y="4418013"/>
            <a:ext cx="990600" cy="457200"/>
          </a:xfrm>
          <a:prstGeom prst="rect">
            <a:avLst/>
          </a:prstGeom>
          <a:solidFill>
            <a:srgbClr val="FFFFCC">
              <a:alpha val="47058"/>
            </a:srgbClr>
          </a:solidFill>
          <a:ln w="9525">
            <a:solidFill>
              <a:schemeClr val="folHlink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5F5F5F"/>
                </a:solidFill>
                <a:latin typeface="Arial" panose="020B0604020202020204" pitchFamily="34" charset="0"/>
              </a:rPr>
              <a:t>Web/</a:t>
            </a:r>
            <a:br>
              <a:rPr lang="en-US" altLang="en-US" sz="1000">
                <a:solidFill>
                  <a:srgbClr val="5F5F5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5F5F5F"/>
                </a:solidFill>
                <a:latin typeface="Arial" panose="020B0604020202020204" pitchFamily="34" charset="0"/>
              </a:rPr>
              <a:t>Application Server</a:t>
            </a:r>
            <a:endParaRPr lang="en-US" altLang="en-US" sz="100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9529" name="Rectangle 85"/>
          <p:cNvSpPr>
            <a:spLocks noChangeArrowheads="1"/>
          </p:cNvSpPr>
          <p:nvPr/>
        </p:nvSpPr>
        <p:spPr bwMode="auto">
          <a:xfrm>
            <a:off x="4511675" y="3657600"/>
            <a:ext cx="9906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Learning Management System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9530" name="Rectangle 86"/>
          <p:cNvSpPr>
            <a:spLocks noChangeArrowheads="1"/>
          </p:cNvSpPr>
          <p:nvPr/>
        </p:nvSpPr>
        <p:spPr bwMode="auto">
          <a:xfrm>
            <a:off x="7620000" y="1219200"/>
            <a:ext cx="457200" cy="1143000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solidFill>
              <a:schemeClr val="folHlink"/>
            </a:solidFill>
            <a:prstDash val="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2"/>
                </a:solidFill>
                <a:latin typeface="Arial" panose="020B0604020202020204" pitchFamily="34" charset="0"/>
              </a:rPr>
              <a:t>Installed on Desktop</a:t>
            </a:r>
            <a:endParaRPr lang="en-US" altLang="en-US" sz="1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722313" y="87313"/>
            <a:ext cx="7874000" cy="661987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990600" y="76200"/>
            <a:ext cx="7315200" cy="661987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1828800" y="457200"/>
            <a:ext cx="5673725" cy="58547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2325688" y="1069975"/>
            <a:ext cx="4635500" cy="465455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792413" y="1595438"/>
            <a:ext cx="3702050" cy="360362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3405188" y="2149475"/>
            <a:ext cx="2476500" cy="2495550"/>
          </a:xfrm>
          <a:prstGeom prst="ellipse">
            <a:avLst/>
          </a:prstGeom>
          <a:solidFill>
            <a:srgbClr val="FFFFCC"/>
          </a:solidFill>
          <a:ln w="9525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6400800" y="247650"/>
            <a:ext cx="1939925" cy="869950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Arial" panose="020B0604020202020204" pitchFamily="34" charset="0"/>
              </a:rPr>
              <a:t>E-learning Content </a:t>
            </a:r>
            <a:endParaRPr lang="en-US" altLang="en-US" sz="18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913438" y="1827213"/>
            <a:ext cx="1085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</a:rPr>
              <a:t>Virtual Classroom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7772400" y="220980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CRM</a:t>
            </a:r>
            <a:endParaRPr lang="en-US" altLang="en-US" sz="9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</a:rPr>
              <a:t>Integration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6172200" y="3581400"/>
            <a:ext cx="1219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Document 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Management 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Systems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</a:rPr>
              <a:t>Integration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477000" y="1981200"/>
            <a:ext cx="1106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Knowledge 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Management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876800" y="15240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Stand-alone E-learning Modules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1676400" y="43434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Needs Assessment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438400" y="3733800"/>
            <a:ext cx="1447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Content Creation or Procurement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5791200" y="1219200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Embedded Help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4495800" y="609600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Simulations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4572000" y="2209800"/>
            <a:ext cx="127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Course  Libraries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5029200" y="5562600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Personal Action Plans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762000" y="4572000"/>
            <a:ext cx="1371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Alignment with Enterprise Strategy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5334000" y="2438400"/>
            <a:ext cx="1041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Search Tools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62" name="Arc 22"/>
          <p:cNvSpPr/>
          <p:nvPr/>
        </p:nvSpPr>
        <p:spPr bwMode="auto">
          <a:xfrm rot="2832695" flipH="1" flipV="1">
            <a:off x="608806" y="1296194"/>
            <a:ext cx="3211513" cy="3819525"/>
          </a:xfrm>
          <a:custGeom>
            <a:avLst/>
            <a:gdLst>
              <a:gd name="T0" fmla="*/ 2147483646 w 17338"/>
              <a:gd name="T1" fmla="*/ 0 h 19595"/>
              <a:gd name="T2" fmla="*/ 2147483646 w 17338"/>
              <a:gd name="T3" fmla="*/ 2147483646 h 19595"/>
              <a:gd name="T4" fmla="*/ 0 w 17338"/>
              <a:gd name="T5" fmla="*/ 2147483646 h 195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338" h="19595" fill="none" extrusionOk="0">
                <a:moveTo>
                  <a:pt x="9088" y="0"/>
                </a:moveTo>
                <a:cubicBezTo>
                  <a:pt x="12354" y="1515"/>
                  <a:pt x="15190" y="3822"/>
                  <a:pt x="17337" y="6712"/>
                </a:cubicBezTo>
              </a:path>
              <a:path w="17338" h="19595" stroke="0" extrusionOk="0">
                <a:moveTo>
                  <a:pt x="9088" y="0"/>
                </a:moveTo>
                <a:cubicBezTo>
                  <a:pt x="12354" y="1515"/>
                  <a:pt x="15190" y="3822"/>
                  <a:pt x="17337" y="6712"/>
                </a:cubicBezTo>
                <a:lnTo>
                  <a:pt x="0" y="19595"/>
                </a:lnTo>
                <a:lnTo>
                  <a:pt x="908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1524000" y="4038600"/>
            <a:ext cx="205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Audience Assessment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64" name="Oval 24"/>
          <p:cNvSpPr>
            <a:spLocks noChangeArrowheads="1"/>
          </p:cNvSpPr>
          <p:nvPr/>
        </p:nvSpPr>
        <p:spPr bwMode="auto">
          <a:xfrm rot="4292818">
            <a:off x="4520406" y="1627982"/>
            <a:ext cx="3462337" cy="27432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 rot="5400000" flipH="1" flipV="1">
            <a:off x="2190750" y="1960563"/>
            <a:ext cx="419100" cy="2819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23 w 21600"/>
              <a:gd name="T13" fmla="*/ 5523 h 21600"/>
              <a:gd name="T14" fmla="*/ 16077 w 21600"/>
              <a:gd name="T15" fmla="*/ 160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445" y="21600"/>
                </a:lnTo>
                <a:lnTo>
                  <a:pt x="141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Project Management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 rot="5400000">
            <a:off x="6686550" y="1962150"/>
            <a:ext cx="419100" cy="2819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23 w 21600"/>
              <a:gd name="T13" fmla="*/ 5523 h 21600"/>
              <a:gd name="T14" fmla="*/ 16077 w 21600"/>
              <a:gd name="T15" fmla="*/ 160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445" y="21600"/>
                </a:lnTo>
                <a:lnTo>
                  <a:pt x="141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Learning Management Systems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 rot="-1376718">
            <a:off x="6477000" y="43434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Standards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724400" y="914400"/>
            <a:ext cx="198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Strategic “Must-Take” Course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7315200" y="4343400"/>
            <a:ext cx="801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ERP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Integration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334000" y="2133600"/>
            <a:ext cx="160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Online Communities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1676400" y="3048000"/>
            <a:ext cx="144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Pilot Assessment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6629400" y="28956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LCMS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791200" y="26670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Authoring Tools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2286000" y="3505200"/>
            <a:ext cx="1143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Pilot Delivery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2438400" y="2971800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Rollout  Delivery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5554663" y="2865438"/>
            <a:ext cx="48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</a:rPr>
              <a:t>Portal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1905000" y="2667000"/>
            <a:ext cx="144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Rollout Assessment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78" name="Oval 38"/>
          <p:cNvSpPr>
            <a:spLocks noChangeArrowheads="1"/>
          </p:cNvSpPr>
          <p:nvPr/>
        </p:nvSpPr>
        <p:spPr bwMode="auto">
          <a:xfrm>
            <a:off x="1651000" y="5942013"/>
            <a:ext cx="1209675" cy="4810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Arial" panose="020B0604020202020204" pitchFamily="34" charset="0"/>
              </a:rPr>
              <a:t>Source</a:t>
            </a:r>
            <a:endParaRPr lang="en-US" altLang="en-US" sz="18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35879" name="Oval 39"/>
          <p:cNvSpPr>
            <a:spLocks noChangeArrowheads="1"/>
          </p:cNvSpPr>
          <p:nvPr/>
        </p:nvSpPr>
        <p:spPr bwMode="auto">
          <a:xfrm>
            <a:off x="1295400" y="304800"/>
            <a:ext cx="1447800" cy="481013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Arial" panose="020B0604020202020204" pitchFamily="34" charset="0"/>
              </a:rPr>
              <a:t>Results </a:t>
            </a:r>
            <a:endParaRPr lang="en-US" altLang="en-US" sz="18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2590800" y="44958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Employee Survey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2438400" y="48006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Customer Survey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3048000" y="4267200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Cut Budget/Consolidation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3276600" y="5029200"/>
            <a:ext cx="1219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Rolling out new internal offering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3048000" y="6096000"/>
            <a:ext cx="1219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New Enterprise Direction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3276600" y="16002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New Process Behavior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1828800" y="5410200"/>
            <a:ext cx="1600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Changing External Conditions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2590800" y="5715000"/>
            <a:ext cx="160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Long Term Skill Gap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1828800" y="5029200"/>
            <a:ext cx="1219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Weak Enterprise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Results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2743200" y="5029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Merger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90" name="Rectangle 51"/>
          <p:cNvSpPr>
            <a:spLocks noChangeArrowheads="1"/>
          </p:cNvSpPr>
          <p:nvPr/>
        </p:nvSpPr>
        <p:spPr bwMode="auto">
          <a:xfrm>
            <a:off x="3276600" y="4648200"/>
            <a:ext cx="1295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Enabled by IT Infrastructure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91" name="Rectangle 52"/>
          <p:cNvSpPr>
            <a:spLocks noChangeArrowheads="1"/>
          </p:cNvSpPr>
          <p:nvPr/>
        </p:nvSpPr>
        <p:spPr bwMode="auto">
          <a:xfrm>
            <a:off x="6096000" y="46482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Conferences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92" name="Rectangle 53"/>
          <p:cNvSpPr>
            <a:spLocks noChangeArrowheads="1"/>
          </p:cNvSpPr>
          <p:nvPr/>
        </p:nvSpPr>
        <p:spPr bwMode="auto">
          <a:xfrm>
            <a:off x="6172200" y="5638800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Apprenticeships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93" name="Rectangle 54"/>
          <p:cNvSpPr>
            <a:spLocks noChangeArrowheads="1"/>
          </p:cNvSpPr>
          <p:nvPr/>
        </p:nvSpPr>
        <p:spPr bwMode="auto">
          <a:xfrm>
            <a:off x="1905000" y="1524000"/>
            <a:ext cx="1219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Customer Satisfaction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94" name="Rectangle 55"/>
          <p:cNvSpPr>
            <a:spLocks noChangeArrowheads="1"/>
          </p:cNvSpPr>
          <p:nvPr/>
        </p:nvSpPr>
        <p:spPr bwMode="auto">
          <a:xfrm>
            <a:off x="3429000" y="1219200"/>
            <a:ext cx="1219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Employee Satisfaction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95" name="Rectangle 56"/>
          <p:cNvSpPr>
            <a:spLocks noChangeArrowheads="1"/>
          </p:cNvSpPr>
          <p:nvPr/>
        </p:nvSpPr>
        <p:spPr bwMode="auto">
          <a:xfrm>
            <a:off x="2819400" y="24384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Cost Reduction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96" name="Rectangle 57"/>
          <p:cNvSpPr>
            <a:spLocks noChangeArrowheads="1"/>
          </p:cNvSpPr>
          <p:nvPr/>
        </p:nvSpPr>
        <p:spPr bwMode="auto">
          <a:xfrm>
            <a:off x="3048000" y="2209800"/>
            <a:ext cx="1143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Completion Rate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97" name="Rectangle 58"/>
          <p:cNvSpPr>
            <a:spLocks noChangeArrowheads="1"/>
          </p:cNvSpPr>
          <p:nvPr/>
        </p:nvSpPr>
        <p:spPr bwMode="auto">
          <a:xfrm>
            <a:off x="2971800" y="609600"/>
            <a:ext cx="160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Organizational Alignment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98" name="Rectangle 59"/>
          <p:cNvSpPr>
            <a:spLocks noChangeArrowheads="1"/>
          </p:cNvSpPr>
          <p:nvPr/>
        </p:nvSpPr>
        <p:spPr bwMode="auto">
          <a:xfrm>
            <a:off x="1676400" y="1143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New Intuitive Behavior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99" name="Rectangle 60"/>
          <p:cNvSpPr>
            <a:spLocks noChangeArrowheads="1"/>
          </p:cNvSpPr>
          <p:nvPr/>
        </p:nvSpPr>
        <p:spPr bwMode="auto">
          <a:xfrm>
            <a:off x="2590800" y="1981200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One Contact Point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00" name="Oval 61"/>
          <p:cNvSpPr>
            <a:spLocks noChangeArrowheads="1"/>
          </p:cNvSpPr>
          <p:nvPr/>
        </p:nvSpPr>
        <p:spPr bwMode="auto">
          <a:xfrm>
            <a:off x="6283325" y="5791200"/>
            <a:ext cx="2022475" cy="909638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Arial" panose="020B0604020202020204" pitchFamily="34" charset="0"/>
              </a:rPr>
              <a:t>Other Content</a:t>
            </a:r>
            <a:endParaRPr lang="en-US" altLang="en-US" sz="18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35901" name="Rectangle 62"/>
          <p:cNvSpPr>
            <a:spLocks noChangeArrowheads="1"/>
          </p:cNvSpPr>
          <p:nvPr/>
        </p:nvSpPr>
        <p:spPr bwMode="auto">
          <a:xfrm>
            <a:off x="6248400" y="48768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Workshops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02" name="Rectangle 63"/>
          <p:cNvSpPr>
            <a:spLocks noChangeArrowheads="1"/>
          </p:cNvSpPr>
          <p:nvPr/>
        </p:nvSpPr>
        <p:spPr bwMode="auto">
          <a:xfrm>
            <a:off x="5257800" y="5181600"/>
            <a:ext cx="7794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Lectures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03" name="Rectangle 64"/>
          <p:cNvSpPr>
            <a:spLocks noChangeArrowheads="1"/>
          </p:cNvSpPr>
          <p:nvPr/>
        </p:nvSpPr>
        <p:spPr bwMode="auto">
          <a:xfrm>
            <a:off x="5638800" y="41148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Manuals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904" name="Rectangle 65"/>
          <p:cNvSpPr>
            <a:spLocks noChangeArrowheads="1"/>
          </p:cNvSpPr>
          <p:nvPr/>
        </p:nvSpPr>
        <p:spPr bwMode="auto">
          <a:xfrm>
            <a:off x="5181600" y="4876800"/>
            <a:ext cx="7794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Videos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05" name="Rectangle 66"/>
          <p:cNvSpPr>
            <a:spLocks noChangeArrowheads="1"/>
          </p:cNvSpPr>
          <p:nvPr/>
        </p:nvSpPr>
        <p:spPr bwMode="auto">
          <a:xfrm>
            <a:off x="6858000" y="51816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Skunk Works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06" name="Rectangle 67"/>
          <p:cNvSpPr>
            <a:spLocks noChangeArrowheads="1"/>
          </p:cNvSpPr>
          <p:nvPr/>
        </p:nvSpPr>
        <p:spPr bwMode="auto">
          <a:xfrm>
            <a:off x="5105400" y="60960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Coaches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07" name="Rectangle 68"/>
          <p:cNvSpPr>
            <a:spLocks noChangeArrowheads="1"/>
          </p:cNvSpPr>
          <p:nvPr/>
        </p:nvSpPr>
        <p:spPr bwMode="auto">
          <a:xfrm>
            <a:off x="5029200" y="44958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Magazines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08" name="Oval 69"/>
          <p:cNvSpPr>
            <a:spLocks noChangeArrowheads="1"/>
          </p:cNvSpPr>
          <p:nvPr/>
        </p:nvSpPr>
        <p:spPr bwMode="auto">
          <a:xfrm rot="-5400000">
            <a:off x="-1023144" y="3217070"/>
            <a:ext cx="2682875" cy="4810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Arial" panose="020B0604020202020204" pitchFamily="34" charset="0"/>
              </a:rPr>
              <a:t>Process </a:t>
            </a:r>
            <a:endParaRPr lang="en-US" altLang="en-US" sz="18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35909" name="Rectangle 70"/>
          <p:cNvSpPr>
            <a:spLocks noChangeArrowheads="1"/>
          </p:cNvSpPr>
          <p:nvPr/>
        </p:nvSpPr>
        <p:spPr bwMode="auto">
          <a:xfrm>
            <a:off x="2438400" y="13716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Lower Turnover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10" name="Line 71"/>
          <p:cNvSpPr>
            <a:spLocks noChangeShapeType="1"/>
          </p:cNvSpPr>
          <p:nvPr/>
        </p:nvSpPr>
        <p:spPr bwMode="auto">
          <a:xfrm flipH="1" flipV="1">
            <a:off x="1371600" y="1600200"/>
            <a:ext cx="327660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11" name="Line 72"/>
          <p:cNvSpPr>
            <a:spLocks noChangeShapeType="1"/>
          </p:cNvSpPr>
          <p:nvPr/>
        </p:nvSpPr>
        <p:spPr bwMode="auto">
          <a:xfrm flipV="1">
            <a:off x="4648200" y="762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12" name="Line 73"/>
          <p:cNvSpPr>
            <a:spLocks noChangeShapeType="1"/>
          </p:cNvSpPr>
          <p:nvPr/>
        </p:nvSpPr>
        <p:spPr bwMode="auto">
          <a:xfrm>
            <a:off x="4648200" y="34290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13" name="Line 74"/>
          <p:cNvSpPr>
            <a:spLocks noChangeShapeType="1"/>
          </p:cNvSpPr>
          <p:nvPr/>
        </p:nvSpPr>
        <p:spPr bwMode="auto">
          <a:xfrm flipH="1" flipV="1">
            <a:off x="4648200" y="3429000"/>
            <a:ext cx="327660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14" name="Line 75"/>
          <p:cNvSpPr>
            <a:spLocks noChangeShapeType="1"/>
          </p:cNvSpPr>
          <p:nvPr/>
        </p:nvSpPr>
        <p:spPr bwMode="auto">
          <a:xfrm rot="-5400000">
            <a:off x="5283200" y="850900"/>
            <a:ext cx="1930400" cy="325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15" name="Line 76"/>
          <p:cNvSpPr>
            <a:spLocks noChangeShapeType="1"/>
          </p:cNvSpPr>
          <p:nvPr/>
        </p:nvSpPr>
        <p:spPr bwMode="auto">
          <a:xfrm rot="-5400000" flipH="1" flipV="1">
            <a:off x="2101850" y="2711450"/>
            <a:ext cx="1828800" cy="3263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16" name="Oval 77"/>
          <p:cNvSpPr>
            <a:spLocks noChangeArrowheads="1"/>
          </p:cNvSpPr>
          <p:nvPr/>
        </p:nvSpPr>
        <p:spPr bwMode="auto">
          <a:xfrm>
            <a:off x="3694113" y="2449513"/>
            <a:ext cx="1933575" cy="1901825"/>
          </a:xfrm>
          <a:prstGeom prst="ellipse">
            <a:avLst/>
          </a:prstGeom>
          <a:solidFill>
            <a:srgbClr val="FFFFCC"/>
          </a:solidFill>
          <a:ln w="9525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17" name="Text Box 78"/>
          <p:cNvSpPr txBox="1">
            <a:spLocks noChangeArrowheads="1"/>
          </p:cNvSpPr>
          <p:nvPr/>
        </p:nvSpPr>
        <p:spPr bwMode="auto">
          <a:xfrm>
            <a:off x="4038600" y="2987675"/>
            <a:ext cx="127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9CC"/>
                </a:solidFill>
              </a:rPr>
              <a:t>End-Learners</a:t>
            </a:r>
            <a:endParaRPr lang="en-US" altLang="en-US" sz="2400" b="1">
              <a:solidFill>
                <a:srgbClr val="0099CC"/>
              </a:solidFill>
            </a:endParaRPr>
          </a:p>
        </p:txBody>
      </p:sp>
      <p:sp>
        <p:nvSpPr>
          <p:cNvPr id="35918" name="Oval 79"/>
          <p:cNvSpPr>
            <a:spLocks noChangeArrowheads="1"/>
          </p:cNvSpPr>
          <p:nvPr/>
        </p:nvSpPr>
        <p:spPr bwMode="auto">
          <a:xfrm rot="5400000">
            <a:off x="7706519" y="3318669"/>
            <a:ext cx="2393950" cy="4810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Arial" panose="020B0604020202020204" pitchFamily="34" charset="0"/>
              </a:rPr>
              <a:t>Infrastructure </a:t>
            </a:r>
            <a:endParaRPr lang="en-US" altLang="en-US" sz="18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4415" name="Oval 80"/>
          <p:cNvSpPr>
            <a:spLocks noChangeArrowheads="1"/>
          </p:cNvSpPr>
          <p:nvPr/>
        </p:nvSpPr>
        <p:spPr bwMode="auto">
          <a:xfrm>
            <a:off x="4230688" y="4802188"/>
            <a:ext cx="885825" cy="265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Arial" panose="020B0604020202020204" pitchFamily="34" charset="0"/>
                <a:cs typeface="Times New Roman" panose="02020603050405020304" pitchFamily="18" charset="0"/>
              </a:rPr>
              <a:t>Tactical</a:t>
            </a:r>
            <a:endParaRPr lang="en-US" sz="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16" name="Oval 81"/>
          <p:cNvSpPr>
            <a:spLocks noChangeArrowheads="1"/>
          </p:cNvSpPr>
          <p:nvPr/>
        </p:nvSpPr>
        <p:spPr bwMode="auto">
          <a:xfrm>
            <a:off x="4230688" y="5348288"/>
            <a:ext cx="885825" cy="265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Arial" panose="020B0604020202020204" pitchFamily="34" charset="0"/>
                <a:cs typeface="Times New Roman" panose="02020603050405020304" pitchFamily="18" charset="0"/>
              </a:rPr>
              <a:t>Tier 2</a:t>
            </a:r>
            <a:endParaRPr lang="en-US" sz="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17" name="Oval 82"/>
          <p:cNvSpPr>
            <a:spLocks noChangeArrowheads="1"/>
          </p:cNvSpPr>
          <p:nvPr/>
        </p:nvSpPr>
        <p:spPr bwMode="auto">
          <a:xfrm>
            <a:off x="4230688" y="5907088"/>
            <a:ext cx="885825" cy="265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Arial" panose="020B0604020202020204" pitchFamily="34" charset="0"/>
                <a:cs typeface="Times New Roman" panose="02020603050405020304" pitchFamily="18" charset="0"/>
              </a:rPr>
              <a:t>Tier 3</a:t>
            </a:r>
            <a:endParaRPr lang="en-US" sz="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18" name="Oval 83"/>
          <p:cNvSpPr>
            <a:spLocks noChangeArrowheads="1"/>
          </p:cNvSpPr>
          <p:nvPr/>
        </p:nvSpPr>
        <p:spPr bwMode="auto">
          <a:xfrm>
            <a:off x="4230688" y="6400800"/>
            <a:ext cx="885825" cy="2651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Arial" panose="020B0604020202020204" pitchFamily="34" charset="0"/>
                <a:cs typeface="Times New Roman" panose="02020603050405020304" pitchFamily="18" charset="0"/>
              </a:rPr>
              <a:t>Strategic</a:t>
            </a:r>
            <a:endParaRPr lang="en-US" sz="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23" name="Text Box 84"/>
          <p:cNvSpPr txBox="1">
            <a:spLocks noChangeArrowheads="1"/>
          </p:cNvSpPr>
          <p:nvPr/>
        </p:nvSpPr>
        <p:spPr bwMode="auto">
          <a:xfrm>
            <a:off x="4419600" y="1752600"/>
            <a:ext cx="1498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Template and Documentation Libraries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5924" name="Rectangle 85"/>
          <p:cNvSpPr>
            <a:spLocks noChangeArrowheads="1"/>
          </p:cNvSpPr>
          <p:nvPr/>
        </p:nvSpPr>
        <p:spPr bwMode="auto">
          <a:xfrm>
            <a:off x="3124200" y="5334000"/>
            <a:ext cx="1219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Rolling out new external offering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25" name="Rectangle 86"/>
          <p:cNvSpPr>
            <a:spLocks noChangeArrowheads="1"/>
          </p:cNvSpPr>
          <p:nvPr/>
        </p:nvSpPr>
        <p:spPr bwMode="auto">
          <a:xfrm>
            <a:off x="5562600" y="4724400"/>
            <a:ext cx="7794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Job-aides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26" name="Rectangle 87"/>
          <p:cNvSpPr>
            <a:spLocks noChangeArrowheads="1"/>
          </p:cNvSpPr>
          <p:nvPr/>
        </p:nvSpPr>
        <p:spPr bwMode="auto">
          <a:xfrm>
            <a:off x="5562600" y="50292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Help Desk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27" name="Rectangle 88"/>
          <p:cNvSpPr>
            <a:spLocks noChangeArrowheads="1"/>
          </p:cNvSpPr>
          <p:nvPr/>
        </p:nvSpPr>
        <p:spPr bwMode="auto">
          <a:xfrm>
            <a:off x="5334000" y="58674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New Compensation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28" name="Rectangle 89"/>
          <p:cNvSpPr>
            <a:spLocks noChangeArrowheads="1"/>
          </p:cNvSpPr>
          <p:nvPr/>
        </p:nvSpPr>
        <p:spPr bwMode="auto">
          <a:xfrm>
            <a:off x="3657600" y="1844675"/>
            <a:ext cx="1066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Increased Access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722313" y="87313"/>
            <a:ext cx="7874000" cy="661987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990600" y="76200"/>
            <a:ext cx="7315200" cy="6619875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1828800" y="457200"/>
            <a:ext cx="5673725" cy="58547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2325688" y="1069975"/>
            <a:ext cx="4635500" cy="4654550"/>
          </a:xfrm>
          <a:prstGeom prst="ellipse">
            <a:avLst/>
          </a:prstGeom>
          <a:solidFill>
            <a:srgbClr val="EAEAEA"/>
          </a:solidFill>
          <a:ln w="9525" algn="ctr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2792413" y="1595438"/>
            <a:ext cx="3702050" cy="3603625"/>
          </a:xfrm>
          <a:prstGeom prst="ellipse">
            <a:avLst/>
          </a:prstGeom>
          <a:solidFill>
            <a:srgbClr val="C4BDF1"/>
          </a:solidFill>
          <a:ln w="9525" algn="ctr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3405188" y="2149475"/>
            <a:ext cx="2476500" cy="2495550"/>
          </a:xfrm>
          <a:prstGeom prst="ellipse">
            <a:avLst/>
          </a:prstGeom>
          <a:solidFill>
            <a:srgbClr val="FFFFCC"/>
          </a:solidFill>
          <a:ln w="9525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6400800" y="247650"/>
            <a:ext cx="1939925" cy="869950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Arial" panose="020B0604020202020204" pitchFamily="34" charset="0"/>
              </a:rPr>
              <a:t>E-learning Content </a:t>
            </a:r>
            <a:endParaRPr lang="en-US" altLang="en-US" sz="18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477000" y="2362200"/>
            <a:ext cx="11064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Community Tools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676400" y="43434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Needs Assessment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2438400" y="3733800"/>
            <a:ext cx="1447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Content Creation or Procurement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648200" y="6096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Full Dynamic Simulations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4648200" y="1905000"/>
            <a:ext cx="127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Workbook Libraries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5029200" y="5562600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Personal Action Plans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762000" y="4572000"/>
            <a:ext cx="1371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Alignment with Strategy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5867400" y="2971800"/>
            <a:ext cx="1041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Search Tools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7905" name="Arc 17"/>
          <p:cNvSpPr/>
          <p:nvPr/>
        </p:nvSpPr>
        <p:spPr bwMode="auto">
          <a:xfrm rot="2832695" flipH="1" flipV="1">
            <a:off x="608806" y="1296194"/>
            <a:ext cx="3211513" cy="3819525"/>
          </a:xfrm>
          <a:custGeom>
            <a:avLst/>
            <a:gdLst>
              <a:gd name="T0" fmla="*/ 2147483646 w 17338"/>
              <a:gd name="T1" fmla="*/ 0 h 19595"/>
              <a:gd name="T2" fmla="*/ 2147483646 w 17338"/>
              <a:gd name="T3" fmla="*/ 2147483646 h 19595"/>
              <a:gd name="T4" fmla="*/ 0 w 17338"/>
              <a:gd name="T5" fmla="*/ 2147483646 h 195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338" h="19595" fill="none" extrusionOk="0">
                <a:moveTo>
                  <a:pt x="9088" y="0"/>
                </a:moveTo>
                <a:cubicBezTo>
                  <a:pt x="12354" y="1515"/>
                  <a:pt x="15190" y="3822"/>
                  <a:pt x="17337" y="6712"/>
                </a:cubicBezTo>
              </a:path>
              <a:path w="17338" h="19595" stroke="0" extrusionOk="0">
                <a:moveTo>
                  <a:pt x="9088" y="0"/>
                </a:moveTo>
                <a:cubicBezTo>
                  <a:pt x="12354" y="1515"/>
                  <a:pt x="15190" y="3822"/>
                  <a:pt x="17337" y="6712"/>
                </a:cubicBezTo>
                <a:lnTo>
                  <a:pt x="0" y="19595"/>
                </a:lnTo>
                <a:lnTo>
                  <a:pt x="908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1524000" y="4038600"/>
            <a:ext cx="205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Audience Assessment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 rot="5400000" flipH="1" flipV="1">
            <a:off x="2190750" y="1960563"/>
            <a:ext cx="419100" cy="2819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23 w 21600"/>
              <a:gd name="T13" fmla="*/ 5523 h 21600"/>
              <a:gd name="T14" fmla="*/ 16077 w 21600"/>
              <a:gd name="T15" fmla="*/ 160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445" y="21600"/>
                </a:lnTo>
                <a:lnTo>
                  <a:pt x="141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Project Management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 rot="5400000">
            <a:off x="6686550" y="1962150"/>
            <a:ext cx="419100" cy="2819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23 w 21600"/>
              <a:gd name="T13" fmla="*/ 5523 h 21600"/>
              <a:gd name="T14" fmla="*/ 16077 w 21600"/>
              <a:gd name="T15" fmla="*/ 160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445" y="21600"/>
                </a:lnTo>
                <a:lnTo>
                  <a:pt x="141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Learning Management Systems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638800" y="1981200"/>
            <a:ext cx="160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Online Communities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1676400" y="3048000"/>
            <a:ext cx="144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Pilot Assessment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6477000" y="28194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Content Management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791200" y="26670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Authoring Tools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2286000" y="3505200"/>
            <a:ext cx="1143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Pilot Delivery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2438400" y="2971800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Rollout  Delivery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554663" y="2865438"/>
            <a:ext cx="48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</a:rPr>
              <a:t>Portal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1905000" y="2667000"/>
            <a:ext cx="1447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Rollout Assessment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1651000" y="5942013"/>
            <a:ext cx="1209675" cy="4810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Arial" panose="020B0604020202020204" pitchFamily="34" charset="0"/>
              </a:rPr>
              <a:t>Source</a:t>
            </a:r>
            <a:endParaRPr lang="en-US" altLang="en-US" sz="18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37918" name="Oval 30"/>
          <p:cNvSpPr>
            <a:spLocks noChangeArrowheads="1"/>
          </p:cNvSpPr>
          <p:nvPr/>
        </p:nvSpPr>
        <p:spPr bwMode="auto">
          <a:xfrm>
            <a:off x="1295400" y="304800"/>
            <a:ext cx="1447800" cy="481013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Arial" panose="020B0604020202020204" pitchFamily="34" charset="0"/>
              </a:rPr>
              <a:t>Results </a:t>
            </a:r>
            <a:endParaRPr lang="en-US" altLang="en-US" sz="18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2971800" y="4419600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Cut Budget/Consolidation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3048000" y="60960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New Direction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1676400" y="5105400"/>
            <a:ext cx="1600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Changing External Conditions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2362200" y="5638800"/>
            <a:ext cx="160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Long Term Skill Gap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23" name="Rectangle 36"/>
          <p:cNvSpPr>
            <a:spLocks noChangeArrowheads="1"/>
          </p:cNvSpPr>
          <p:nvPr/>
        </p:nvSpPr>
        <p:spPr bwMode="auto">
          <a:xfrm>
            <a:off x="3048000" y="4740275"/>
            <a:ext cx="1295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Enabled by IT Infrastructure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24" name="Rectangle 37"/>
          <p:cNvSpPr>
            <a:spLocks noChangeArrowheads="1"/>
          </p:cNvSpPr>
          <p:nvPr/>
        </p:nvSpPr>
        <p:spPr bwMode="auto">
          <a:xfrm>
            <a:off x="6172200" y="5638800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Apprenticeships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25" name="Rectangle 38"/>
          <p:cNvSpPr>
            <a:spLocks noChangeArrowheads="1"/>
          </p:cNvSpPr>
          <p:nvPr/>
        </p:nvSpPr>
        <p:spPr bwMode="auto">
          <a:xfrm>
            <a:off x="2819400" y="24384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Cost Reduction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26" name="Rectangle 39"/>
          <p:cNvSpPr>
            <a:spLocks noChangeArrowheads="1"/>
          </p:cNvSpPr>
          <p:nvPr/>
        </p:nvSpPr>
        <p:spPr bwMode="auto">
          <a:xfrm>
            <a:off x="3200400" y="1295400"/>
            <a:ext cx="160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Standardized Test Results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27" name="Rectangle 40"/>
          <p:cNvSpPr>
            <a:spLocks noChangeArrowheads="1"/>
          </p:cNvSpPr>
          <p:nvPr/>
        </p:nvSpPr>
        <p:spPr bwMode="auto">
          <a:xfrm>
            <a:off x="2971800" y="304800"/>
            <a:ext cx="160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Mastery Level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28" name="Rectangle 41"/>
          <p:cNvSpPr>
            <a:spLocks noChangeArrowheads="1"/>
          </p:cNvSpPr>
          <p:nvPr/>
        </p:nvSpPr>
        <p:spPr bwMode="auto">
          <a:xfrm>
            <a:off x="1600200" y="1295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New Intuitive Behavior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29" name="Rectangle 42"/>
          <p:cNvSpPr>
            <a:spLocks noChangeArrowheads="1"/>
          </p:cNvSpPr>
          <p:nvPr/>
        </p:nvSpPr>
        <p:spPr bwMode="auto">
          <a:xfrm>
            <a:off x="2667000" y="2133600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One Contact Point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30" name="Oval 43"/>
          <p:cNvSpPr>
            <a:spLocks noChangeArrowheads="1"/>
          </p:cNvSpPr>
          <p:nvPr/>
        </p:nvSpPr>
        <p:spPr bwMode="auto">
          <a:xfrm>
            <a:off x="6283325" y="5791200"/>
            <a:ext cx="2379663" cy="519113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Arial" panose="020B0604020202020204" pitchFamily="34" charset="0"/>
              </a:rPr>
              <a:t>Other Content</a:t>
            </a:r>
            <a:endParaRPr lang="en-US" altLang="en-US" sz="18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37931" name="Rectangle 44"/>
          <p:cNvSpPr>
            <a:spLocks noChangeArrowheads="1"/>
          </p:cNvSpPr>
          <p:nvPr/>
        </p:nvSpPr>
        <p:spPr bwMode="auto">
          <a:xfrm>
            <a:off x="6019800" y="48006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Labs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32" name="Rectangle 45"/>
          <p:cNvSpPr>
            <a:spLocks noChangeArrowheads="1"/>
          </p:cNvSpPr>
          <p:nvPr/>
        </p:nvSpPr>
        <p:spPr bwMode="auto">
          <a:xfrm>
            <a:off x="5257800" y="5257800"/>
            <a:ext cx="7794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Lectures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33" name="Rectangle 46"/>
          <p:cNvSpPr>
            <a:spLocks noChangeArrowheads="1"/>
          </p:cNvSpPr>
          <p:nvPr/>
        </p:nvSpPr>
        <p:spPr bwMode="auto">
          <a:xfrm>
            <a:off x="5486400" y="41910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Manuals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7934" name="Rectangle 47"/>
          <p:cNvSpPr>
            <a:spLocks noChangeArrowheads="1"/>
          </p:cNvSpPr>
          <p:nvPr/>
        </p:nvSpPr>
        <p:spPr bwMode="auto">
          <a:xfrm>
            <a:off x="5181600" y="4876800"/>
            <a:ext cx="7794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Videos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35" name="Rectangle 48"/>
          <p:cNvSpPr>
            <a:spLocks noChangeArrowheads="1"/>
          </p:cNvSpPr>
          <p:nvPr/>
        </p:nvSpPr>
        <p:spPr bwMode="auto">
          <a:xfrm>
            <a:off x="6858000" y="51816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Skunk Works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36" name="Rectangle 49"/>
          <p:cNvSpPr>
            <a:spLocks noChangeArrowheads="1"/>
          </p:cNvSpPr>
          <p:nvPr/>
        </p:nvSpPr>
        <p:spPr bwMode="auto">
          <a:xfrm>
            <a:off x="5105400" y="609600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Long Term Coaches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37" name="Rectangle 50"/>
          <p:cNvSpPr>
            <a:spLocks noChangeArrowheads="1"/>
          </p:cNvSpPr>
          <p:nvPr/>
        </p:nvSpPr>
        <p:spPr bwMode="auto">
          <a:xfrm>
            <a:off x="5029200" y="44958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Magazines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38" name="Oval 51"/>
          <p:cNvSpPr>
            <a:spLocks noChangeArrowheads="1"/>
          </p:cNvSpPr>
          <p:nvPr/>
        </p:nvSpPr>
        <p:spPr bwMode="auto">
          <a:xfrm rot="-5400000">
            <a:off x="-1023144" y="3217070"/>
            <a:ext cx="2682875" cy="4810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Arial" panose="020B0604020202020204" pitchFamily="34" charset="0"/>
              </a:rPr>
              <a:t>Process </a:t>
            </a:r>
            <a:endParaRPr lang="en-US" altLang="en-US" sz="18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37939" name="Line 52"/>
          <p:cNvSpPr>
            <a:spLocks noChangeShapeType="1"/>
          </p:cNvSpPr>
          <p:nvPr/>
        </p:nvSpPr>
        <p:spPr bwMode="auto">
          <a:xfrm flipH="1" flipV="1">
            <a:off x="1371600" y="1600200"/>
            <a:ext cx="327660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0" name="Line 53"/>
          <p:cNvSpPr>
            <a:spLocks noChangeShapeType="1"/>
          </p:cNvSpPr>
          <p:nvPr/>
        </p:nvSpPr>
        <p:spPr bwMode="auto">
          <a:xfrm flipV="1">
            <a:off x="4648200" y="762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1" name="Line 54"/>
          <p:cNvSpPr>
            <a:spLocks noChangeShapeType="1"/>
          </p:cNvSpPr>
          <p:nvPr/>
        </p:nvSpPr>
        <p:spPr bwMode="auto">
          <a:xfrm>
            <a:off x="4648200" y="34290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2" name="Line 55"/>
          <p:cNvSpPr>
            <a:spLocks noChangeShapeType="1"/>
          </p:cNvSpPr>
          <p:nvPr/>
        </p:nvSpPr>
        <p:spPr bwMode="auto">
          <a:xfrm flipH="1" flipV="1">
            <a:off x="4648200" y="3429000"/>
            <a:ext cx="327660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3" name="Line 56"/>
          <p:cNvSpPr>
            <a:spLocks noChangeShapeType="1"/>
          </p:cNvSpPr>
          <p:nvPr/>
        </p:nvSpPr>
        <p:spPr bwMode="auto">
          <a:xfrm rot="-5400000">
            <a:off x="5283200" y="850900"/>
            <a:ext cx="1930400" cy="325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4" name="Line 57"/>
          <p:cNvSpPr>
            <a:spLocks noChangeShapeType="1"/>
          </p:cNvSpPr>
          <p:nvPr/>
        </p:nvSpPr>
        <p:spPr bwMode="auto">
          <a:xfrm rot="-5400000" flipH="1" flipV="1">
            <a:off x="2101850" y="2711450"/>
            <a:ext cx="1828800" cy="3263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5" name="Oval 58"/>
          <p:cNvSpPr>
            <a:spLocks noChangeArrowheads="1"/>
          </p:cNvSpPr>
          <p:nvPr/>
        </p:nvSpPr>
        <p:spPr bwMode="auto">
          <a:xfrm>
            <a:off x="3694113" y="2449513"/>
            <a:ext cx="1933575" cy="1901825"/>
          </a:xfrm>
          <a:prstGeom prst="ellipse">
            <a:avLst/>
          </a:prstGeom>
          <a:solidFill>
            <a:srgbClr val="FFFFCC"/>
          </a:solidFill>
          <a:ln w="9525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946" name="Text Box 59"/>
          <p:cNvSpPr txBox="1">
            <a:spLocks noChangeArrowheads="1"/>
          </p:cNvSpPr>
          <p:nvPr/>
        </p:nvSpPr>
        <p:spPr bwMode="auto">
          <a:xfrm>
            <a:off x="4038600" y="2987675"/>
            <a:ext cx="127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9CC"/>
                </a:solidFill>
              </a:rPr>
              <a:t>End-Learners</a:t>
            </a:r>
            <a:endParaRPr lang="en-US" altLang="en-US" sz="2400" b="1">
              <a:solidFill>
                <a:srgbClr val="0099CC"/>
              </a:solidFill>
            </a:endParaRPr>
          </a:p>
        </p:txBody>
      </p:sp>
      <p:sp>
        <p:nvSpPr>
          <p:cNvPr id="37947" name="Oval 60"/>
          <p:cNvSpPr>
            <a:spLocks noChangeArrowheads="1"/>
          </p:cNvSpPr>
          <p:nvPr/>
        </p:nvSpPr>
        <p:spPr bwMode="auto">
          <a:xfrm rot="5400000">
            <a:off x="7706519" y="3318669"/>
            <a:ext cx="2393950" cy="4810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Arial" panose="020B0604020202020204" pitchFamily="34" charset="0"/>
              </a:rPr>
              <a:t>Infrastructure </a:t>
            </a:r>
            <a:endParaRPr lang="en-US" altLang="en-US" sz="18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37948" name="Oval 61"/>
          <p:cNvSpPr>
            <a:spLocks noChangeArrowheads="1"/>
          </p:cNvSpPr>
          <p:nvPr/>
        </p:nvSpPr>
        <p:spPr bwMode="auto">
          <a:xfrm>
            <a:off x="4200525" y="4800600"/>
            <a:ext cx="885825" cy="265113"/>
          </a:xfrm>
          <a:prstGeom prst="ellipse">
            <a:avLst/>
          </a:prstGeom>
          <a:solidFill>
            <a:srgbClr val="EAEAEA"/>
          </a:solidFill>
          <a:ln w="9525" algn="ctr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  <a:cs typeface="Times New Roman" panose="02020603050405020304" pitchFamily="18" charset="0"/>
              </a:rPr>
              <a:t>Tactical</a:t>
            </a:r>
            <a:endParaRPr lang="en-US" altLang="en-US" sz="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49" name="Oval 62"/>
          <p:cNvSpPr>
            <a:spLocks noChangeArrowheads="1"/>
          </p:cNvSpPr>
          <p:nvPr/>
        </p:nvSpPr>
        <p:spPr bwMode="auto">
          <a:xfrm>
            <a:off x="4202113" y="5348288"/>
            <a:ext cx="885825" cy="265112"/>
          </a:xfrm>
          <a:prstGeom prst="ellipse">
            <a:avLst/>
          </a:prstGeom>
          <a:solidFill>
            <a:srgbClr val="EAEAEA"/>
          </a:solidFill>
          <a:ln w="9525" algn="ctr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  <a:cs typeface="Times New Roman" panose="02020603050405020304" pitchFamily="18" charset="0"/>
              </a:rPr>
              <a:t>Tier 2</a:t>
            </a:r>
            <a:endParaRPr lang="en-US" altLang="en-US" sz="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50" name="Oval 63"/>
          <p:cNvSpPr>
            <a:spLocks noChangeArrowheads="1"/>
          </p:cNvSpPr>
          <p:nvPr/>
        </p:nvSpPr>
        <p:spPr bwMode="auto">
          <a:xfrm>
            <a:off x="4202113" y="5907088"/>
            <a:ext cx="885825" cy="265112"/>
          </a:xfrm>
          <a:prstGeom prst="ellipse">
            <a:avLst/>
          </a:prstGeom>
          <a:solidFill>
            <a:srgbClr val="EAEAEA"/>
          </a:solidFill>
          <a:ln w="9525" algn="ctr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  <a:cs typeface="Times New Roman" panose="02020603050405020304" pitchFamily="18" charset="0"/>
              </a:rPr>
              <a:t>Tier 3</a:t>
            </a:r>
            <a:endParaRPr lang="en-US" altLang="en-US" sz="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51" name="Oval 64"/>
          <p:cNvSpPr>
            <a:spLocks noChangeArrowheads="1"/>
          </p:cNvSpPr>
          <p:nvPr/>
        </p:nvSpPr>
        <p:spPr bwMode="auto">
          <a:xfrm>
            <a:off x="4202113" y="6400800"/>
            <a:ext cx="885825" cy="265113"/>
          </a:xfrm>
          <a:prstGeom prst="ellipse">
            <a:avLst/>
          </a:prstGeom>
          <a:solidFill>
            <a:srgbClr val="EAEAEA"/>
          </a:solidFill>
          <a:ln w="9525" algn="ctr">
            <a:solidFill>
              <a:srgbClr val="99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  <a:cs typeface="Times New Roman" panose="02020603050405020304" pitchFamily="18" charset="0"/>
              </a:rPr>
              <a:t>Strategic</a:t>
            </a:r>
            <a:endParaRPr lang="en-US" altLang="en-US" sz="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52" name="Rectangle 65"/>
          <p:cNvSpPr>
            <a:spLocks noChangeArrowheads="1"/>
          </p:cNvSpPr>
          <p:nvPr/>
        </p:nvSpPr>
        <p:spPr bwMode="auto">
          <a:xfrm>
            <a:off x="5621338" y="4648200"/>
            <a:ext cx="7794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Hand-outs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53" name="Rectangle 66"/>
          <p:cNvSpPr>
            <a:spLocks noChangeArrowheads="1"/>
          </p:cNvSpPr>
          <p:nvPr/>
        </p:nvSpPr>
        <p:spPr bwMode="auto">
          <a:xfrm>
            <a:off x="5334000" y="58674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New Motivation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54" name="Rectangle 67"/>
          <p:cNvSpPr>
            <a:spLocks noChangeArrowheads="1"/>
          </p:cNvSpPr>
          <p:nvPr/>
        </p:nvSpPr>
        <p:spPr bwMode="auto">
          <a:xfrm>
            <a:off x="3733800" y="1828800"/>
            <a:ext cx="1066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Increased Access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55" name="Rectangle 68"/>
          <p:cNvSpPr>
            <a:spLocks noChangeArrowheads="1"/>
          </p:cNvSpPr>
          <p:nvPr/>
        </p:nvSpPr>
        <p:spPr bwMode="auto">
          <a:xfrm>
            <a:off x="4648200" y="1387475"/>
            <a:ext cx="1066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Branching Stories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56" name="Rectangle 69"/>
          <p:cNvSpPr>
            <a:spLocks noChangeArrowheads="1"/>
          </p:cNvSpPr>
          <p:nvPr/>
        </p:nvSpPr>
        <p:spPr bwMode="auto">
          <a:xfrm>
            <a:off x="2362200" y="762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Increased Professional Value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57" name="Rectangle 70"/>
          <p:cNvSpPr>
            <a:spLocks noChangeArrowheads="1"/>
          </p:cNvSpPr>
          <p:nvPr/>
        </p:nvSpPr>
        <p:spPr bwMode="auto">
          <a:xfrm>
            <a:off x="5715000" y="3657600"/>
            <a:ext cx="1219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Computers for Web Access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7958" name="Rectangle 71"/>
          <p:cNvSpPr>
            <a:spLocks noChangeArrowheads="1"/>
          </p:cNvSpPr>
          <p:nvPr/>
        </p:nvSpPr>
        <p:spPr bwMode="auto">
          <a:xfrm>
            <a:off x="6705600" y="3962400"/>
            <a:ext cx="1219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Computers supporting Real-Time 3D Interactions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7959" name="Rectangle 72"/>
          <p:cNvSpPr>
            <a:spLocks noChangeArrowheads="1"/>
          </p:cNvSpPr>
          <p:nvPr/>
        </p:nvSpPr>
        <p:spPr bwMode="auto">
          <a:xfrm>
            <a:off x="2743200" y="1905000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Completion Rate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60" name="Text Box 73"/>
          <p:cNvSpPr txBox="1">
            <a:spLocks noChangeArrowheads="1"/>
          </p:cNvSpPr>
          <p:nvPr/>
        </p:nvSpPr>
        <p:spPr bwMode="auto">
          <a:xfrm>
            <a:off x="5410200" y="2209800"/>
            <a:ext cx="1143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</a:rPr>
              <a:t>Virtual Classrooms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7961" name="Rectangle 74"/>
          <p:cNvSpPr>
            <a:spLocks noChangeArrowheads="1"/>
          </p:cNvSpPr>
          <p:nvPr/>
        </p:nvSpPr>
        <p:spPr bwMode="auto">
          <a:xfrm>
            <a:off x="5029200" y="1143000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Virtual Labs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62" name="Rectangle 75"/>
          <p:cNvSpPr>
            <a:spLocks noChangeArrowheads="1"/>
          </p:cNvSpPr>
          <p:nvPr/>
        </p:nvSpPr>
        <p:spPr bwMode="auto">
          <a:xfrm>
            <a:off x="5943600" y="1447800"/>
            <a:ext cx="1066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Interactive Spreadsheets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63" name="Rectangle 76"/>
          <p:cNvSpPr>
            <a:spLocks noChangeArrowheads="1"/>
          </p:cNvSpPr>
          <p:nvPr/>
        </p:nvSpPr>
        <p:spPr bwMode="auto">
          <a:xfrm>
            <a:off x="5791200" y="4876800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Virtual Coaches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64" name="Rectangle 77"/>
          <p:cNvSpPr>
            <a:spLocks noChangeArrowheads="1"/>
          </p:cNvSpPr>
          <p:nvPr/>
        </p:nvSpPr>
        <p:spPr bwMode="auto">
          <a:xfrm>
            <a:off x="3352800" y="914400"/>
            <a:ext cx="160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Certification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65" name="Rectangle 78"/>
          <p:cNvSpPr>
            <a:spLocks noChangeArrowheads="1"/>
          </p:cNvSpPr>
          <p:nvPr/>
        </p:nvSpPr>
        <p:spPr bwMode="auto">
          <a:xfrm>
            <a:off x="2590800" y="1600200"/>
            <a:ext cx="160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Credit</a:t>
            </a:r>
            <a:endParaRPr lang="en-US" altLang="en-US" sz="9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966" name="Rectangle 79"/>
          <p:cNvSpPr>
            <a:spLocks noChangeArrowheads="1"/>
          </p:cNvSpPr>
          <p:nvPr/>
        </p:nvSpPr>
        <p:spPr bwMode="auto">
          <a:xfrm>
            <a:off x="5715000" y="5334000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" panose="020B0604020202020204" pitchFamily="34" charset="0"/>
                <a:cs typeface="Times New Roman" panose="02020603050405020304" pitchFamily="18" charset="0"/>
              </a:rPr>
              <a:t>After Action Reviews</a:t>
            </a:r>
            <a:endParaRPr lang="en-US" altLang="en-US" sz="9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en-US" dirty="0" smtClean="0">
                <a:solidFill>
                  <a:srgbClr val="FF0000"/>
                </a:solidFill>
              </a:rPr>
              <a:t>Vsebina</a:t>
            </a:r>
            <a:endParaRPr lang="sl-SI" altLang="en-US" dirty="0" smtClean="0">
              <a:solidFill>
                <a:srgbClr val="FF000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19088" y="1412875"/>
            <a:ext cx="8505825" cy="452596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sl-SI" altLang="en-US" sz="2400" dirty="0" smtClean="0"/>
              <a:t>E-izobraževanje, modeli</a:t>
            </a:r>
            <a:endParaRPr lang="sl-SI" altLang="en-US" sz="2400" dirty="0" smtClean="0"/>
          </a:p>
          <a:p>
            <a:pPr eaLnBrk="1" hangingPunct="1">
              <a:spcAft>
                <a:spcPts val="600"/>
              </a:spcAft>
            </a:pPr>
            <a:r>
              <a:rPr lang="sl-SI" altLang="en-US" sz="2400" dirty="0" smtClean="0"/>
              <a:t>Spletne tehnologije v izobraževanju</a:t>
            </a:r>
            <a:endParaRPr lang="sl-SI" altLang="en-US" sz="2400" dirty="0" smtClean="0"/>
          </a:p>
          <a:p>
            <a:pPr eaLnBrk="1" hangingPunct="1">
              <a:spcAft>
                <a:spcPts val="600"/>
              </a:spcAft>
            </a:pPr>
            <a:r>
              <a:rPr lang="sl-SI" altLang="en-US" sz="2400" dirty="0" smtClean="0"/>
              <a:t>Računalniško podprte simulacije, animacije, eksperimenti</a:t>
            </a:r>
            <a:endParaRPr lang="sl-SI" altLang="en-US" sz="2400" dirty="0" smtClean="0"/>
          </a:p>
          <a:p>
            <a:pPr eaLnBrk="1" hangingPunct="1">
              <a:spcAft>
                <a:spcPts val="600"/>
              </a:spcAft>
            </a:pPr>
            <a:r>
              <a:rPr lang="sl-SI" altLang="en-US" sz="2400" dirty="0" err="1" smtClean="0"/>
              <a:t>Mikro</a:t>
            </a:r>
            <a:r>
              <a:rPr lang="sl-SI" altLang="en-US" sz="2400" dirty="0" smtClean="0"/>
              <a:t> učenje</a:t>
            </a:r>
            <a:endParaRPr lang="sl-SI" altLang="en-US" sz="2400" dirty="0" smtClean="0"/>
          </a:p>
          <a:p>
            <a:pPr eaLnBrk="1" hangingPunct="1">
              <a:spcAft>
                <a:spcPts val="600"/>
              </a:spcAft>
            </a:pPr>
            <a:r>
              <a:rPr lang="sl-SI" altLang="en-US" sz="2400" dirty="0" smtClean="0"/>
              <a:t>Računalniško podprte tehnologije sodelovanja</a:t>
            </a:r>
            <a:endParaRPr lang="sl-SI" altLang="en-US" sz="2400" dirty="0" smtClean="0"/>
          </a:p>
          <a:p>
            <a:pPr eaLnBrk="1" hangingPunct="1">
              <a:spcAft>
                <a:spcPts val="600"/>
              </a:spcAft>
            </a:pPr>
            <a:r>
              <a:rPr lang="sl-SI" altLang="en-US" sz="2400" dirty="0" smtClean="0"/>
              <a:t>Ponovno uporabljivi učni objekti</a:t>
            </a:r>
            <a:endParaRPr lang="sl-SI" altLang="en-US" sz="2400" dirty="0" smtClean="0"/>
          </a:p>
          <a:p>
            <a:pPr eaLnBrk="1" hangingPunct="1">
              <a:spcAft>
                <a:spcPts val="600"/>
              </a:spcAft>
            </a:pPr>
            <a:r>
              <a:rPr lang="sl-SI" altLang="en-US" sz="2400" dirty="0" smtClean="0"/>
              <a:t>Sistemi za upravljanje učenja (spletne učilnice)</a:t>
            </a:r>
            <a:endParaRPr lang="sl-SI" altLang="en-US" sz="2400" dirty="0" smtClean="0"/>
          </a:p>
          <a:p>
            <a:pPr eaLnBrk="1" hangingPunct="1">
              <a:spcAft>
                <a:spcPts val="600"/>
              </a:spcAft>
            </a:pPr>
            <a:r>
              <a:rPr lang="sl-SI" altLang="en-US" sz="2400" dirty="0" smtClean="0"/>
              <a:t>Digitalne knjižnice</a:t>
            </a:r>
            <a:endParaRPr lang="sl-SI" altLang="en-US" sz="2400" dirty="0" smtClean="0"/>
          </a:p>
          <a:p>
            <a:pPr eaLnBrk="1" hangingPunct="1">
              <a:spcAft>
                <a:spcPts val="600"/>
              </a:spcAft>
            </a:pPr>
            <a:r>
              <a:rPr lang="sl-SI" altLang="en-US" sz="2400" dirty="0" smtClean="0"/>
              <a:t>Socialna omrežja v e-izobraževanju</a:t>
            </a:r>
            <a:endParaRPr lang="sl-SI" altLang="en-US" sz="2400" dirty="0" smtClean="0"/>
          </a:p>
          <a:p>
            <a:pPr eaLnBrk="1" hangingPunct="1">
              <a:spcAft>
                <a:spcPts val="600"/>
              </a:spcAft>
            </a:pPr>
            <a:r>
              <a:rPr lang="sl-SI" altLang="en-US" sz="2400" dirty="0" smtClean="0"/>
              <a:t>Kvaliteta e-izobraževanja</a:t>
            </a:r>
            <a:endParaRPr lang="sl-SI" altLang="en-US" sz="24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714875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4034" y="404297"/>
            <a:ext cx="164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hlinkClick r:id="rId2" action="ppaction://hlinkfile"/>
              </a:rPr>
              <a:t>Uradna vsebina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Zanimive spletne strani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34818" name="Picture 2" descr="Educational Technology and Mobile Learning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886600" cy="70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482742"/>
            <a:ext cx="4633362" cy="830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692696"/>
            <a:ext cx="8730942" cy="6086339"/>
          </a:xfrm>
          <a:prstGeom prst="rect">
            <a:avLst/>
          </a:prstGeom>
        </p:spPr>
      </p:pic>
      <p:sp>
        <p:nvSpPr>
          <p:cNvPr id="3" name="Pentagon 2">
            <a:hlinkClick r:id="rId2"/>
          </p:cNvPr>
          <p:cNvSpPr/>
          <p:nvPr/>
        </p:nvSpPr>
        <p:spPr>
          <a:xfrm>
            <a:off x="8028384" y="260648"/>
            <a:ext cx="720080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WEB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229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hlinkClick r:id="rId2"/>
              </a:rPr>
              <a:t>Zanimiva spletna stran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6988" y="0"/>
            <a:ext cx="9117012" cy="838200"/>
          </a:xfrm>
        </p:spPr>
        <p:txBody>
          <a:bodyPr/>
          <a:lstStyle/>
          <a:p>
            <a:r>
              <a:rPr lang="sl-SI" altLang="en-US" sz="3600" dirty="0" smtClean="0">
                <a:solidFill>
                  <a:srgbClr val="FF0000"/>
                </a:solidFill>
              </a:rPr>
              <a:t>Tehnologije in modeli učenja</a:t>
            </a:r>
            <a:endParaRPr lang="sl-SI" alt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 flipV="1">
            <a:off x="6688138" y="4065588"/>
            <a:ext cx="1125537" cy="290512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82058" tIns="41029" rIns="82058" bIns="41029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795338" y="5232400"/>
            <a:ext cx="110013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Information </a:t>
            </a: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Transfer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197" name="Freeform 7"/>
          <p:cNvSpPr/>
          <p:nvPr/>
        </p:nvSpPr>
        <p:spPr bwMode="auto">
          <a:xfrm>
            <a:off x="2043113" y="3568700"/>
            <a:ext cx="2932112" cy="2347913"/>
          </a:xfrm>
          <a:custGeom>
            <a:avLst/>
            <a:gdLst>
              <a:gd name="T0" fmla="*/ 2147483647 w 2031"/>
              <a:gd name="T1" fmla="*/ 2147483647 h 1676"/>
              <a:gd name="T2" fmla="*/ 2147483647 w 2031"/>
              <a:gd name="T3" fmla="*/ 2147483647 h 1676"/>
              <a:gd name="T4" fmla="*/ 2147483647 w 2031"/>
              <a:gd name="T5" fmla="*/ 2147483647 h 1676"/>
              <a:gd name="T6" fmla="*/ 2147483647 w 2031"/>
              <a:gd name="T7" fmla="*/ 2147483647 h 1676"/>
              <a:gd name="T8" fmla="*/ 2147483647 w 2031"/>
              <a:gd name="T9" fmla="*/ 2147483647 h 1676"/>
              <a:gd name="T10" fmla="*/ 2147483647 w 2031"/>
              <a:gd name="T11" fmla="*/ 2147483647 h 1676"/>
              <a:gd name="T12" fmla="*/ 2147483647 w 2031"/>
              <a:gd name="T13" fmla="*/ 2147483647 h 1676"/>
              <a:gd name="T14" fmla="*/ 2147483647 w 2031"/>
              <a:gd name="T15" fmla="*/ 2147483647 h 1676"/>
              <a:gd name="T16" fmla="*/ 2147483647 w 2031"/>
              <a:gd name="T17" fmla="*/ 2147483647 h 1676"/>
              <a:gd name="T18" fmla="*/ 2147483647 w 2031"/>
              <a:gd name="T19" fmla="*/ 2147483647 h 1676"/>
              <a:gd name="T20" fmla="*/ 2147483647 w 2031"/>
              <a:gd name="T21" fmla="*/ 2147483647 h 1676"/>
              <a:gd name="T22" fmla="*/ 2147483647 w 2031"/>
              <a:gd name="T23" fmla="*/ 2147483647 h 1676"/>
              <a:gd name="T24" fmla="*/ 2147483647 w 2031"/>
              <a:gd name="T25" fmla="*/ 2147483647 h 1676"/>
              <a:gd name="T26" fmla="*/ 2147483647 w 2031"/>
              <a:gd name="T27" fmla="*/ 2147483647 h 1676"/>
              <a:gd name="T28" fmla="*/ 2147483647 w 2031"/>
              <a:gd name="T29" fmla="*/ 2147483647 h 1676"/>
              <a:gd name="T30" fmla="*/ 2147483647 w 2031"/>
              <a:gd name="T31" fmla="*/ 2147483647 h 1676"/>
              <a:gd name="T32" fmla="*/ 0 w 2031"/>
              <a:gd name="T33" fmla="*/ 0 h 16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31"/>
              <a:gd name="T52" fmla="*/ 0 h 1676"/>
              <a:gd name="T53" fmla="*/ 2031 w 2031"/>
              <a:gd name="T54" fmla="*/ 1676 h 16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31" h="1676">
                <a:moveTo>
                  <a:pt x="2030" y="1675"/>
                </a:moveTo>
                <a:lnTo>
                  <a:pt x="1980" y="1495"/>
                </a:lnTo>
                <a:lnTo>
                  <a:pt x="1918" y="1321"/>
                </a:lnTo>
                <a:lnTo>
                  <a:pt x="1841" y="1155"/>
                </a:lnTo>
                <a:lnTo>
                  <a:pt x="1753" y="997"/>
                </a:lnTo>
                <a:lnTo>
                  <a:pt x="1653" y="850"/>
                </a:lnTo>
                <a:lnTo>
                  <a:pt x="1543" y="712"/>
                </a:lnTo>
                <a:lnTo>
                  <a:pt x="1422" y="584"/>
                </a:lnTo>
                <a:lnTo>
                  <a:pt x="1292" y="467"/>
                </a:lnTo>
                <a:lnTo>
                  <a:pt x="1153" y="362"/>
                </a:lnTo>
                <a:lnTo>
                  <a:pt x="1006" y="269"/>
                </a:lnTo>
                <a:lnTo>
                  <a:pt x="852" y="189"/>
                </a:lnTo>
                <a:lnTo>
                  <a:pt x="692" y="122"/>
                </a:lnTo>
                <a:lnTo>
                  <a:pt x="525" y="70"/>
                </a:lnTo>
                <a:lnTo>
                  <a:pt x="354" y="31"/>
                </a:lnTo>
                <a:lnTo>
                  <a:pt x="179" y="9"/>
                </a:lnTo>
                <a:lnTo>
                  <a:pt x="0" y="0"/>
                </a:lnTo>
              </a:path>
            </a:pathLst>
          </a:custGeom>
          <a:noFill/>
          <a:ln w="47081">
            <a:solidFill>
              <a:srgbClr val="C0C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8198" name="Freeform 8"/>
          <p:cNvSpPr/>
          <p:nvPr/>
        </p:nvSpPr>
        <p:spPr bwMode="auto">
          <a:xfrm>
            <a:off x="2030413" y="4481513"/>
            <a:ext cx="1676400" cy="1441450"/>
          </a:xfrm>
          <a:custGeom>
            <a:avLst/>
            <a:gdLst>
              <a:gd name="T0" fmla="*/ 2147483647 w 1162"/>
              <a:gd name="T1" fmla="*/ 2147483647 h 1030"/>
              <a:gd name="T2" fmla="*/ 2147483647 w 1162"/>
              <a:gd name="T3" fmla="*/ 2147483647 h 1030"/>
              <a:gd name="T4" fmla="*/ 2147483647 w 1162"/>
              <a:gd name="T5" fmla="*/ 2147483647 h 1030"/>
              <a:gd name="T6" fmla="*/ 2147483647 w 1162"/>
              <a:gd name="T7" fmla="*/ 2147483647 h 1030"/>
              <a:gd name="T8" fmla="*/ 2147483647 w 1162"/>
              <a:gd name="T9" fmla="*/ 2147483647 h 1030"/>
              <a:gd name="T10" fmla="*/ 2147483647 w 1162"/>
              <a:gd name="T11" fmla="*/ 2147483647 h 1030"/>
              <a:gd name="T12" fmla="*/ 2147483647 w 1162"/>
              <a:gd name="T13" fmla="*/ 2147483647 h 1030"/>
              <a:gd name="T14" fmla="*/ 2147483647 w 1162"/>
              <a:gd name="T15" fmla="*/ 2147483647 h 1030"/>
              <a:gd name="T16" fmla="*/ 2147483647 w 1162"/>
              <a:gd name="T17" fmla="*/ 2147483647 h 1030"/>
              <a:gd name="T18" fmla="*/ 2147483647 w 1162"/>
              <a:gd name="T19" fmla="*/ 2147483647 h 1030"/>
              <a:gd name="T20" fmla="*/ 2147483647 w 1162"/>
              <a:gd name="T21" fmla="*/ 2147483647 h 1030"/>
              <a:gd name="T22" fmla="*/ 2147483647 w 1162"/>
              <a:gd name="T23" fmla="*/ 2147483647 h 1030"/>
              <a:gd name="T24" fmla="*/ 2147483647 w 1162"/>
              <a:gd name="T25" fmla="*/ 2147483647 h 1030"/>
              <a:gd name="T26" fmla="*/ 2147483647 w 1162"/>
              <a:gd name="T27" fmla="*/ 2147483647 h 1030"/>
              <a:gd name="T28" fmla="*/ 2147483647 w 1162"/>
              <a:gd name="T29" fmla="*/ 2147483647 h 1030"/>
              <a:gd name="T30" fmla="*/ 2147483647 w 1162"/>
              <a:gd name="T31" fmla="*/ 2147483647 h 1030"/>
              <a:gd name="T32" fmla="*/ 0 w 1162"/>
              <a:gd name="T33" fmla="*/ 0 h 10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2"/>
              <a:gd name="T52" fmla="*/ 0 h 1030"/>
              <a:gd name="T53" fmla="*/ 1162 w 1162"/>
              <a:gd name="T54" fmla="*/ 1030 h 10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2" h="1030">
                <a:moveTo>
                  <a:pt x="1161" y="1029"/>
                </a:moveTo>
                <a:lnTo>
                  <a:pt x="1128" y="928"/>
                </a:lnTo>
                <a:lnTo>
                  <a:pt x="1090" y="829"/>
                </a:lnTo>
                <a:lnTo>
                  <a:pt x="1044" y="735"/>
                </a:lnTo>
                <a:lnTo>
                  <a:pt x="992" y="645"/>
                </a:lnTo>
                <a:lnTo>
                  <a:pt x="934" y="560"/>
                </a:lnTo>
                <a:lnTo>
                  <a:pt x="871" y="479"/>
                </a:lnTo>
                <a:lnTo>
                  <a:pt x="802" y="404"/>
                </a:lnTo>
                <a:lnTo>
                  <a:pt x="729" y="333"/>
                </a:lnTo>
                <a:lnTo>
                  <a:pt x="650" y="269"/>
                </a:lnTo>
                <a:lnTo>
                  <a:pt x="568" y="211"/>
                </a:lnTo>
                <a:lnTo>
                  <a:pt x="481" y="159"/>
                </a:lnTo>
                <a:lnTo>
                  <a:pt x="392" y="112"/>
                </a:lnTo>
                <a:lnTo>
                  <a:pt x="298" y="74"/>
                </a:lnTo>
                <a:lnTo>
                  <a:pt x="201" y="42"/>
                </a:lnTo>
                <a:lnTo>
                  <a:pt x="101" y="18"/>
                </a:lnTo>
                <a:lnTo>
                  <a:pt x="0" y="0"/>
                </a:lnTo>
              </a:path>
            </a:pathLst>
          </a:custGeom>
          <a:noFill/>
          <a:ln w="47081">
            <a:solidFill>
              <a:srgbClr val="A2A2A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730500" y="5973763"/>
            <a:ext cx="9128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Authority-</a:t>
            </a: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Centered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3895725" y="5953125"/>
            <a:ext cx="91281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Recipient-</a:t>
            </a: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 Centered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5389563" y="5724525"/>
            <a:ext cx="8985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000">
                <a:solidFill>
                  <a:schemeClr val="bg1"/>
                </a:solidFill>
                <a:latin typeface="Arial" panose="020B0604020202020204" pitchFamily="34" charset="0"/>
              </a:rPr>
              <a:t>Decentralized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2243138" y="5759450"/>
            <a:ext cx="7477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000">
                <a:solidFill>
                  <a:schemeClr val="bg1"/>
                </a:solidFill>
                <a:latin typeface="Arial" panose="020B0604020202020204" pitchFamily="34" charset="0"/>
              </a:rPr>
              <a:t>Centralized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5373688" y="5943600"/>
            <a:ext cx="9128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   Team-</a:t>
            </a: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Centered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804863" y="3805238"/>
            <a:ext cx="11001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Skills</a:t>
            </a: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Transfer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76814" name="Text Box 15"/>
          <p:cNvSpPr txBox="1">
            <a:spLocks noChangeArrowheads="1"/>
          </p:cNvSpPr>
          <p:nvPr/>
        </p:nvSpPr>
        <p:spPr bwMode="auto">
          <a:xfrm rot="2460000">
            <a:off x="1892300" y="5176838"/>
            <a:ext cx="2227263" cy="2063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 pitchFamily="2" charset="2"/>
              <a:buNone/>
              <a:defRPr/>
            </a:pPr>
            <a:r>
              <a:rPr lang="en-GB" sz="1200" b="1" i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 Technology</a:t>
            </a:r>
            <a:endParaRPr lang="en-GB" smtClean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6815" name="Text Box 16"/>
          <p:cNvSpPr txBox="1">
            <a:spLocks noChangeArrowheads="1"/>
          </p:cNvSpPr>
          <p:nvPr/>
        </p:nvSpPr>
        <p:spPr bwMode="auto">
          <a:xfrm rot="2460000">
            <a:off x="2382838" y="4778375"/>
            <a:ext cx="3222625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 pitchFamily="2" charset="2"/>
              <a:buNone/>
              <a:defRPr/>
            </a:pPr>
            <a:r>
              <a:rPr lang="en-GB" sz="1600" b="1" i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   Technology</a:t>
            </a:r>
            <a:endParaRPr lang="en-GB" smtClean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207" name="Text Box 17"/>
          <p:cNvSpPr txBox="1">
            <a:spLocks noChangeArrowheads="1"/>
          </p:cNvSpPr>
          <p:nvPr/>
        </p:nvSpPr>
        <p:spPr bwMode="auto">
          <a:xfrm rot="-5400000">
            <a:off x="1371600" y="2924175"/>
            <a:ext cx="936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000">
                <a:solidFill>
                  <a:schemeClr val="bg1"/>
                </a:solidFill>
                <a:latin typeface="Arial" panose="020B0604020202020204" pitchFamily="34" charset="0"/>
              </a:rPr>
              <a:t>Empowered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208" name="Text Box 18"/>
          <p:cNvSpPr txBox="1">
            <a:spLocks noChangeArrowheads="1"/>
          </p:cNvSpPr>
          <p:nvPr/>
        </p:nvSpPr>
        <p:spPr bwMode="auto">
          <a:xfrm rot="-5400000">
            <a:off x="1346994" y="5293519"/>
            <a:ext cx="8429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000">
                <a:solidFill>
                  <a:schemeClr val="bg1"/>
                </a:solidFill>
                <a:latin typeface="Arial" panose="020B0604020202020204" pitchFamily="34" charset="0"/>
              </a:rPr>
              <a:t>Controlled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76818" name="Text Box 19"/>
          <p:cNvSpPr txBox="1">
            <a:spLocks noChangeArrowheads="1"/>
          </p:cNvSpPr>
          <p:nvPr/>
        </p:nvSpPr>
        <p:spPr bwMode="auto">
          <a:xfrm rot="2460000">
            <a:off x="2995613" y="3938588"/>
            <a:ext cx="3740150" cy="2857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 pitchFamily="2" charset="2"/>
              <a:buNone/>
              <a:defRPr/>
            </a:pPr>
            <a:r>
              <a:rPr lang="en-GB" sz="1700" b="1" i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   Technology</a:t>
            </a:r>
            <a:endParaRPr lang="en-GB" smtClean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210" name="Freeform 20"/>
          <p:cNvSpPr/>
          <p:nvPr/>
        </p:nvSpPr>
        <p:spPr bwMode="auto">
          <a:xfrm>
            <a:off x="2055813" y="2403475"/>
            <a:ext cx="4368800" cy="3519488"/>
          </a:xfrm>
          <a:custGeom>
            <a:avLst/>
            <a:gdLst>
              <a:gd name="T0" fmla="*/ 2147483647 w 3027"/>
              <a:gd name="T1" fmla="*/ 2147483647 h 2513"/>
              <a:gd name="T2" fmla="*/ 2147483647 w 3027"/>
              <a:gd name="T3" fmla="*/ 2147483647 h 2513"/>
              <a:gd name="T4" fmla="*/ 2147483647 w 3027"/>
              <a:gd name="T5" fmla="*/ 2147483647 h 2513"/>
              <a:gd name="T6" fmla="*/ 2147483647 w 3027"/>
              <a:gd name="T7" fmla="*/ 2147483647 h 2513"/>
              <a:gd name="T8" fmla="*/ 2147483647 w 3027"/>
              <a:gd name="T9" fmla="*/ 2147483647 h 2513"/>
              <a:gd name="T10" fmla="*/ 2147483647 w 3027"/>
              <a:gd name="T11" fmla="*/ 2147483647 h 2513"/>
              <a:gd name="T12" fmla="*/ 2147483647 w 3027"/>
              <a:gd name="T13" fmla="*/ 2147483647 h 2513"/>
              <a:gd name="T14" fmla="*/ 2147483647 w 3027"/>
              <a:gd name="T15" fmla="*/ 2147483647 h 2513"/>
              <a:gd name="T16" fmla="*/ 2147483647 w 3027"/>
              <a:gd name="T17" fmla="*/ 2147483647 h 2513"/>
              <a:gd name="T18" fmla="*/ 2147483647 w 3027"/>
              <a:gd name="T19" fmla="*/ 2147483647 h 2513"/>
              <a:gd name="T20" fmla="*/ 2147483647 w 3027"/>
              <a:gd name="T21" fmla="*/ 2147483647 h 2513"/>
              <a:gd name="T22" fmla="*/ 2147483647 w 3027"/>
              <a:gd name="T23" fmla="*/ 2147483647 h 2513"/>
              <a:gd name="T24" fmla="*/ 2147483647 w 3027"/>
              <a:gd name="T25" fmla="*/ 2147483647 h 2513"/>
              <a:gd name="T26" fmla="*/ 2147483647 w 3027"/>
              <a:gd name="T27" fmla="*/ 2147483647 h 2513"/>
              <a:gd name="T28" fmla="*/ 2147483647 w 3027"/>
              <a:gd name="T29" fmla="*/ 2147483647 h 2513"/>
              <a:gd name="T30" fmla="*/ 2147483647 w 3027"/>
              <a:gd name="T31" fmla="*/ 2147483647 h 2513"/>
              <a:gd name="T32" fmla="*/ 0 w 3027"/>
              <a:gd name="T33" fmla="*/ 0 h 25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27"/>
              <a:gd name="T52" fmla="*/ 0 h 2513"/>
              <a:gd name="T53" fmla="*/ 3027 w 3027"/>
              <a:gd name="T54" fmla="*/ 2513 h 25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27" h="2513">
                <a:moveTo>
                  <a:pt x="3026" y="2512"/>
                </a:moveTo>
                <a:lnTo>
                  <a:pt x="2952" y="2241"/>
                </a:lnTo>
                <a:lnTo>
                  <a:pt x="2859" y="1980"/>
                </a:lnTo>
                <a:lnTo>
                  <a:pt x="2745" y="1732"/>
                </a:lnTo>
                <a:lnTo>
                  <a:pt x="2614" y="1496"/>
                </a:lnTo>
                <a:lnTo>
                  <a:pt x="2465" y="1275"/>
                </a:lnTo>
                <a:lnTo>
                  <a:pt x="2300" y="1067"/>
                </a:lnTo>
                <a:lnTo>
                  <a:pt x="2120" y="876"/>
                </a:lnTo>
                <a:lnTo>
                  <a:pt x="1927" y="700"/>
                </a:lnTo>
                <a:lnTo>
                  <a:pt x="1719" y="543"/>
                </a:lnTo>
                <a:lnTo>
                  <a:pt x="1500" y="404"/>
                </a:lnTo>
                <a:lnTo>
                  <a:pt x="1271" y="284"/>
                </a:lnTo>
                <a:lnTo>
                  <a:pt x="1032" y="183"/>
                </a:lnTo>
                <a:lnTo>
                  <a:pt x="783" y="104"/>
                </a:lnTo>
                <a:lnTo>
                  <a:pt x="528" y="47"/>
                </a:lnTo>
                <a:lnTo>
                  <a:pt x="267" y="12"/>
                </a:lnTo>
                <a:lnTo>
                  <a:pt x="0" y="0"/>
                </a:lnTo>
              </a:path>
            </a:pathLst>
          </a:custGeom>
          <a:noFill/>
          <a:ln w="47081">
            <a:solidFill>
              <a:srgbClr val="FF9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779463" y="2646363"/>
            <a:ext cx="1409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Knowledge </a:t>
            </a: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Creation/</a:t>
            </a: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Exchange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771525" y="1736725"/>
            <a:ext cx="14017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Real Work &amp;</a:t>
            </a: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Learning</a:t>
            </a:r>
            <a:endParaRPr lang="en-GB" altLang="en-US" sz="11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100" b="1">
                <a:solidFill>
                  <a:schemeClr val="bg1"/>
                </a:solidFill>
                <a:latin typeface="Arial" panose="020B0604020202020204" pitchFamily="34" charset="0"/>
              </a:rPr>
              <a:t>Indistinguishable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76822" name="Text Box 23"/>
          <p:cNvSpPr txBox="1">
            <a:spLocks noChangeArrowheads="1"/>
          </p:cNvSpPr>
          <p:nvPr/>
        </p:nvSpPr>
        <p:spPr bwMode="auto">
          <a:xfrm rot="2460000">
            <a:off x="5080000" y="2738438"/>
            <a:ext cx="3840163" cy="3349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0830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 pitchFamily="2" charset="2"/>
              <a:buNone/>
              <a:defRPr/>
            </a:pPr>
            <a:r>
              <a:rPr lang="en-GB" sz="2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Pervasive  Computing</a:t>
            </a:r>
            <a:endParaRPr lang="en-GB" dirty="0" smtClean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214" name="Text Box 24"/>
          <p:cNvSpPr txBox="1">
            <a:spLocks noChangeArrowheads="1"/>
          </p:cNvSpPr>
          <p:nvPr/>
        </p:nvSpPr>
        <p:spPr bwMode="auto">
          <a:xfrm rot="-2280000">
            <a:off x="3186113" y="4703763"/>
            <a:ext cx="7889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000">
                <a:solidFill>
                  <a:srgbClr val="4000A2"/>
                </a:solidFill>
                <a:latin typeface="Arial" panose="020B0604020202020204" pitchFamily="34" charset="0"/>
              </a:rPr>
              <a:t>Pre-Web</a:t>
            </a:r>
            <a:endParaRPr lang="en-GB" altLang="en-US"/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 rot="-2340000">
            <a:off x="4237038" y="4046538"/>
            <a:ext cx="5175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000">
                <a:solidFill>
                  <a:srgbClr val="4000A2"/>
                </a:solidFill>
                <a:latin typeface="Arial" panose="020B0604020202020204" pitchFamily="34" charset="0"/>
              </a:rPr>
              <a:t>Now</a:t>
            </a:r>
            <a:endParaRPr lang="en-GB" altLang="en-US"/>
          </a:p>
        </p:txBody>
      </p:sp>
      <p:sp>
        <p:nvSpPr>
          <p:cNvPr id="8216" name="Text Box 26"/>
          <p:cNvSpPr txBox="1">
            <a:spLocks noChangeArrowheads="1"/>
          </p:cNvSpPr>
          <p:nvPr/>
        </p:nvSpPr>
        <p:spPr bwMode="auto">
          <a:xfrm rot="-2460000">
            <a:off x="5116513" y="3387725"/>
            <a:ext cx="642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000">
                <a:solidFill>
                  <a:srgbClr val="4000A2"/>
                </a:solidFill>
                <a:latin typeface="Arial" panose="020B0604020202020204" pitchFamily="34" charset="0"/>
              </a:rPr>
              <a:t>Future</a:t>
            </a:r>
            <a:endParaRPr lang="en-GB" altLang="en-US"/>
          </a:p>
        </p:txBody>
      </p:sp>
      <p:sp>
        <p:nvSpPr>
          <p:cNvPr id="8217" name="Text Box 27"/>
          <p:cNvSpPr txBox="1">
            <a:spLocks noChangeArrowheads="1"/>
          </p:cNvSpPr>
          <p:nvPr/>
        </p:nvSpPr>
        <p:spPr bwMode="auto">
          <a:xfrm>
            <a:off x="2428875" y="1762125"/>
            <a:ext cx="21431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200">
                <a:solidFill>
                  <a:srgbClr val="C21212"/>
                </a:solidFill>
                <a:latin typeface="Arial" panose="020B0604020202020204" pitchFamily="34" charset="0"/>
              </a:rPr>
              <a:t>Open up time and place</a:t>
            </a:r>
            <a:endParaRPr lang="en-GB" altLang="en-US" sz="1200">
              <a:solidFill>
                <a:srgbClr val="C21212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200">
                <a:solidFill>
                  <a:srgbClr val="C21212"/>
                </a:solidFill>
                <a:latin typeface="Arial" panose="020B0604020202020204" pitchFamily="34" charset="0"/>
              </a:rPr>
              <a:t>for learning</a:t>
            </a:r>
            <a:endParaRPr lang="en-GB" altLang="en-US"/>
          </a:p>
        </p:txBody>
      </p:sp>
      <p:sp>
        <p:nvSpPr>
          <p:cNvPr id="8218" name="Text Box 28"/>
          <p:cNvSpPr txBox="1">
            <a:spLocks noChangeArrowheads="1"/>
          </p:cNvSpPr>
          <p:nvPr/>
        </p:nvSpPr>
        <p:spPr bwMode="auto">
          <a:xfrm>
            <a:off x="3721100" y="2135188"/>
            <a:ext cx="23510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200">
                <a:solidFill>
                  <a:srgbClr val="C21212"/>
                </a:solidFill>
                <a:latin typeface="Arial" panose="020B0604020202020204" pitchFamily="34" charset="0"/>
              </a:rPr>
              <a:t>Open up time and place</a:t>
            </a:r>
            <a:endParaRPr lang="en-GB" altLang="en-US" sz="1200">
              <a:solidFill>
                <a:srgbClr val="C21212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200">
                <a:solidFill>
                  <a:srgbClr val="C21212"/>
                </a:solidFill>
                <a:latin typeface="Arial" panose="020B0604020202020204" pitchFamily="34" charset="0"/>
              </a:rPr>
              <a:t>for extended operations and</a:t>
            </a:r>
            <a:endParaRPr lang="en-GB" altLang="en-US" sz="1200">
              <a:solidFill>
                <a:srgbClr val="C21212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200">
                <a:solidFill>
                  <a:srgbClr val="C21212"/>
                </a:solidFill>
                <a:latin typeface="Arial" panose="020B0604020202020204" pitchFamily="34" charset="0"/>
              </a:rPr>
              <a:t>improved decision making</a:t>
            </a:r>
            <a:endParaRPr lang="en-GB" altLang="en-US"/>
          </a:p>
        </p:txBody>
      </p:sp>
      <p:sp>
        <p:nvSpPr>
          <p:cNvPr id="8219" name="Text Box 29"/>
          <p:cNvSpPr txBox="1">
            <a:spLocks noChangeArrowheads="1"/>
          </p:cNvSpPr>
          <p:nvPr/>
        </p:nvSpPr>
        <p:spPr bwMode="auto">
          <a:xfrm>
            <a:off x="6045200" y="4243388"/>
            <a:ext cx="185896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200">
                <a:solidFill>
                  <a:srgbClr val="C21212"/>
                </a:solidFill>
                <a:latin typeface="Arial" panose="020B0604020202020204" pitchFamily="34" charset="0"/>
              </a:rPr>
              <a:t>Data and analysis where</a:t>
            </a:r>
            <a:endParaRPr lang="en-GB" altLang="en-US" sz="1200">
              <a:solidFill>
                <a:srgbClr val="C21212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1200">
                <a:solidFill>
                  <a:srgbClr val="C21212"/>
                </a:solidFill>
                <a:latin typeface="Arial" panose="020B0604020202020204" pitchFamily="34" charset="0"/>
              </a:rPr>
              <a:t>and when you need it </a:t>
            </a:r>
            <a:endParaRPr lang="en-GB" altLang="en-US"/>
          </a:p>
        </p:txBody>
      </p:sp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7932738" y="2724150"/>
            <a:ext cx="155733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83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83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</a:pPr>
            <a:r>
              <a:rPr lang="en-GB" altLang="en-US" sz="2200">
                <a:solidFill>
                  <a:srgbClr val="C21212"/>
                </a:solidFill>
                <a:latin typeface="Arial" panose="020B0604020202020204" pitchFamily="34" charset="0"/>
              </a:rPr>
              <a:t>Personal Devices </a:t>
            </a:r>
            <a:endParaRPr lang="en-GB" altLang="en-US"/>
          </a:p>
        </p:txBody>
      </p:sp>
      <p:sp>
        <p:nvSpPr>
          <p:cNvPr id="8222" name="Line 32"/>
          <p:cNvSpPr>
            <a:spLocks noChangeShapeType="1"/>
          </p:cNvSpPr>
          <p:nvPr/>
        </p:nvSpPr>
        <p:spPr bwMode="auto">
          <a:xfrm flipV="1">
            <a:off x="2025650" y="1671638"/>
            <a:ext cx="0" cy="4251325"/>
          </a:xfrm>
          <a:prstGeom prst="line">
            <a:avLst/>
          </a:prstGeom>
          <a:noFill/>
          <a:ln w="47081">
            <a:solidFill>
              <a:srgbClr val="0082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8223" name="Line 33"/>
          <p:cNvSpPr>
            <a:spLocks noChangeShapeType="1"/>
          </p:cNvSpPr>
          <p:nvPr/>
        </p:nvSpPr>
        <p:spPr bwMode="auto">
          <a:xfrm flipV="1">
            <a:off x="2032000" y="5927725"/>
            <a:ext cx="6037263" cy="3175"/>
          </a:xfrm>
          <a:prstGeom prst="line">
            <a:avLst/>
          </a:prstGeom>
          <a:noFill/>
          <a:ln w="47081">
            <a:solidFill>
              <a:srgbClr val="0082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8224" name="Line 34"/>
          <p:cNvSpPr>
            <a:spLocks noChangeShapeType="1"/>
          </p:cNvSpPr>
          <p:nvPr/>
        </p:nvSpPr>
        <p:spPr bwMode="auto">
          <a:xfrm flipV="1">
            <a:off x="2027238" y="2952750"/>
            <a:ext cx="4108450" cy="2982913"/>
          </a:xfrm>
          <a:prstGeom prst="line">
            <a:avLst/>
          </a:prstGeom>
          <a:noFill/>
          <a:ln w="31199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hlinkClick r:id="rId1"/>
              </a:rPr>
              <a:t>ISTE Standardi za študente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60" y="1628800"/>
            <a:ext cx="7849280" cy="472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en-US" dirty="0" smtClean="0">
                <a:solidFill>
                  <a:srgbClr val="FF0000"/>
                </a:solidFill>
              </a:rPr>
              <a:t>Literatura za ta predmet?</a:t>
            </a:r>
            <a:endParaRPr lang="sl-SI" altLang="en-US" dirty="0" smtClean="0">
              <a:solidFill>
                <a:srgbClr val="FF0000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err="1" smtClean="0"/>
              <a:t>Epignosis</a:t>
            </a:r>
            <a:r>
              <a:rPr lang="en-US" altLang="en-US" sz="2000" dirty="0" smtClean="0"/>
              <a:t> LLC </a:t>
            </a:r>
            <a:r>
              <a:rPr lang="sl-SI" altLang="en-US" sz="2000" dirty="0" smtClean="0"/>
              <a:t>: 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hlinkClick r:id="rId1"/>
              </a:rPr>
              <a:t>E-</a:t>
            </a:r>
            <a:r>
              <a:rPr lang="sl-SI" altLang="en-US" sz="2000" dirty="0" err="1" smtClean="0">
                <a:hlinkClick r:id="rId1"/>
              </a:rPr>
              <a:t>learning</a:t>
            </a:r>
            <a:r>
              <a:rPr lang="sl-SI" altLang="en-US" sz="2000" dirty="0" smtClean="0">
                <a:hlinkClick r:id="rId1"/>
              </a:rPr>
              <a:t>, </a:t>
            </a:r>
            <a:r>
              <a:rPr lang="sl-SI" altLang="en-US" sz="2000" dirty="0" err="1" smtClean="0">
                <a:hlinkClick r:id="rId1"/>
              </a:rPr>
              <a:t>concepts</a:t>
            </a:r>
            <a:r>
              <a:rPr lang="sl-SI" altLang="en-US" sz="2000" dirty="0" smtClean="0">
                <a:hlinkClick r:id="rId1"/>
              </a:rPr>
              <a:t>, </a:t>
            </a:r>
            <a:r>
              <a:rPr lang="sl-SI" altLang="en-US" sz="2000" dirty="0" err="1" smtClean="0">
                <a:hlinkClick r:id="rId1"/>
              </a:rPr>
              <a:t>trends</a:t>
            </a:r>
            <a:r>
              <a:rPr lang="sl-SI" altLang="en-US" sz="2000" dirty="0" smtClean="0">
                <a:hlinkClick r:id="rId1"/>
              </a:rPr>
              <a:t>, </a:t>
            </a:r>
            <a:r>
              <a:rPr lang="sl-SI" altLang="en-US" sz="2000" dirty="0" err="1" smtClean="0">
                <a:hlinkClick r:id="rId1"/>
              </a:rPr>
              <a:t>applications</a:t>
            </a:r>
            <a:r>
              <a:rPr lang="en-US" altLang="en-US" sz="2000" dirty="0" smtClean="0">
                <a:hlinkClick r:id="rId1"/>
              </a:rPr>
              <a:t> </a:t>
            </a:r>
            <a:r>
              <a:rPr lang="sl-SI" altLang="en-US" sz="2000" dirty="0" smtClean="0">
                <a:hlinkClick r:id="rId1"/>
              </a:rPr>
              <a:t> </a:t>
            </a:r>
            <a:r>
              <a:rPr lang="sl-SI" altLang="en-US" sz="2000" dirty="0" smtClean="0"/>
              <a:t>(</a:t>
            </a:r>
            <a:r>
              <a:rPr lang="sl-SI" altLang="en-US" sz="2000" dirty="0" err="1" smtClean="0">
                <a:hlinkClick r:id="rId2" action="ppaction://hlinkfile"/>
              </a:rPr>
              <a:t>local</a:t>
            </a:r>
            <a:r>
              <a:rPr lang="sl-SI" altLang="en-US" sz="2000" dirty="0" smtClean="0">
                <a:hlinkClick r:id="rId2" action="ppaction://hlinkfile"/>
              </a:rPr>
              <a:t> </a:t>
            </a:r>
            <a:r>
              <a:rPr lang="sl-SI" altLang="en-US" sz="2000" dirty="0" err="1" smtClean="0">
                <a:hlinkClick r:id="rId2" action="ppaction://hlinkfile"/>
              </a:rPr>
              <a:t>pdf</a:t>
            </a:r>
            <a:r>
              <a:rPr lang="sl-SI" altLang="en-US" sz="2000" dirty="0" smtClean="0"/>
              <a:t>) (****)</a:t>
            </a:r>
            <a:endParaRPr lang="sl-SI" altLang="en-US" sz="2000" dirty="0" smtClean="0"/>
          </a:p>
          <a:p>
            <a:r>
              <a:rPr lang="sl-SI" altLang="en-US" sz="2000" dirty="0" smtClean="0"/>
              <a:t>???: </a:t>
            </a:r>
            <a:r>
              <a:rPr lang="en-US" altLang="en-US" sz="2000" dirty="0" smtClean="0">
                <a:hlinkClick r:id="rId3"/>
              </a:rPr>
              <a:t>Introducing Reusable</a:t>
            </a:r>
            <a:r>
              <a:rPr lang="sl-SI" altLang="en-US" sz="2000" dirty="0" smtClean="0">
                <a:hlinkClick r:id="rId3"/>
              </a:rPr>
              <a:t> </a:t>
            </a:r>
            <a:r>
              <a:rPr lang="en-US" altLang="en-US" sz="2000" dirty="0" smtClean="0">
                <a:hlinkClick r:id="rId3"/>
              </a:rPr>
              <a:t>Learning Objects</a:t>
            </a:r>
            <a:r>
              <a:rPr lang="sl-SI" altLang="en-US" sz="2000" dirty="0" smtClean="0">
                <a:hlinkClick r:id="rId3"/>
              </a:rPr>
              <a:t> </a:t>
            </a:r>
            <a:r>
              <a:rPr lang="sl-SI" altLang="en-US" sz="2000" dirty="0" smtClean="0"/>
              <a:t>(</a:t>
            </a:r>
            <a:r>
              <a:rPr lang="sl-SI" altLang="en-US" sz="2000" dirty="0" err="1" smtClean="0">
                <a:hlinkClick r:id="rId4" action="ppaction://hlinkfile"/>
              </a:rPr>
              <a:t>local</a:t>
            </a:r>
            <a:r>
              <a:rPr lang="sl-SI" altLang="en-US" sz="2000" dirty="0" smtClean="0">
                <a:hlinkClick r:id="rId4" action="ppaction://hlinkfile"/>
              </a:rPr>
              <a:t> </a:t>
            </a:r>
            <a:r>
              <a:rPr lang="sl-SI" altLang="en-US" sz="2000" dirty="0" err="1" smtClean="0">
                <a:hlinkClick r:id="rId4" action="ppaction://hlinkfile"/>
              </a:rPr>
              <a:t>pdf</a:t>
            </a:r>
            <a:r>
              <a:rPr lang="sl-SI" altLang="en-US" sz="2000" dirty="0" smtClean="0"/>
              <a:t>) (****)</a:t>
            </a:r>
            <a:endParaRPr lang="sl-SI" altLang="en-US" sz="2000" dirty="0" smtClean="0"/>
          </a:p>
          <a:p>
            <a:r>
              <a:rPr lang="sl-SI" altLang="en-US" sz="2000" dirty="0" smtClean="0"/>
              <a:t>Phil </a:t>
            </a:r>
            <a:r>
              <a:rPr lang="sl-SI" altLang="en-US" sz="2000" dirty="0" err="1" smtClean="0"/>
              <a:t>Barker</a:t>
            </a:r>
            <a:r>
              <a:rPr lang="sl-SI" altLang="en-US" sz="2000" dirty="0" smtClean="0"/>
              <a:t>: 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hlinkClick r:id="rId5"/>
              </a:rPr>
              <a:t>What is IEEE Learning Object Metadata / IMS Learning Resource Metadata?</a:t>
            </a:r>
            <a:r>
              <a:rPr lang="sl-SI" altLang="en-US" sz="2000" dirty="0" smtClean="0"/>
              <a:t> (</a:t>
            </a:r>
            <a:r>
              <a:rPr lang="sl-SI" altLang="en-US" sz="2000" dirty="0" err="1" smtClean="0">
                <a:hlinkClick r:id="rId6" action="ppaction://hlinkfile"/>
              </a:rPr>
              <a:t>local</a:t>
            </a:r>
            <a:r>
              <a:rPr lang="sl-SI" altLang="en-US" sz="2000" dirty="0" smtClean="0">
                <a:hlinkClick r:id="rId6" action="ppaction://hlinkfile"/>
              </a:rPr>
              <a:t> </a:t>
            </a:r>
            <a:r>
              <a:rPr lang="sl-SI" altLang="en-US" sz="2000" dirty="0" err="1" smtClean="0">
                <a:hlinkClick r:id="rId6" action="ppaction://hlinkfile"/>
              </a:rPr>
              <a:t>pdf</a:t>
            </a:r>
            <a:r>
              <a:rPr lang="sl-SI" altLang="en-US" sz="2000" dirty="0" smtClean="0"/>
              <a:t>) (***)</a:t>
            </a:r>
            <a:endParaRPr lang="sl-SI" altLang="en-US" sz="2000" dirty="0" smtClean="0"/>
          </a:p>
          <a:p>
            <a:pPr>
              <a:spcBef>
                <a:spcPts val="600"/>
              </a:spcBef>
            </a:pPr>
            <a:r>
              <a:rPr lang="sl-SI" altLang="en-US" sz="2000" dirty="0" err="1"/>
              <a:t>Shift:How</a:t>
            </a:r>
            <a:r>
              <a:rPr lang="sl-SI" altLang="en-US" sz="2000" dirty="0"/>
              <a:t> to </a:t>
            </a:r>
            <a:r>
              <a:rPr lang="sl-SI" altLang="en-US" sz="2000" dirty="0" err="1"/>
              <a:t>create</a:t>
            </a:r>
            <a:r>
              <a:rPr lang="sl-SI" altLang="en-US" sz="2000" dirty="0"/>
              <a:t> </a:t>
            </a:r>
            <a:r>
              <a:rPr lang="en-US" altLang="en-US" sz="2000" dirty="0"/>
              <a:t>Winning eLearning Courses</a:t>
            </a:r>
            <a:r>
              <a:rPr lang="sl-SI" altLang="en-US" sz="2000" dirty="0"/>
              <a:t> (</a:t>
            </a:r>
            <a:r>
              <a:rPr lang="sl-SI" altLang="en-US" sz="2000" dirty="0" err="1">
                <a:hlinkClick r:id="rId7" action="ppaction://hlinkfile"/>
              </a:rPr>
              <a:t>local</a:t>
            </a:r>
            <a:r>
              <a:rPr lang="sl-SI" altLang="en-US" sz="2000" dirty="0">
                <a:hlinkClick r:id="rId7" action="ppaction://hlinkfile"/>
              </a:rPr>
              <a:t> </a:t>
            </a:r>
            <a:r>
              <a:rPr lang="sl-SI" altLang="en-US" sz="2000" dirty="0" err="1">
                <a:hlinkClick r:id="rId7" action="ppaction://hlinkfile"/>
              </a:rPr>
              <a:t>pdf</a:t>
            </a:r>
            <a:r>
              <a:rPr lang="sl-SI" altLang="en-US" sz="2000" dirty="0"/>
              <a:t>), (***)</a:t>
            </a:r>
            <a:endParaRPr lang="sl-SI" altLang="en-US" sz="2000" dirty="0"/>
          </a:p>
          <a:p>
            <a:pPr>
              <a:spcBef>
                <a:spcPts val="600"/>
              </a:spcBef>
            </a:pPr>
            <a:r>
              <a:rPr lang="en-US" altLang="en-US" sz="2000" dirty="0"/>
              <a:t>Mohamed Ally</a:t>
            </a:r>
            <a:r>
              <a:rPr lang="sl-SI" altLang="en-US" sz="2000" dirty="0"/>
              <a:t>: </a:t>
            </a:r>
            <a:r>
              <a:rPr lang="en-US" altLang="en-US" sz="2000" dirty="0">
                <a:hlinkClick r:id="rId8"/>
              </a:rPr>
              <a:t>Mobile Learning</a:t>
            </a:r>
            <a:r>
              <a:rPr lang="sl-SI" altLang="en-US" sz="2000" dirty="0">
                <a:hlinkClick r:id="rId8"/>
              </a:rPr>
              <a:t>: </a:t>
            </a:r>
            <a:r>
              <a:rPr lang="en-US" altLang="en-US" sz="2000" dirty="0">
                <a:hlinkClick r:id="rId8"/>
              </a:rPr>
              <a:t>Transforming the Delivery of Education</a:t>
            </a:r>
            <a:r>
              <a:rPr lang="sl-SI" altLang="en-US" sz="2000" dirty="0">
                <a:hlinkClick r:id="rId8"/>
              </a:rPr>
              <a:t> </a:t>
            </a:r>
            <a:r>
              <a:rPr lang="en-US" altLang="en-US" sz="2000" dirty="0">
                <a:hlinkClick r:id="rId8"/>
              </a:rPr>
              <a:t>and Training</a:t>
            </a:r>
            <a:r>
              <a:rPr lang="sl-SI" altLang="en-US" sz="2000" dirty="0"/>
              <a:t> (</a:t>
            </a:r>
            <a:r>
              <a:rPr lang="sl-SI" altLang="en-US" sz="2000" dirty="0" err="1">
                <a:hlinkClick r:id="rId9" action="ppaction://hlinkfile"/>
              </a:rPr>
              <a:t>local</a:t>
            </a:r>
            <a:r>
              <a:rPr lang="sl-SI" altLang="en-US" sz="2000" dirty="0">
                <a:hlinkClick r:id="rId9" action="ppaction://hlinkfile"/>
              </a:rPr>
              <a:t> </a:t>
            </a:r>
            <a:r>
              <a:rPr lang="sl-SI" altLang="en-US" sz="2000" dirty="0" err="1">
                <a:hlinkClick r:id="rId9" action="ppaction://hlinkfile"/>
              </a:rPr>
              <a:t>pdf</a:t>
            </a:r>
            <a:r>
              <a:rPr lang="sl-SI" altLang="en-US" sz="2000" dirty="0"/>
              <a:t>) (****)</a:t>
            </a:r>
            <a:endParaRPr lang="sl-SI" altLang="en-US" sz="2000" dirty="0"/>
          </a:p>
          <a:p>
            <a:endParaRPr lang="sl-SI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dirty="0">
                <a:solidFill>
                  <a:srgbClr val="FF0000"/>
                </a:solidFill>
              </a:rPr>
              <a:t>Literatura za ta predmet?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61482" y="1268760"/>
            <a:ext cx="8575013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1800" dirty="0" smtClean="0"/>
              <a:t>Desmond Keegan</a:t>
            </a:r>
            <a:r>
              <a:rPr lang="sl-SI" altLang="en-US" sz="1800" dirty="0" smtClean="0"/>
              <a:t>: </a:t>
            </a:r>
            <a:r>
              <a:rPr lang="sl-SI" altLang="en-US" sz="1800" dirty="0" err="1" smtClean="0">
                <a:hlinkClick r:id="rId1"/>
              </a:rPr>
              <a:t>Mobile</a:t>
            </a:r>
            <a:r>
              <a:rPr lang="sl-SI" altLang="en-US" sz="1800" dirty="0" smtClean="0">
                <a:hlinkClick r:id="rId1"/>
              </a:rPr>
              <a:t> </a:t>
            </a:r>
            <a:r>
              <a:rPr lang="sl-SI" altLang="en-US" sz="1800" dirty="0" err="1" smtClean="0">
                <a:hlinkClick r:id="rId1"/>
              </a:rPr>
              <a:t>Learning</a:t>
            </a:r>
            <a:r>
              <a:rPr lang="sl-SI" altLang="en-US" sz="1800" dirty="0" smtClean="0">
                <a:hlinkClick r:id="rId1"/>
              </a:rPr>
              <a:t>; a </a:t>
            </a:r>
            <a:r>
              <a:rPr lang="sl-SI" altLang="en-US" sz="1800" dirty="0" err="1" smtClean="0">
                <a:hlinkClick r:id="rId1"/>
              </a:rPr>
              <a:t>practical</a:t>
            </a:r>
            <a:r>
              <a:rPr lang="sl-SI" altLang="en-US" sz="1800" dirty="0" smtClean="0">
                <a:hlinkClick r:id="rId1"/>
              </a:rPr>
              <a:t> </a:t>
            </a:r>
            <a:r>
              <a:rPr lang="sl-SI" altLang="en-US" sz="1800" dirty="0" err="1" smtClean="0">
                <a:hlinkClick r:id="rId1"/>
              </a:rPr>
              <a:t>guide</a:t>
            </a:r>
            <a:r>
              <a:rPr lang="sl-SI" altLang="en-US" sz="1800" dirty="0" smtClean="0"/>
              <a:t> (</a:t>
            </a:r>
            <a:r>
              <a:rPr lang="sl-SI" altLang="en-US" sz="1800" dirty="0" err="1" smtClean="0">
                <a:hlinkClick r:id="rId2" action="ppaction://hlinkfile"/>
              </a:rPr>
              <a:t>local</a:t>
            </a:r>
            <a:r>
              <a:rPr lang="sl-SI" altLang="en-US" sz="1800" dirty="0" smtClean="0">
                <a:hlinkClick r:id="rId2" action="ppaction://hlinkfile"/>
              </a:rPr>
              <a:t> </a:t>
            </a:r>
            <a:r>
              <a:rPr lang="sl-SI" altLang="en-US" sz="1800" dirty="0" err="1" smtClean="0">
                <a:hlinkClick r:id="rId2" action="ppaction://hlinkfile"/>
              </a:rPr>
              <a:t>pdf</a:t>
            </a:r>
            <a:r>
              <a:rPr lang="sl-SI" altLang="en-US" sz="1800" dirty="0" smtClean="0"/>
              <a:t>) (***)</a:t>
            </a:r>
            <a:endParaRPr lang="sl-SI" altLang="en-US" sz="1800" dirty="0" smtClean="0"/>
          </a:p>
          <a:p>
            <a:pPr>
              <a:spcBef>
                <a:spcPts val="600"/>
              </a:spcBef>
            </a:pPr>
            <a:r>
              <a:rPr lang="sl-SI" altLang="en-US" sz="1800" dirty="0" err="1" smtClean="0"/>
              <a:t>Kineo</a:t>
            </a:r>
            <a:r>
              <a:rPr lang="sl-SI" altLang="en-US" sz="1800" dirty="0" smtClean="0"/>
              <a:t>: </a:t>
            </a:r>
            <a:r>
              <a:rPr lang="sl-SI" altLang="en-US" sz="1800" dirty="0" err="1" smtClean="0"/>
              <a:t>Designing</a:t>
            </a:r>
            <a:r>
              <a:rPr lang="sl-SI" altLang="en-US" sz="1800" dirty="0" smtClean="0"/>
              <a:t> </a:t>
            </a:r>
            <a:r>
              <a:rPr lang="sl-SI" altLang="en-US" sz="1800" dirty="0" err="1" smtClean="0"/>
              <a:t>Mobile</a:t>
            </a:r>
            <a:r>
              <a:rPr lang="sl-SI" altLang="en-US" sz="1800" dirty="0" smtClean="0"/>
              <a:t> </a:t>
            </a:r>
            <a:r>
              <a:rPr lang="sl-SI" altLang="en-US" sz="1800" dirty="0" err="1" smtClean="0"/>
              <a:t>Learning</a:t>
            </a:r>
            <a:r>
              <a:rPr lang="sl-SI" altLang="en-US" sz="1800" dirty="0" smtClean="0"/>
              <a:t> (</a:t>
            </a:r>
            <a:r>
              <a:rPr lang="sl-SI" altLang="en-US" sz="1800" dirty="0" err="1" smtClean="0">
                <a:hlinkClick r:id="rId3" action="ppaction://hlinkfile"/>
              </a:rPr>
              <a:t>local</a:t>
            </a:r>
            <a:r>
              <a:rPr lang="sl-SI" altLang="en-US" sz="1800" dirty="0" smtClean="0">
                <a:hlinkClick r:id="rId3" action="ppaction://hlinkfile"/>
              </a:rPr>
              <a:t> </a:t>
            </a:r>
            <a:r>
              <a:rPr lang="sl-SI" altLang="en-US" sz="1800" dirty="0" err="1" smtClean="0">
                <a:hlinkClick r:id="rId3" action="ppaction://hlinkfile"/>
              </a:rPr>
              <a:t>pdf</a:t>
            </a:r>
            <a:r>
              <a:rPr lang="sl-SI" altLang="en-US" sz="1800" dirty="0" smtClean="0"/>
              <a:t>) (**)</a:t>
            </a:r>
            <a:endParaRPr lang="sl-SI" altLang="en-US" sz="1800" dirty="0" smtClean="0"/>
          </a:p>
          <a:p>
            <a:pPr>
              <a:spcBef>
                <a:spcPts val="600"/>
              </a:spcBef>
            </a:pPr>
            <a:r>
              <a:rPr lang="sl-SI" altLang="en-US" sz="1800" dirty="0" err="1" smtClean="0"/>
              <a:t>Kineo</a:t>
            </a:r>
            <a:r>
              <a:rPr lang="sl-SI" altLang="en-US" sz="1800" dirty="0" smtClean="0"/>
              <a:t>: </a:t>
            </a:r>
            <a:r>
              <a:rPr lang="en-US" altLang="en-US" sz="1800" dirty="0" smtClean="0"/>
              <a:t>Creating Mobile Learning</a:t>
            </a:r>
            <a:r>
              <a:rPr lang="sl-SI" altLang="en-US" sz="1800" dirty="0" smtClean="0"/>
              <a:t>: </a:t>
            </a:r>
            <a:r>
              <a:rPr lang="en-US" altLang="en-US" sz="1800" dirty="0" smtClean="0"/>
              <a:t>7 key steps to designing and developing effective mobile learning</a:t>
            </a:r>
            <a:r>
              <a:rPr lang="sl-SI" altLang="en-US" sz="1800" dirty="0" smtClean="0"/>
              <a:t> (</a:t>
            </a:r>
            <a:r>
              <a:rPr lang="sl-SI" altLang="en-US" sz="1800" dirty="0" err="1" smtClean="0">
                <a:hlinkClick r:id="rId4" action="ppaction://hlinkfile"/>
              </a:rPr>
              <a:t>local</a:t>
            </a:r>
            <a:r>
              <a:rPr lang="sl-SI" altLang="en-US" sz="1800" dirty="0" smtClean="0">
                <a:hlinkClick r:id="rId4" action="ppaction://hlinkfile"/>
              </a:rPr>
              <a:t> </a:t>
            </a:r>
            <a:r>
              <a:rPr lang="sl-SI" altLang="en-US" sz="1800" dirty="0" err="1" smtClean="0">
                <a:hlinkClick r:id="rId4" action="ppaction://hlinkfile"/>
              </a:rPr>
              <a:t>pdf</a:t>
            </a:r>
            <a:r>
              <a:rPr lang="sl-SI" altLang="en-US" sz="1800" dirty="0" smtClean="0"/>
              <a:t>) (***)</a:t>
            </a:r>
            <a:endParaRPr lang="sl-SI" altLang="en-US" sz="1800" dirty="0" smtClean="0"/>
          </a:p>
          <a:p>
            <a:pPr>
              <a:spcBef>
                <a:spcPts val="600"/>
              </a:spcBef>
            </a:pPr>
            <a:r>
              <a:rPr lang="sl-SI" altLang="en-US" sz="1800" dirty="0" err="1" smtClean="0"/>
              <a:t>Kineo</a:t>
            </a:r>
            <a:r>
              <a:rPr lang="sl-SI" altLang="en-US" sz="1800" dirty="0" smtClean="0"/>
              <a:t>: </a:t>
            </a:r>
            <a:r>
              <a:rPr lang="sl-SI" altLang="en-US" sz="1800" dirty="0" err="1" smtClean="0"/>
              <a:t>Implementing</a:t>
            </a:r>
            <a:r>
              <a:rPr lang="sl-SI" altLang="en-US" sz="1800" dirty="0" smtClean="0"/>
              <a:t> </a:t>
            </a:r>
            <a:r>
              <a:rPr lang="sl-SI" altLang="en-US" sz="1800" dirty="0" err="1" smtClean="0"/>
              <a:t>Mobile</a:t>
            </a:r>
            <a:r>
              <a:rPr lang="sl-SI" altLang="en-US" sz="1800" dirty="0" smtClean="0"/>
              <a:t> </a:t>
            </a:r>
            <a:r>
              <a:rPr lang="sl-SI" altLang="en-US" sz="1800" dirty="0" err="1" smtClean="0"/>
              <a:t>Learning</a:t>
            </a:r>
            <a:r>
              <a:rPr lang="sl-SI" altLang="en-US" sz="1800" dirty="0" smtClean="0"/>
              <a:t> (</a:t>
            </a:r>
            <a:r>
              <a:rPr lang="sl-SI" altLang="en-US" sz="1800" dirty="0" err="1" smtClean="0">
                <a:hlinkClick r:id="rId5" action="ppaction://hlinkfile"/>
              </a:rPr>
              <a:t>local</a:t>
            </a:r>
            <a:r>
              <a:rPr lang="sl-SI" altLang="en-US" sz="1800" dirty="0" smtClean="0">
                <a:hlinkClick r:id="rId5" action="ppaction://hlinkfile"/>
              </a:rPr>
              <a:t> </a:t>
            </a:r>
            <a:r>
              <a:rPr lang="sl-SI" altLang="en-US" sz="1800" dirty="0" err="1" smtClean="0">
                <a:hlinkClick r:id="rId5" action="ppaction://hlinkfile"/>
              </a:rPr>
              <a:t>pdf</a:t>
            </a:r>
            <a:r>
              <a:rPr lang="sl-SI" altLang="en-US" sz="1800" dirty="0" smtClean="0"/>
              <a:t>) (***)</a:t>
            </a:r>
            <a:endParaRPr lang="sl-SI" altLang="en-US" sz="1800" dirty="0" smtClean="0"/>
          </a:p>
          <a:p>
            <a:pPr>
              <a:spcBef>
                <a:spcPts val="600"/>
              </a:spcBef>
            </a:pPr>
            <a:r>
              <a:rPr lang="sl-SI" altLang="en-US" sz="1800" dirty="0" err="1" smtClean="0"/>
              <a:t>Upside</a:t>
            </a:r>
            <a:r>
              <a:rPr lang="sl-SI" altLang="en-US" sz="1800" dirty="0" smtClean="0"/>
              <a:t> </a:t>
            </a:r>
            <a:r>
              <a:rPr lang="sl-SI" altLang="en-US" sz="1800" dirty="0" err="1" smtClean="0"/>
              <a:t>Learning</a:t>
            </a:r>
            <a:r>
              <a:rPr lang="sl-SI" altLang="en-US" sz="1800" dirty="0" smtClean="0"/>
              <a:t>: </a:t>
            </a:r>
            <a:r>
              <a:rPr lang="en-US" altLang="en-US" sz="1800" dirty="0" smtClean="0"/>
              <a:t>Mobile Learning - A Quick Start Guide</a:t>
            </a:r>
            <a:r>
              <a:rPr lang="sl-SI" altLang="en-US" sz="1800" dirty="0" smtClean="0"/>
              <a:t> (</a:t>
            </a:r>
            <a:r>
              <a:rPr lang="sl-SI" altLang="en-US" sz="1800" dirty="0" err="1" smtClean="0">
                <a:hlinkClick r:id="rId6" action="ppaction://hlinkfile"/>
              </a:rPr>
              <a:t>local</a:t>
            </a:r>
            <a:r>
              <a:rPr lang="sl-SI" altLang="en-US" sz="1800" dirty="0" smtClean="0">
                <a:hlinkClick r:id="rId6" action="ppaction://hlinkfile"/>
              </a:rPr>
              <a:t> </a:t>
            </a:r>
            <a:r>
              <a:rPr lang="sl-SI" altLang="en-US" sz="1800" dirty="0" err="1" smtClean="0">
                <a:hlinkClick r:id="rId6" action="ppaction://hlinkfile"/>
              </a:rPr>
              <a:t>pdf</a:t>
            </a:r>
            <a:r>
              <a:rPr lang="sl-SI" altLang="en-US" sz="1800" dirty="0" smtClean="0"/>
              <a:t>) (**)</a:t>
            </a:r>
            <a:endParaRPr lang="sl-SI" altLang="en-US" sz="18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l-SI" altLang="en-US" sz="1800" dirty="0"/>
              <a:t>Pamela </a:t>
            </a:r>
            <a:r>
              <a:rPr lang="sl-SI" altLang="en-US" sz="1800" dirty="0" err="1"/>
              <a:t>Berman</a:t>
            </a:r>
            <a:r>
              <a:rPr lang="sl-SI" altLang="en-US" sz="1800" dirty="0"/>
              <a:t> &amp; </a:t>
            </a:r>
            <a:r>
              <a:rPr lang="sl-SI" altLang="en-US" sz="1800" dirty="0" err="1"/>
              <a:t>others</a:t>
            </a:r>
            <a:r>
              <a:rPr lang="sl-SI" altLang="en-US" sz="1800" dirty="0"/>
              <a:t>, </a:t>
            </a:r>
            <a:r>
              <a:rPr lang="sl-SI" altLang="en-US" sz="1800" b="1" dirty="0"/>
              <a:t>E-</a:t>
            </a:r>
            <a:r>
              <a:rPr lang="sl-SI" altLang="en-US" sz="1800" b="1" dirty="0" err="1"/>
              <a:t>Learning</a:t>
            </a:r>
            <a:r>
              <a:rPr lang="sl-SI" altLang="en-US" sz="1800" b="1" dirty="0"/>
              <a:t> </a:t>
            </a:r>
            <a:r>
              <a:rPr lang="sl-SI" altLang="en-US" sz="1800" b="1" dirty="0" err="1"/>
              <a:t>Concepts</a:t>
            </a:r>
            <a:r>
              <a:rPr lang="sl-SI" altLang="en-US" sz="1800" b="1" dirty="0"/>
              <a:t> </a:t>
            </a:r>
            <a:r>
              <a:rPr lang="sl-SI" altLang="en-US" sz="1800" b="1" dirty="0" err="1"/>
              <a:t>and</a:t>
            </a:r>
            <a:r>
              <a:rPr lang="sl-SI" altLang="en-US" sz="1800" b="1" dirty="0"/>
              <a:t> </a:t>
            </a:r>
            <a:r>
              <a:rPr lang="sl-SI" altLang="en-US" sz="1800" b="1" dirty="0" err="1"/>
              <a:t>Techniques</a:t>
            </a:r>
            <a:r>
              <a:rPr lang="sl-SI" altLang="en-US" sz="1800" b="1" dirty="0"/>
              <a:t>, </a:t>
            </a:r>
            <a:r>
              <a:rPr lang="sl-SI" altLang="en-US" sz="1800" dirty="0" err="1"/>
              <a:t>Bloomsburg</a:t>
            </a:r>
            <a:r>
              <a:rPr lang="sl-SI" altLang="en-US" sz="1800" dirty="0"/>
              <a:t> </a:t>
            </a:r>
            <a:r>
              <a:rPr lang="sl-SI" altLang="en-US" sz="1800" dirty="0" err="1"/>
              <a:t>University</a:t>
            </a:r>
            <a:r>
              <a:rPr lang="sl-SI" altLang="en-US" sz="1800" dirty="0"/>
              <a:t> </a:t>
            </a:r>
            <a:r>
              <a:rPr lang="sl-SI" altLang="en-US" sz="1800" dirty="0" err="1"/>
              <a:t>of</a:t>
            </a:r>
            <a:r>
              <a:rPr lang="sl-SI" altLang="en-US" sz="1800" dirty="0"/>
              <a:t> </a:t>
            </a:r>
            <a:r>
              <a:rPr lang="sl-SI" altLang="en-US" sz="1800" dirty="0" err="1"/>
              <a:t>Pennsylvania's</a:t>
            </a:r>
            <a:r>
              <a:rPr lang="sl-SI" altLang="en-US" sz="1800" dirty="0"/>
              <a:t> </a:t>
            </a:r>
            <a:r>
              <a:rPr lang="sl-SI" altLang="en-US" sz="1800" dirty="0" err="1"/>
              <a:t>Department</a:t>
            </a:r>
            <a:r>
              <a:rPr lang="sl-SI" altLang="en-US" sz="1800" dirty="0"/>
              <a:t> </a:t>
            </a:r>
            <a:r>
              <a:rPr lang="sl-SI" altLang="en-US" sz="1800" dirty="0" err="1"/>
              <a:t>of</a:t>
            </a:r>
            <a:r>
              <a:rPr lang="sl-SI" altLang="en-US" sz="1800" dirty="0"/>
              <a:t> </a:t>
            </a:r>
            <a:r>
              <a:rPr lang="sl-SI" altLang="en-US" sz="1800" dirty="0" err="1"/>
              <a:t>Instructional</a:t>
            </a:r>
            <a:r>
              <a:rPr lang="sl-SI" altLang="en-US" sz="1800" dirty="0"/>
              <a:t> </a:t>
            </a:r>
            <a:r>
              <a:rPr lang="sl-SI" altLang="en-US" sz="1800" dirty="0" err="1"/>
              <a:t>Technology</a:t>
            </a:r>
            <a:r>
              <a:rPr lang="sl-SI" altLang="en-US" sz="1800" dirty="0"/>
              <a:t>, (</a:t>
            </a:r>
            <a:r>
              <a:rPr lang="sl-SI" altLang="en-US" sz="1800" dirty="0" err="1">
                <a:hlinkClick r:id="rId7" action="ppaction://hlinkfile"/>
              </a:rPr>
              <a:t>local</a:t>
            </a:r>
            <a:r>
              <a:rPr lang="sl-SI" altLang="en-US" sz="1800" dirty="0">
                <a:hlinkClick r:id="rId7" action="ppaction://hlinkfile"/>
              </a:rPr>
              <a:t> </a:t>
            </a:r>
            <a:r>
              <a:rPr lang="sl-SI" altLang="en-US" sz="1800" dirty="0" err="1">
                <a:hlinkClick r:id="rId7" action="ppaction://hlinkfile"/>
              </a:rPr>
              <a:t>pdf</a:t>
            </a:r>
            <a:r>
              <a:rPr lang="sl-SI" altLang="en-US" sz="1800" dirty="0"/>
              <a:t>) (*)</a:t>
            </a:r>
            <a:endParaRPr lang="sl-SI" altLang="en-US" sz="18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1800" dirty="0"/>
              <a:t>D</a:t>
            </a:r>
            <a:r>
              <a:rPr lang="sl-SI" altLang="en-US" sz="1800" dirty="0" err="1"/>
              <a:t>iana</a:t>
            </a:r>
            <a:r>
              <a:rPr lang="sl-SI" altLang="en-US" sz="1800" dirty="0"/>
              <a:t> G. </a:t>
            </a:r>
            <a:r>
              <a:rPr lang="sl-SI" altLang="en-US" sz="1800" dirty="0" err="1"/>
              <a:t>oblinGer</a:t>
            </a:r>
            <a:r>
              <a:rPr lang="en-US" altLang="en-US" sz="1800" dirty="0"/>
              <a:t>: </a:t>
            </a:r>
            <a:r>
              <a:rPr lang="sl-SI" altLang="en-US" sz="1800" dirty="0">
                <a:hlinkClick r:id="rId8"/>
              </a:rPr>
              <a:t>Game </a:t>
            </a:r>
            <a:r>
              <a:rPr lang="sl-SI" altLang="en-US" sz="1800" dirty="0" err="1">
                <a:hlinkClick r:id="rId8"/>
              </a:rPr>
              <a:t>ChanGers</a:t>
            </a:r>
            <a:r>
              <a:rPr lang="en-US" altLang="en-US" sz="1800" dirty="0">
                <a:hlinkClick r:id="rId8"/>
              </a:rPr>
              <a:t>: Education and Information Technologies</a:t>
            </a:r>
            <a:r>
              <a:rPr lang="sl-SI" altLang="en-US" sz="1800" dirty="0"/>
              <a:t> (</a:t>
            </a:r>
            <a:r>
              <a:rPr lang="sl-SI" altLang="en-US" sz="1800" dirty="0" err="1">
                <a:hlinkClick r:id="rId9" action="ppaction://hlinkfile"/>
              </a:rPr>
              <a:t>local</a:t>
            </a:r>
            <a:r>
              <a:rPr lang="sl-SI" altLang="en-US" sz="1800" dirty="0">
                <a:hlinkClick r:id="rId9" action="ppaction://hlinkfile"/>
              </a:rPr>
              <a:t> </a:t>
            </a:r>
            <a:r>
              <a:rPr lang="sl-SI" altLang="en-US" sz="1800" dirty="0" err="1">
                <a:hlinkClick r:id="rId9" action="ppaction://hlinkfile"/>
              </a:rPr>
              <a:t>pdf</a:t>
            </a:r>
            <a:r>
              <a:rPr lang="sl-SI" altLang="en-US" sz="1800"/>
              <a:t>) </a:t>
            </a:r>
            <a:r>
              <a:rPr lang="sl-SI" altLang="en-US" sz="1800" smtClean="0"/>
              <a:t>(*)</a:t>
            </a:r>
            <a:endParaRPr lang="sl-SI" altLang="en-US" sz="180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altLang="en-US" sz="1800" dirty="0"/>
          </a:p>
          <a:p>
            <a:pPr>
              <a:spcBef>
                <a:spcPts val="600"/>
              </a:spcBef>
            </a:pPr>
            <a:endParaRPr lang="sl-SI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125556"/>
            <a:ext cx="4565702" cy="778098"/>
          </a:xfrm>
        </p:spPr>
        <p:txBody>
          <a:bodyPr/>
          <a:lstStyle/>
          <a:p>
            <a:r>
              <a:rPr lang="sl-SI" sz="2800" dirty="0" smtClean="0">
                <a:solidFill>
                  <a:srgbClr val="FF0000"/>
                </a:solidFill>
              </a:rPr>
              <a:t>Časovni trak e-izobraževanja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4" name="Petkotnik 3"/>
          <p:cNvSpPr/>
          <p:nvPr/>
        </p:nvSpPr>
        <p:spPr>
          <a:xfrm>
            <a:off x="7884368" y="1268920"/>
            <a:ext cx="936104" cy="23919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 smtClean="0">
                <a:hlinkClick r:id="rId1"/>
              </a:rPr>
              <a:t>WEB</a:t>
            </a:r>
            <a:endParaRPr lang="sl-SI" sz="1400" b="1" dirty="0"/>
          </a:p>
        </p:txBody>
      </p:sp>
      <p:pic>
        <p:nvPicPr>
          <p:cNvPr id="34818" name="Picture 2" descr="historye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68"/>
            <a:ext cx="3240360" cy="69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4427984" y="630932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A brief history of </a:t>
            </a:r>
            <a:r>
              <a:rPr lang="en-US" dirty="0" err="1" smtClean="0">
                <a:hlinkClick r:id="rId3"/>
              </a:rPr>
              <a:t>elearning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Časovni trak e izobraževanja</a:t>
            </a:r>
            <a:endParaRPr lang="sl-SI" dirty="0"/>
          </a:p>
        </p:txBody>
      </p:sp>
      <p:pic>
        <p:nvPicPr>
          <p:cNvPr id="35842" name="Picture 2" descr="https://www.researchgate.net/profile/Manuela_Aparicio/publication/290086485/figure/fig1/AS:317007909797907@1452591983652/Figure-1-Timeline-of-E-learning-related-concepts-Aparicio-Bacao-Oliveira-2014b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474" y="2924944"/>
            <a:ext cx="923876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610"/>
          </a:xfrm>
        </p:spPr>
        <p:txBody>
          <a:bodyPr/>
          <a:lstStyle/>
          <a:p>
            <a:r>
              <a:rPr lang="sl-SI" dirty="0" smtClean="0"/>
              <a:t>Trendi v e izobraževanju</a:t>
            </a:r>
            <a:endParaRPr lang="sl-SI" dirty="0"/>
          </a:p>
        </p:txBody>
      </p:sp>
      <p:grpSp>
        <p:nvGrpSpPr>
          <p:cNvPr id="3" name="Gruppieren 37"/>
          <p:cNvGrpSpPr/>
          <p:nvPr/>
        </p:nvGrpSpPr>
        <p:grpSpPr>
          <a:xfrm>
            <a:off x="2545772" y="1340768"/>
            <a:ext cx="5050563" cy="5123107"/>
            <a:chOff x="3820895" y="1555750"/>
            <a:chExt cx="4052454" cy="4331019"/>
          </a:xfrm>
        </p:grpSpPr>
        <p:grpSp>
          <p:nvGrpSpPr>
            <p:cNvPr id="4" name="Gruppieren 43"/>
            <p:cNvGrpSpPr/>
            <p:nvPr/>
          </p:nvGrpSpPr>
          <p:grpSpPr bwMode="gray">
            <a:xfrm>
              <a:off x="4361179" y="1676395"/>
              <a:ext cx="1430020" cy="3951051"/>
              <a:chOff x="4361179" y="1676395"/>
              <a:chExt cx="1430020" cy="3951051"/>
            </a:xfrm>
          </p:grpSpPr>
          <p:sp>
            <p:nvSpPr>
              <p:cNvPr id="24" name="Freeform 6"/>
              <p:cNvSpPr/>
              <p:nvPr/>
            </p:nvSpPr>
            <p:spPr bwMode="gray">
              <a:xfrm flipH="1">
                <a:off x="4361182" y="3790950"/>
                <a:ext cx="949958" cy="1836496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6"/>
              <p:cNvSpPr/>
              <p:nvPr/>
            </p:nvSpPr>
            <p:spPr bwMode="gray">
              <a:xfrm flipH="1">
                <a:off x="4361181" y="3765550"/>
                <a:ext cx="1222374" cy="1435100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6"/>
              <p:cNvSpPr/>
              <p:nvPr/>
            </p:nvSpPr>
            <p:spPr bwMode="gray">
              <a:xfrm flipH="1">
                <a:off x="4361180" y="3732213"/>
                <a:ext cx="1049020" cy="1004887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6"/>
              <p:cNvSpPr/>
              <p:nvPr/>
            </p:nvSpPr>
            <p:spPr bwMode="gray">
              <a:xfrm flipH="1">
                <a:off x="4361180" y="3732213"/>
                <a:ext cx="1430019" cy="585787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6"/>
              <p:cNvSpPr/>
              <p:nvPr/>
            </p:nvSpPr>
            <p:spPr bwMode="gray">
              <a:xfrm flipH="1" flipV="1">
                <a:off x="4361180" y="2995613"/>
                <a:ext cx="822325" cy="736600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6"/>
              <p:cNvSpPr/>
              <p:nvPr/>
            </p:nvSpPr>
            <p:spPr bwMode="gray">
              <a:xfrm flipH="1" flipV="1">
                <a:off x="4361180" y="2552697"/>
                <a:ext cx="1398588" cy="1179513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6"/>
              <p:cNvSpPr/>
              <p:nvPr/>
            </p:nvSpPr>
            <p:spPr bwMode="gray">
              <a:xfrm flipH="1" flipV="1">
                <a:off x="4361180" y="2114550"/>
                <a:ext cx="874713" cy="1617662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6"/>
              <p:cNvSpPr/>
              <p:nvPr/>
            </p:nvSpPr>
            <p:spPr bwMode="gray">
              <a:xfrm flipH="1" flipV="1">
                <a:off x="4361179" y="1676395"/>
                <a:ext cx="957581" cy="2055813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5" name="Text Box 79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5316948" y="1555750"/>
              <a:ext cx="1075504" cy="26390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rgbClr val="C0C0C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en-US" sz="1400" b="1" noProof="1" smtClean="0">
                  <a:solidFill>
                    <a:schemeClr val="bg1"/>
                  </a:solidFill>
                  <a:cs typeface="Arial" panose="020B0604020202020204" pitchFamily="34" charset="0"/>
                </a:rPr>
                <a:t>LMS</a:t>
              </a:r>
              <a:endParaRPr lang="en-US" sz="1400" b="1" noProof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 Box 80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5239499" y="1993724"/>
              <a:ext cx="1075504" cy="26390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rgbClr val="C0C0C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en-US" sz="1400" b="1" noProof="1" smtClean="0">
                  <a:solidFill>
                    <a:schemeClr val="bg1"/>
                  </a:solidFill>
                  <a:cs typeface="Arial" panose="020B0604020202020204" pitchFamily="34" charset="0"/>
                </a:rPr>
                <a:t>Video</a:t>
              </a:r>
              <a:endParaRPr lang="en-US" sz="1400" b="1" noProof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 Box 81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5763164" y="2431698"/>
              <a:ext cx="836632" cy="26390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rgbClr val="C0C0C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en-US" sz="1400" b="1" noProof="1" smtClean="0">
                  <a:solidFill>
                    <a:schemeClr val="bg1"/>
                  </a:solidFill>
                  <a:cs typeface="Arial" panose="020B0604020202020204" pitchFamily="34" charset="0"/>
                </a:rPr>
                <a:t>Chunking</a:t>
              </a:r>
              <a:endParaRPr lang="en-US" sz="1400" b="1" noProof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 Box 82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5184044" y="2869672"/>
              <a:ext cx="836632" cy="26390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rgbClr val="C0C0C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en-US" sz="1400" b="1" noProof="1" smtClean="0">
                  <a:solidFill>
                    <a:schemeClr val="bg1"/>
                  </a:solidFill>
                  <a:cs typeface="Arial" panose="020B0604020202020204" pitchFamily="34" charset="0"/>
                </a:rPr>
                <a:t>Big Data</a:t>
              </a:r>
              <a:endParaRPr lang="en-US" sz="1400" b="1" noProof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 Box 85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5808884" y="4183594"/>
              <a:ext cx="836632" cy="263902"/>
            </a:xfrm>
            <a:prstGeom prst="roundRect">
              <a:avLst/>
            </a:prstGeom>
            <a:solidFill>
              <a:srgbClr val="0000FF"/>
            </a:solidFill>
            <a:ln w="12700">
              <a:solidFill>
                <a:srgbClr val="C0C0C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en-US" sz="1400" b="1" noProof="1" smtClean="0">
                  <a:solidFill>
                    <a:schemeClr val="bg1"/>
                  </a:solidFill>
                  <a:cs typeface="Arial" panose="020B0604020202020204" pitchFamily="34" charset="0"/>
                </a:rPr>
                <a:t>Media </a:t>
              </a:r>
              <a:endParaRPr lang="en-US" sz="1400" b="1" noProof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 Box 86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5374544" y="4621568"/>
              <a:ext cx="836632" cy="263902"/>
            </a:xfrm>
            <a:prstGeom prst="roundRect">
              <a:avLst/>
            </a:prstGeom>
            <a:solidFill>
              <a:srgbClr val="0000FF"/>
            </a:solidFill>
            <a:ln w="12700">
              <a:solidFill>
                <a:srgbClr val="C0C0C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en-US" sz="1400" b="1" noProof="1" smtClean="0">
                  <a:solidFill>
                    <a:schemeClr val="bg1"/>
                  </a:solidFill>
                  <a:cs typeface="Arial" panose="020B0604020202020204" pitchFamily="34" charset="0"/>
                </a:rPr>
                <a:t>Tools</a:t>
              </a:r>
              <a:endParaRPr lang="en-US" sz="1400" b="1" noProof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 Box 87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5582399" y="5059542"/>
              <a:ext cx="1075504" cy="263902"/>
            </a:xfrm>
            <a:prstGeom prst="roundRect">
              <a:avLst/>
            </a:prstGeom>
            <a:solidFill>
              <a:srgbClr val="0000FF"/>
            </a:solidFill>
            <a:ln w="12700">
              <a:solidFill>
                <a:srgbClr val="C0C0C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en-US" sz="1400" b="1" noProof="1" smtClean="0">
                  <a:solidFill>
                    <a:schemeClr val="bg1"/>
                  </a:solidFill>
                  <a:cs typeface="Arial" panose="020B0604020202020204" pitchFamily="34" charset="0"/>
                </a:rPr>
                <a:t>Gaming</a:t>
              </a:r>
              <a:endParaRPr lang="en-US" sz="1400" b="1" noProof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 Box 88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5318664" y="5497512"/>
              <a:ext cx="1365834" cy="389257"/>
            </a:xfrm>
            <a:prstGeom prst="roundRect">
              <a:avLst/>
            </a:prstGeom>
            <a:solidFill>
              <a:srgbClr val="0000FF"/>
            </a:solidFill>
            <a:ln w="12700">
              <a:solidFill>
                <a:srgbClr val="C0C0C0"/>
              </a:solidFill>
              <a:miter lim="800000"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en-US" sz="1400" b="1" noProof="1" smtClean="0">
                  <a:solidFill>
                    <a:schemeClr val="bg1"/>
                  </a:solidFill>
                  <a:cs typeface="Arial" panose="020B0604020202020204" pitchFamily="34" charset="0"/>
                </a:rPr>
                <a:t>Content Networks</a:t>
              </a:r>
              <a:endParaRPr lang="en-US" sz="1400" b="1" noProof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Ellipse 81"/>
            <p:cNvSpPr/>
            <p:nvPr/>
          </p:nvSpPr>
          <p:spPr bwMode="gray">
            <a:xfrm>
              <a:off x="3820895" y="3192780"/>
              <a:ext cx="1065414" cy="1065414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</a:ln>
            <a:effectLst>
              <a:outerShdw blurRad="114300" sx="103000" sy="103000" algn="ctr" rotWithShape="0">
                <a:prstClr val="black">
                  <a:alpha val="6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60400" h="660400"/>
            </a:sp3d>
          </p:spPr>
          <p:txBody>
            <a:bodyPr wrap="none" rtlCol="0" anchor="ctr"/>
            <a:lstStyle/>
            <a:p>
              <a:pPr algn="ctr"/>
              <a:r>
                <a:rPr lang="en-US" b="1" dirty="0" smtClean="0">
                  <a:ln w="63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2014</a:t>
              </a:r>
              <a:endParaRPr lang="en-US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grpSp>
          <p:nvGrpSpPr>
            <p:cNvPr id="14" name="Gruppieren 44"/>
            <p:cNvGrpSpPr/>
            <p:nvPr/>
          </p:nvGrpSpPr>
          <p:grpSpPr bwMode="gray">
            <a:xfrm flipH="1">
              <a:off x="6045201" y="1676394"/>
              <a:ext cx="1300479" cy="3951052"/>
              <a:chOff x="4352608" y="1676394"/>
              <a:chExt cx="1300479" cy="3951052"/>
            </a:xfrm>
          </p:grpSpPr>
          <p:sp>
            <p:nvSpPr>
              <p:cNvPr id="16" name="Freeform 6"/>
              <p:cNvSpPr/>
              <p:nvPr/>
            </p:nvSpPr>
            <p:spPr bwMode="gray">
              <a:xfrm flipH="1">
                <a:off x="4361182" y="3790950"/>
                <a:ext cx="791526" cy="1836496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6"/>
              <p:cNvSpPr/>
              <p:nvPr/>
            </p:nvSpPr>
            <p:spPr bwMode="gray">
              <a:xfrm flipH="1">
                <a:off x="4361182" y="3765550"/>
                <a:ext cx="684847" cy="1435100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6"/>
              <p:cNvSpPr/>
              <p:nvPr/>
            </p:nvSpPr>
            <p:spPr bwMode="gray">
              <a:xfrm flipH="1">
                <a:off x="4361180" y="3732213"/>
                <a:ext cx="1134428" cy="1004887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6"/>
              <p:cNvSpPr/>
              <p:nvPr/>
            </p:nvSpPr>
            <p:spPr bwMode="gray">
              <a:xfrm flipH="1">
                <a:off x="4361182" y="3732213"/>
                <a:ext cx="684847" cy="585787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6"/>
              <p:cNvSpPr/>
              <p:nvPr/>
            </p:nvSpPr>
            <p:spPr bwMode="gray">
              <a:xfrm flipH="1" flipV="1">
                <a:off x="4361179" y="2995613"/>
                <a:ext cx="1291908" cy="736600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6"/>
              <p:cNvSpPr/>
              <p:nvPr/>
            </p:nvSpPr>
            <p:spPr bwMode="gray">
              <a:xfrm flipH="1" flipV="1">
                <a:off x="4361180" y="2552696"/>
                <a:ext cx="753428" cy="1179513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6"/>
              <p:cNvSpPr/>
              <p:nvPr/>
            </p:nvSpPr>
            <p:spPr bwMode="gray">
              <a:xfrm flipH="1" flipV="1">
                <a:off x="4352608" y="2114551"/>
                <a:ext cx="1035685" cy="1617662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6"/>
              <p:cNvSpPr/>
              <p:nvPr/>
            </p:nvSpPr>
            <p:spPr bwMode="gray">
              <a:xfrm flipH="1" flipV="1">
                <a:off x="4361179" y="1676394"/>
                <a:ext cx="951548" cy="2055813"/>
              </a:xfrm>
              <a:custGeom>
                <a:avLst/>
                <a:gdLst>
                  <a:gd name="connsiteX0" fmla="*/ 0 w 10047"/>
                  <a:gd name="connsiteY0" fmla="*/ 9390 h 9390"/>
                  <a:gd name="connsiteX1" fmla="*/ 10000 w 10047"/>
                  <a:gd name="connsiteY1" fmla="*/ 0 h 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47" h="9390">
                    <a:moveTo>
                      <a:pt x="0" y="9390"/>
                    </a:moveTo>
                    <a:cubicBezTo>
                      <a:pt x="0" y="9390"/>
                      <a:pt x="10047" y="9383"/>
                      <a:pt x="10000" y="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ysDot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5" name="Ellipse 42"/>
            <p:cNvSpPr/>
            <p:nvPr/>
          </p:nvSpPr>
          <p:spPr bwMode="gray">
            <a:xfrm>
              <a:off x="6807935" y="3192780"/>
              <a:ext cx="1065414" cy="1065414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  <a:effectLst>
              <a:outerShdw blurRad="114300" sx="103000" sy="103000" algn="ctr" rotWithShape="0">
                <a:prstClr val="black">
                  <a:alpha val="6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60400" h="660400"/>
            </a:sp3d>
          </p:spPr>
          <p:txBody>
            <a:bodyPr wrap="none" rtlCol="0" anchor="ctr"/>
            <a:lstStyle/>
            <a:p>
              <a:pPr algn="ctr"/>
              <a:r>
                <a:rPr lang="en-US" b="1" dirty="0" smtClean="0">
                  <a:ln w="63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2020</a:t>
              </a:r>
              <a:endParaRPr lang="en-US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Trendi v izobraževanju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043608" y="1772816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Vsak uporabnik ima po več </a:t>
            </a:r>
            <a:r>
              <a:rPr lang="sl-SI" dirty="0" smtClean="0"/>
              <a:t>naprav</a:t>
            </a:r>
            <a:endParaRPr lang="sl-SI" dirty="0" smtClean="0"/>
          </a:p>
          <a:p>
            <a:r>
              <a:rPr lang="sl-SI" dirty="0" err="1" smtClean="0"/>
              <a:t>Flash</a:t>
            </a:r>
            <a:r>
              <a:rPr lang="sl-SI" dirty="0" smtClean="0"/>
              <a:t> umira, HTML5 v porastu</a:t>
            </a:r>
            <a:endParaRPr lang="sl-SI" dirty="0" smtClean="0"/>
          </a:p>
          <a:p>
            <a:r>
              <a:rPr lang="sl-SI" dirty="0" smtClean="0"/>
              <a:t>Vzpon video vsebin (</a:t>
            </a:r>
            <a:r>
              <a:rPr lang="sl-SI" dirty="0" smtClean="0">
                <a:hlinkClick r:id="rId1"/>
              </a:rPr>
              <a:t>Primer tečaja </a:t>
            </a:r>
            <a:r>
              <a:rPr lang="sl-SI" dirty="0" err="1" smtClean="0">
                <a:hlinkClick r:id="rId1"/>
              </a:rPr>
              <a:t>JavaScript</a:t>
            </a:r>
            <a:r>
              <a:rPr lang="sl-SI" dirty="0" smtClean="0"/>
              <a:t>)</a:t>
            </a:r>
            <a:endParaRPr lang="sl-SI" dirty="0"/>
          </a:p>
          <a:p>
            <a:r>
              <a:rPr lang="sl-SI" dirty="0" smtClean="0"/>
              <a:t>Obogatena resničnost</a:t>
            </a:r>
            <a:endParaRPr lang="sl-SI" dirty="0" smtClean="0"/>
          </a:p>
          <a:p>
            <a:r>
              <a:rPr lang="sl-SI" dirty="0" smtClean="0"/>
              <a:t>Porast in razvoj LMS</a:t>
            </a:r>
            <a:endParaRPr lang="sl-SI" dirty="0"/>
          </a:p>
        </p:txBody>
      </p:sp>
      <p:pic>
        <p:nvPicPr>
          <p:cNvPr id="4" name="Picture 2" descr="Rezultat iskanja slik za e learning trends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59436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13118</Words>
  <Application>WPS Slides</Application>
  <PresentationFormat>Diaprojekcija na zaslonu (4:3)</PresentationFormat>
  <Paragraphs>765</Paragraphs>
  <Slides>52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6" baseType="lpstr">
      <vt:lpstr>Arial</vt:lpstr>
      <vt:lpstr>SimSun</vt:lpstr>
      <vt:lpstr>Wingdings</vt:lpstr>
      <vt:lpstr>Calibri</vt:lpstr>
      <vt:lpstr>Monotype Sorts</vt:lpstr>
      <vt:lpstr>Wingdings</vt:lpstr>
      <vt:lpstr>Times New Roman</vt:lpstr>
      <vt:lpstr>Monotype Sorts</vt:lpstr>
      <vt:lpstr>Microsoft YaHei</vt:lpstr>
      <vt:lpstr>Arial Unicode MS</vt:lpstr>
      <vt:lpstr>Univers</vt:lpstr>
      <vt:lpstr>Microsoft Himalaya</vt:lpstr>
      <vt:lpstr>Courier New</vt:lpstr>
      <vt:lpstr>Office Theme</vt:lpstr>
      <vt:lpstr>E- izobraževanje</vt:lpstr>
      <vt:lpstr>Gradiva na: http://el.fri.uni-lj.si/ELEARNING_WEBMIX/</vt:lpstr>
      <vt:lpstr>Zakaj bi sploh poslušal ta predmet?</vt:lpstr>
      <vt:lpstr>Izobraževanje v 21 stoletju</vt:lpstr>
      <vt:lpstr>Tehnologije in modeli učenja</vt:lpstr>
      <vt:lpstr>Časovni trak e-izobraževanja</vt:lpstr>
      <vt:lpstr>Časovni trak e izobraževanja</vt:lpstr>
      <vt:lpstr>Trendi v e izobraževanju</vt:lpstr>
      <vt:lpstr>Trendi v izobraževanju</vt:lpstr>
      <vt:lpstr>MOOC</vt:lpstr>
      <vt:lpstr>Video vsebine na mobilnih napravah</vt:lpstr>
      <vt:lpstr>Obogatena resničnost v izobraževanju</vt:lpstr>
      <vt:lpstr>Storitve v oblaku</vt:lpstr>
      <vt:lpstr>Porast in razvoj LMS (spletnih učilnic)</vt:lpstr>
      <vt:lpstr>Kmalu na tvoji spletni učilnici (LMS)</vt:lpstr>
      <vt:lpstr>PowerPoint 演示文稿</vt:lpstr>
      <vt:lpstr>Tin Can nadomešča SCORM</vt:lpstr>
      <vt:lpstr>„Masovni podatki (big data)</vt:lpstr>
      <vt:lpstr>Masovni podatki in napredna, vseprisotna, nevidna analitika</vt:lpstr>
      <vt:lpstr>Poosebljenje učenja</vt:lpstr>
      <vt:lpstr>Adaptivni in na kompetencah temelječi programi</vt:lpstr>
      <vt:lpstr>Učenje z lastnim tempom</vt:lpstr>
      <vt:lpstr>Bring your own device (BYOD)</vt:lpstr>
      <vt:lpstr>PowerPoint 演示文稿</vt:lpstr>
      <vt:lpstr>Učenje spotoma (learning on the go)</vt:lpstr>
      <vt:lpstr>Mobilno učenje (m-learning)</vt:lpstr>
      <vt:lpstr>Mikro učenje (microLearning)</vt:lpstr>
      <vt:lpstr>PowerPoint 演示文稿</vt:lpstr>
      <vt:lpstr>Nosljivo učenje  (wearable learning)</vt:lpstr>
      <vt:lpstr>Nosljivo e-učenje</vt:lpstr>
      <vt:lpstr>Nosljiva tehnologija</vt:lpstr>
      <vt:lpstr>Več sodelovanja</vt:lpstr>
      <vt:lpstr>PowerPoint 演示文稿</vt:lpstr>
      <vt:lpstr>PowerPoint 演示文稿</vt:lpstr>
      <vt:lpstr>PowerPoint 演示文稿</vt:lpstr>
      <vt:lpstr>PowerPoint 演示文稿</vt:lpstr>
      <vt:lpstr>Učiteljeva vprašanja</vt:lpstr>
      <vt:lpstr>Omreženi učitelj</vt:lpstr>
      <vt:lpstr>Avtorska orodja</vt:lpstr>
      <vt:lpstr>PowerPoint 演示文稿</vt:lpstr>
      <vt:lpstr>Aplikacijski programski vmesniki (API) </vt:lpstr>
      <vt:lpstr>Orodja za podporo učinkovitosti  (Performance Support Tools)</vt:lpstr>
      <vt:lpstr>PowerPoint 演示文稿</vt:lpstr>
      <vt:lpstr>PowerPoint 演示文稿</vt:lpstr>
      <vt:lpstr>PowerPoint 演示文稿</vt:lpstr>
      <vt:lpstr>PowerPoint 演示文稿</vt:lpstr>
      <vt:lpstr>Vsebina</vt:lpstr>
      <vt:lpstr>Zanimive spletne strani</vt:lpstr>
      <vt:lpstr>PowerPoint 演示文稿</vt:lpstr>
      <vt:lpstr>ISTE Standardi za študente</vt:lpstr>
      <vt:lpstr>Literatura za ta predmet?</vt:lpstr>
      <vt:lpstr>Literatura za ta predmet?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 izobraževanje</dc:title>
  <dc:creator>sasa</dc:creator>
  <cp:lastModifiedBy>sasad</cp:lastModifiedBy>
  <cp:revision>190</cp:revision>
  <dcterms:created xsi:type="dcterms:W3CDTF">2011-10-01T05:20:00Z</dcterms:created>
  <dcterms:modified xsi:type="dcterms:W3CDTF">2025-05-06T05:23:41Z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F4099DA92424400F9B5DBE1AE991FB26_12</vt:lpwstr>
  </property>
  <property fmtid="{D5CDD505-2E9C-101B-9397-08002B2CF9AE}" pid="3" name="KSOProductBuildVer">
    <vt:lpwstr>1033-12.2.0.20795</vt:lpwstr>
  </property>
</Properties>
</file>