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436" r:id="rId2"/>
    <p:sldId id="437" r:id="rId3"/>
    <p:sldId id="438" r:id="rId4"/>
    <p:sldId id="355" r:id="rId5"/>
    <p:sldId id="472" r:id="rId6"/>
    <p:sldId id="473" r:id="rId7"/>
    <p:sldId id="474" r:id="rId8"/>
    <p:sldId id="417" r:id="rId9"/>
    <p:sldId id="439" r:id="rId10"/>
    <p:sldId id="441" r:id="rId11"/>
    <p:sldId id="357" r:id="rId12"/>
    <p:sldId id="440" r:id="rId13"/>
    <p:sldId id="449" r:id="rId14"/>
    <p:sldId id="359" r:id="rId15"/>
    <p:sldId id="463" r:id="rId16"/>
    <p:sldId id="361" r:id="rId17"/>
    <p:sldId id="452" r:id="rId18"/>
    <p:sldId id="362" r:id="rId19"/>
    <p:sldId id="468" r:id="rId20"/>
    <p:sldId id="469" r:id="rId21"/>
    <p:sldId id="470" r:id="rId22"/>
    <p:sldId id="471" r:id="rId23"/>
    <p:sldId id="261" r:id="rId24"/>
    <p:sldId id="451" r:id="rId25"/>
    <p:sldId id="415" r:id="rId26"/>
    <p:sldId id="433" r:id="rId27"/>
    <p:sldId id="443" r:id="rId28"/>
    <p:sldId id="444" r:id="rId29"/>
    <p:sldId id="445" r:id="rId30"/>
    <p:sldId id="446" r:id="rId31"/>
    <p:sldId id="338" r:id="rId32"/>
    <p:sldId id="480" r:id="rId33"/>
    <p:sldId id="269" r:id="rId34"/>
    <p:sldId id="277" r:id="rId35"/>
    <p:sldId id="411" r:id="rId36"/>
    <p:sldId id="419" r:id="rId37"/>
    <p:sldId id="420" r:id="rId38"/>
    <p:sldId id="412" r:id="rId39"/>
    <p:sldId id="421" r:id="rId40"/>
    <p:sldId id="422" r:id="rId41"/>
    <p:sldId id="423" r:id="rId42"/>
    <p:sldId id="424" r:id="rId43"/>
    <p:sldId id="425" r:id="rId44"/>
    <p:sldId id="426" r:id="rId45"/>
    <p:sldId id="427" r:id="rId46"/>
    <p:sldId id="430" r:id="rId47"/>
    <p:sldId id="431" r:id="rId48"/>
    <p:sldId id="281" r:id="rId49"/>
    <p:sldId id="282" r:id="rId50"/>
    <p:sldId id="283" r:id="rId51"/>
    <p:sldId id="314" r:id="rId52"/>
    <p:sldId id="318" r:id="rId53"/>
    <p:sldId id="322" r:id="rId54"/>
    <p:sldId id="323" r:id="rId55"/>
    <p:sldId id="324" r:id="rId56"/>
    <p:sldId id="476" r:id="rId57"/>
    <p:sldId id="478" r:id="rId58"/>
    <p:sldId id="325" r:id="rId59"/>
    <p:sldId id="453" r:id="rId60"/>
    <p:sldId id="454" r:id="rId61"/>
    <p:sldId id="328" r:id="rId62"/>
    <p:sldId id="329" r:id="rId63"/>
    <p:sldId id="331" r:id="rId64"/>
    <p:sldId id="462" r:id="rId65"/>
    <p:sldId id="332" r:id="rId66"/>
    <p:sldId id="459" r:id="rId67"/>
    <p:sldId id="340" r:id="rId68"/>
    <p:sldId id="465" r:id="rId69"/>
    <p:sldId id="343" r:id="rId70"/>
    <p:sldId id="346" r:id="rId71"/>
    <p:sldId id="380" r:id="rId72"/>
    <p:sldId id="382" r:id="rId73"/>
    <p:sldId id="383" r:id="rId74"/>
    <p:sldId id="384" r:id="rId75"/>
    <p:sldId id="389" r:id="rId76"/>
    <p:sldId id="479" r:id="rId77"/>
    <p:sldId id="351" r:id="rId78"/>
    <p:sldId id="388" r:id="rId79"/>
    <p:sldId id="434" r:id="rId80"/>
    <p:sldId id="435" r:id="rId81"/>
    <p:sldId id="481" r:id="rId82"/>
    <p:sldId id="482" r:id="rId83"/>
    <p:sldId id="450" r:id="rId84"/>
  </p:sldIdLst>
  <p:sldSz cx="9144000" cy="6858000" type="screen4x3"/>
  <p:notesSz cx="6858000" cy="9144000"/>
  <p:custDataLst>
    <p:tags r:id="rId86"/>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86388" autoAdjust="0"/>
  </p:normalViewPr>
  <p:slideViewPr>
    <p:cSldViewPr showGuides="1">
      <p:cViewPr varScale="1">
        <p:scale>
          <a:sx n="59" d="100"/>
          <a:sy n="59" d="100"/>
        </p:scale>
        <p:origin x="1027" y="67"/>
      </p:cViewPr>
      <p:guideLst>
        <p:guide orient="horz" pos="2160"/>
        <p:guide pos="2880"/>
      </p:guideLst>
    </p:cSldViewPr>
  </p:slideViewPr>
  <p:outlineViewPr>
    <p:cViewPr>
      <p:scale>
        <a:sx n="33" d="100"/>
        <a:sy n="33" d="100"/>
      </p:scale>
      <p:origin x="0" y="17597"/>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7E0F2-C7E6-486E-BD79-0C6FDF13CC79}" type="datetimeFigureOut">
              <a:rPr lang="sl-SI" smtClean="0"/>
              <a:t>29. 11. 2017</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2416D-0E6B-4F88-BF9F-1E6D2AC226F3}" type="slidenum">
              <a:rPr lang="sl-SI" smtClean="0"/>
              <a:t>‹#›</a:t>
            </a:fld>
            <a:endParaRPr lang="sl-SI"/>
          </a:p>
        </p:txBody>
      </p:sp>
    </p:spTree>
    <p:extLst>
      <p:ext uri="{BB962C8B-B14F-4D97-AF65-F5344CB8AC3E}">
        <p14:creationId xmlns:p14="http://schemas.microsoft.com/office/powerpoint/2010/main" val="232904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1</a:t>
            </a:fld>
            <a:endParaRPr lang="sl-SI"/>
          </a:p>
        </p:txBody>
      </p:sp>
    </p:spTree>
    <p:extLst>
      <p:ext uri="{BB962C8B-B14F-4D97-AF65-F5344CB8AC3E}">
        <p14:creationId xmlns:p14="http://schemas.microsoft.com/office/powerpoint/2010/main" val="96604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0A6953-6900-4D96-9BDF-7A748A354119}" type="slidenum">
              <a:rPr lang="sl-SI"/>
              <a:pPr eaLnBrk="1" hangingPunct="1"/>
              <a:t>10</a:t>
            </a:fld>
            <a:endParaRPr lang="sl-SI"/>
          </a:p>
        </p:txBody>
      </p:sp>
    </p:spTree>
    <p:extLst>
      <p:ext uri="{BB962C8B-B14F-4D97-AF65-F5344CB8AC3E}">
        <p14:creationId xmlns:p14="http://schemas.microsoft.com/office/powerpoint/2010/main" val="285417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EE0B124-FA57-4B94-B5AD-4C69B8CE66EE}" type="slidenum">
              <a:rPr lang="ar-JO" altLang="en-US">
                <a:cs typeface="Majalla UI"/>
              </a:rPr>
              <a:pPr algn="l">
                <a:spcBef>
                  <a:spcPct val="0"/>
                </a:spcBef>
              </a:pPr>
              <a:t>11</a:t>
            </a:fld>
            <a:endParaRPr lang="ar-JO" altLang="en-US">
              <a:cs typeface="Majalla UI"/>
            </a:endParaRPr>
          </a:p>
        </p:txBody>
      </p:sp>
    </p:spTree>
    <p:extLst>
      <p:ext uri="{BB962C8B-B14F-4D97-AF65-F5344CB8AC3E}">
        <p14:creationId xmlns:p14="http://schemas.microsoft.com/office/powerpoint/2010/main" val="352087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12</a:t>
            </a:fld>
            <a:endParaRPr lang="sl-SI"/>
          </a:p>
        </p:txBody>
      </p:sp>
    </p:spTree>
    <p:extLst>
      <p:ext uri="{BB962C8B-B14F-4D97-AF65-F5344CB8AC3E}">
        <p14:creationId xmlns:p14="http://schemas.microsoft.com/office/powerpoint/2010/main" val="159825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13</a:t>
            </a:fld>
            <a:endParaRPr lang="sl-SI"/>
          </a:p>
        </p:txBody>
      </p:sp>
    </p:spTree>
    <p:extLst>
      <p:ext uri="{BB962C8B-B14F-4D97-AF65-F5344CB8AC3E}">
        <p14:creationId xmlns:p14="http://schemas.microsoft.com/office/powerpoint/2010/main" val="2246405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3F82325-3AE8-4D80-8E69-1BD677A1A38C}" type="slidenum">
              <a:rPr lang="ar-JO" altLang="en-US">
                <a:cs typeface="Majalla UI"/>
              </a:rPr>
              <a:pPr algn="l">
                <a:spcBef>
                  <a:spcPct val="0"/>
                </a:spcBef>
              </a:pPr>
              <a:t>14</a:t>
            </a:fld>
            <a:endParaRPr lang="ar-JO" altLang="en-US">
              <a:cs typeface="Majalla UI"/>
            </a:endParaRPr>
          </a:p>
        </p:txBody>
      </p:sp>
    </p:spTree>
    <p:extLst>
      <p:ext uri="{BB962C8B-B14F-4D97-AF65-F5344CB8AC3E}">
        <p14:creationId xmlns:p14="http://schemas.microsoft.com/office/powerpoint/2010/main" val="1962020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15</a:t>
            </a:fld>
            <a:endParaRPr lang="sl-SI"/>
          </a:p>
        </p:txBody>
      </p:sp>
    </p:spTree>
    <p:extLst>
      <p:ext uri="{BB962C8B-B14F-4D97-AF65-F5344CB8AC3E}">
        <p14:creationId xmlns:p14="http://schemas.microsoft.com/office/powerpoint/2010/main" val="1844286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50A1C42-38A3-4A77-918D-2B26FEE5B989}" type="slidenum">
              <a:rPr lang="ar-JO" altLang="en-US">
                <a:cs typeface="Majalla UI"/>
              </a:rPr>
              <a:pPr algn="l">
                <a:spcBef>
                  <a:spcPct val="0"/>
                </a:spcBef>
              </a:pPr>
              <a:t>16</a:t>
            </a:fld>
            <a:endParaRPr lang="ar-JO" altLang="en-US">
              <a:cs typeface="Majalla UI"/>
            </a:endParaRPr>
          </a:p>
        </p:txBody>
      </p:sp>
    </p:spTree>
    <p:extLst>
      <p:ext uri="{BB962C8B-B14F-4D97-AF65-F5344CB8AC3E}">
        <p14:creationId xmlns:p14="http://schemas.microsoft.com/office/powerpoint/2010/main" val="1966640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17</a:t>
            </a:fld>
            <a:endParaRPr lang="sl-SI"/>
          </a:p>
        </p:txBody>
      </p:sp>
    </p:spTree>
    <p:extLst>
      <p:ext uri="{BB962C8B-B14F-4D97-AF65-F5344CB8AC3E}">
        <p14:creationId xmlns:p14="http://schemas.microsoft.com/office/powerpoint/2010/main" val="229291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EC4C1CE-12B6-4FED-9AAC-FB40F1EDFE31}" type="slidenum">
              <a:rPr lang="ar-JO" altLang="en-US">
                <a:cs typeface="Majalla UI"/>
              </a:rPr>
              <a:pPr algn="l">
                <a:spcBef>
                  <a:spcPct val="0"/>
                </a:spcBef>
              </a:pPr>
              <a:t>18</a:t>
            </a:fld>
            <a:endParaRPr lang="ar-JO" altLang="en-US">
              <a:cs typeface="Majalla UI"/>
            </a:endParaRPr>
          </a:p>
        </p:txBody>
      </p:sp>
    </p:spTree>
    <p:extLst>
      <p:ext uri="{BB962C8B-B14F-4D97-AF65-F5344CB8AC3E}">
        <p14:creationId xmlns:p14="http://schemas.microsoft.com/office/powerpoint/2010/main" val="269239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19</a:t>
            </a:fld>
            <a:endParaRPr lang="sl-SI"/>
          </a:p>
        </p:txBody>
      </p:sp>
    </p:spTree>
    <p:extLst>
      <p:ext uri="{BB962C8B-B14F-4D97-AF65-F5344CB8AC3E}">
        <p14:creationId xmlns:p14="http://schemas.microsoft.com/office/powerpoint/2010/main" val="74695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2</a:t>
            </a:fld>
            <a:endParaRPr lang="sl-SI"/>
          </a:p>
        </p:txBody>
      </p:sp>
    </p:spTree>
    <p:extLst>
      <p:ext uri="{BB962C8B-B14F-4D97-AF65-F5344CB8AC3E}">
        <p14:creationId xmlns:p14="http://schemas.microsoft.com/office/powerpoint/2010/main" val="357248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20</a:t>
            </a:fld>
            <a:endParaRPr lang="sl-SI"/>
          </a:p>
        </p:txBody>
      </p:sp>
    </p:spTree>
    <p:extLst>
      <p:ext uri="{BB962C8B-B14F-4D97-AF65-F5344CB8AC3E}">
        <p14:creationId xmlns:p14="http://schemas.microsoft.com/office/powerpoint/2010/main" val="713792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9722E3-D83F-4CA1-A704-33E8E68E453D}" type="slidenum">
              <a:rPr lang="en-US" altLang="en-US"/>
              <a:pPr/>
              <a:t>21</a:t>
            </a:fld>
            <a:endParaRPr lang="en-US" altLang="en-US"/>
          </a:p>
        </p:txBody>
      </p:sp>
      <p:sp>
        <p:nvSpPr>
          <p:cNvPr id="130050" name="Rectangle 2"/>
          <p:cNvSpPr>
            <a:spLocks noGrp="1" noRot="1" noChangeAspect="1" noChangeArrowheads="1" noTextEdit="1"/>
          </p:cNvSpPr>
          <p:nvPr>
            <p:ph type="sldImg"/>
          </p:nvPr>
        </p:nvSpPr>
        <p:spPr>
          <a:xfrm>
            <a:off x="1146175" y="687388"/>
            <a:ext cx="4570413" cy="3427412"/>
          </a:xfrm>
          <a:ln/>
        </p:spPr>
      </p:sp>
      <p:sp>
        <p:nvSpPr>
          <p:cNvPr id="130051" name="Rectangle 3"/>
          <p:cNvSpPr>
            <a:spLocks noGrp="1" noChangeArrowheads="1"/>
          </p:cNvSpPr>
          <p:nvPr>
            <p:ph type="body" idx="1"/>
          </p:nvPr>
        </p:nvSpPr>
        <p:spPr>
          <a:xfrm>
            <a:off x="912813" y="4343400"/>
            <a:ext cx="5032375" cy="4113213"/>
          </a:xfrm>
        </p:spPr>
        <p:txBody>
          <a:bodyPr lIns="91433" tIns="45716" rIns="91433" bIns="45716"/>
          <a:lstStyle/>
          <a:p>
            <a:endParaRPr lang="en-US" altLang="en-US" sz="1000"/>
          </a:p>
        </p:txBody>
      </p:sp>
      <p:sp>
        <p:nvSpPr>
          <p:cNvPr id="130052" name="Text Box 4"/>
          <p:cNvSpPr txBox="1">
            <a:spLocks noChangeArrowheads="1"/>
          </p:cNvSpPr>
          <p:nvPr/>
        </p:nvSpPr>
        <p:spPr bwMode="auto">
          <a:xfrm>
            <a:off x="836613" y="7589838"/>
            <a:ext cx="4956175"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68" tIns="46384" rIns="92768" bIns="46384">
            <a:spAutoFit/>
          </a:bodyPr>
          <a:lstStyle>
            <a:lvl1pPr defTabSz="927100">
              <a:tabLst>
                <a:tab pos="115888" algn="l"/>
              </a:tabLst>
              <a:defRPr>
                <a:solidFill>
                  <a:schemeClr val="tx1"/>
                </a:solidFill>
                <a:latin typeface="Arial" panose="020B0604020202020204" pitchFamily="34" charset="0"/>
                <a:cs typeface="Arial" panose="020B0604020202020204" pitchFamily="34" charset="0"/>
              </a:defRPr>
            </a:lvl1pPr>
            <a:lvl2pPr marL="463550" defTabSz="927100">
              <a:tabLst>
                <a:tab pos="115888" algn="l"/>
              </a:tabLst>
              <a:defRPr>
                <a:solidFill>
                  <a:schemeClr val="tx1"/>
                </a:solidFill>
                <a:latin typeface="Arial" panose="020B0604020202020204" pitchFamily="34" charset="0"/>
                <a:cs typeface="Arial" panose="020B0604020202020204" pitchFamily="34" charset="0"/>
              </a:defRPr>
            </a:lvl2pPr>
            <a:lvl3pPr marL="927100" defTabSz="927100">
              <a:tabLst>
                <a:tab pos="115888" algn="l"/>
              </a:tabLst>
              <a:defRPr>
                <a:solidFill>
                  <a:schemeClr val="tx1"/>
                </a:solidFill>
                <a:latin typeface="Arial" panose="020B0604020202020204" pitchFamily="34" charset="0"/>
                <a:cs typeface="Arial" panose="020B0604020202020204" pitchFamily="34" charset="0"/>
              </a:defRPr>
            </a:lvl3pPr>
            <a:lvl4pPr marL="1392238" defTabSz="927100">
              <a:tabLst>
                <a:tab pos="115888" algn="l"/>
              </a:tabLst>
              <a:defRPr>
                <a:solidFill>
                  <a:schemeClr val="tx1"/>
                </a:solidFill>
                <a:latin typeface="Arial" panose="020B0604020202020204" pitchFamily="34" charset="0"/>
                <a:cs typeface="Arial" panose="020B0604020202020204" pitchFamily="34" charset="0"/>
              </a:defRPr>
            </a:lvl4pPr>
            <a:lvl5pPr marL="1854200" defTabSz="927100">
              <a:tabLst>
                <a:tab pos="115888" algn="l"/>
              </a:tabLst>
              <a:defRPr>
                <a:solidFill>
                  <a:schemeClr val="tx1"/>
                </a:solidFill>
                <a:latin typeface="Arial" panose="020B0604020202020204" pitchFamily="34" charset="0"/>
                <a:cs typeface="Arial" panose="020B0604020202020204" pitchFamily="34" charset="0"/>
              </a:defRPr>
            </a:lvl5pPr>
            <a:lvl6pPr marL="2311400" defTabSz="927100" fontAlgn="base">
              <a:spcBef>
                <a:spcPct val="0"/>
              </a:spcBef>
              <a:spcAft>
                <a:spcPct val="0"/>
              </a:spcAft>
              <a:tabLst>
                <a:tab pos="115888" algn="l"/>
              </a:tabLst>
              <a:defRPr>
                <a:solidFill>
                  <a:schemeClr val="tx1"/>
                </a:solidFill>
                <a:latin typeface="Arial" panose="020B0604020202020204" pitchFamily="34" charset="0"/>
                <a:cs typeface="Arial" panose="020B0604020202020204" pitchFamily="34" charset="0"/>
              </a:defRPr>
            </a:lvl6pPr>
            <a:lvl7pPr marL="2768600" defTabSz="927100" fontAlgn="base">
              <a:spcBef>
                <a:spcPct val="0"/>
              </a:spcBef>
              <a:spcAft>
                <a:spcPct val="0"/>
              </a:spcAft>
              <a:tabLst>
                <a:tab pos="115888" algn="l"/>
              </a:tabLst>
              <a:defRPr>
                <a:solidFill>
                  <a:schemeClr val="tx1"/>
                </a:solidFill>
                <a:latin typeface="Arial" panose="020B0604020202020204" pitchFamily="34" charset="0"/>
                <a:cs typeface="Arial" panose="020B0604020202020204" pitchFamily="34" charset="0"/>
              </a:defRPr>
            </a:lvl7pPr>
            <a:lvl8pPr marL="3225800" defTabSz="927100" fontAlgn="base">
              <a:spcBef>
                <a:spcPct val="0"/>
              </a:spcBef>
              <a:spcAft>
                <a:spcPct val="0"/>
              </a:spcAft>
              <a:tabLst>
                <a:tab pos="115888" algn="l"/>
              </a:tabLst>
              <a:defRPr>
                <a:solidFill>
                  <a:schemeClr val="tx1"/>
                </a:solidFill>
                <a:latin typeface="Arial" panose="020B0604020202020204" pitchFamily="34" charset="0"/>
                <a:cs typeface="Arial" panose="020B0604020202020204" pitchFamily="34" charset="0"/>
              </a:defRPr>
            </a:lvl8pPr>
            <a:lvl9pPr marL="3683000" defTabSz="927100" fontAlgn="base">
              <a:spcBef>
                <a:spcPct val="0"/>
              </a:spcBef>
              <a:spcAft>
                <a:spcPct val="0"/>
              </a:spcAft>
              <a:tabLst>
                <a:tab pos="115888" algn="l"/>
              </a:tabLs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900"/>
              <a:t>Use of meta-data for purposes of search and retrieval within a content repository is 	important but at this point we want to put more emphasis on the use of meta-data to 	describe the asset.  Meta-data is context independent.</a:t>
            </a:r>
          </a:p>
          <a:p>
            <a:pPr eaLnBrk="0" hangingPunct="0"/>
            <a:endParaRPr lang="en-US" altLang="en-US" sz="900"/>
          </a:p>
          <a:p>
            <a:pPr eaLnBrk="0" hangingPunct="0"/>
            <a:r>
              <a:rPr lang="en-US" altLang="en-US" sz="900"/>
              <a:t>The content package is the mechanism for binding raw media meta-data to assets.  It is not currently part of SCORM but will be introduced in a future version.</a:t>
            </a:r>
          </a:p>
          <a:p>
            <a:pPr eaLnBrk="0" hangingPunct="0">
              <a:spcBef>
                <a:spcPct val="50000"/>
              </a:spcBef>
            </a:pPr>
            <a:endParaRPr lang="en-US" altLang="en-US" sz="900"/>
          </a:p>
        </p:txBody>
      </p:sp>
    </p:spTree>
    <p:extLst>
      <p:ext uri="{BB962C8B-B14F-4D97-AF65-F5344CB8AC3E}">
        <p14:creationId xmlns:p14="http://schemas.microsoft.com/office/powerpoint/2010/main" val="861717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1D9FE9-5782-470D-BDB4-6042B80B423D}" type="slidenum">
              <a:rPr lang="en-US" altLang="en-US"/>
              <a:pPr/>
              <a:t>22</a:t>
            </a:fld>
            <a:endParaRPr lang="en-US" altLang="en-US"/>
          </a:p>
        </p:txBody>
      </p:sp>
      <p:sp>
        <p:nvSpPr>
          <p:cNvPr id="132098" name="Rectangle 2"/>
          <p:cNvSpPr>
            <a:spLocks noGrp="1" noRot="1" noChangeAspect="1" noChangeArrowheads="1" noTextEdit="1"/>
          </p:cNvSpPr>
          <p:nvPr>
            <p:ph type="sldImg"/>
          </p:nvPr>
        </p:nvSpPr>
        <p:spPr>
          <a:xfrm>
            <a:off x="1146175" y="687388"/>
            <a:ext cx="4570413" cy="3427412"/>
          </a:xfrm>
          <a:ln/>
        </p:spPr>
      </p:sp>
      <p:sp>
        <p:nvSpPr>
          <p:cNvPr id="132099" name="Rectangle 3"/>
          <p:cNvSpPr>
            <a:spLocks noGrp="1" noChangeArrowheads="1"/>
          </p:cNvSpPr>
          <p:nvPr>
            <p:ph type="body" idx="1"/>
          </p:nvPr>
        </p:nvSpPr>
        <p:spPr>
          <a:xfrm>
            <a:off x="912813" y="4343400"/>
            <a:ext cx="5032375" cy="4113213"/>
          </a:xfrm>
        </p:spPr>
        <p:txBody>
          <a:bodyPr lIns="91433" tIns="45716" rIns="91433" bIns="45716"/>
          <a:lstStyle/>
          <a:p>
            <a:pPr>
              <a:spcAft>
                <a:spcPts val="900"/>
              </a:spcAft>
              <a:tabLst>
                <a:tab pos="114300" algn="l"/>
              </a:tabLst>
            </a:pPr>
            <a:endParaRPr lang="en-US" altLang="en-US"/>
          </a:p>
        </p:txBody>
      </p:sp>
      <p:sp>
        <p:nvSpPr>
          <p:cNvPr id="132100" name="Text Box 4"/>
          <p:cNvSpPr txBox="1">
            <a:spLocks noChangeArrowheads="1"/>
          </p:cNvSpPr>
          <p:nvPr/>
        </p:nvSpPr>
        <p:spPr bwMode="auto">
          <a:xfrm>
            <a:off x="836613" y="7589838"/>
            <a:ext cx="5184775"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68" tIns="46384" rIns="92768" bIns="46384">
            <a:spAutoFit/>
          </a:bodyPr>
          <a:lstStyle>
            <a:lvl1pPr defTabSz="927100">
              <a:defRPr>
                <a:solidFill>
                  <a:schemeClr val="tx1"/>
                </a:solidFill>
                <a:latin typeface="Arial" panose="020B0604020202020204" pitchFamily="34" charset="0"/>
                <a:cs typeface="Arial" panose="020B0604020202020204" pitchFamily="34" charset="0"/>
              </a:defRPr>
            </a:lvl1pPr>
            <a:lvl2pPr marL="463550" defTabSz="927100">
              <a:defRPr>
                <a:solidFill>
                  <a:schemeClr val="tx1"/>
                </a:solidFill>
                <a:latin typeface="Arial" panose="020B0604020202020204" pitchFamily="34" charset="0"/>
                <a:cs typeface="Arial" panose="020B0604020202020204" pitchFamily="34" charset="0"/>
              </a:defRPr>
            </a:lvl2pPr>
            <a:lvl3pPr marL="927100" defTabSz="927100">
              <a:defRPr>
                <a:solidFill>
                  <a:schemeClr val="tx1"/>
                </a:solidFill>
                <a:latin typeface="Arial" panose="020B0604020202020204" pitchFamily="34" charset="0"/>
                <a:cs typeface="Arial" panose="020B0604020202020204" pitchFamily="34" charset="0"/>
              </a:defRPr>
            </a:lvl3pPr>
            <a:lvl4pPr marL="1392238" defTabSz="927100">
              <a:defRPr>
                <a:solidFill>
                  <a:schemeClr val="tx1"/>
                </a:solidFill>
                <a:latin typeface="Arial" panose="020B0604020202020204" pitchFamily="34" charset="0"/>
                <a:cs typeface="Arial" panose="020B0604020202020204" pitchFamily="34" charset="0"/>
              </a:defRPr>
            </a:lvl4pPr>
            <a:lvl5pPr marL="1854200" defTabSz="927100">
              <a:defRPr>
                <a:solidFill>
                  <a:schemeClr val="tx1"/>
                </a:solidFill>
                <a:latin typeface="Arial" panose="020B0604020202020204" pitchFamily="34" charset="0"/>
                <a:cs typeface="Arial" panose="020B0604020202020204" pitchFamily="34" charset="0"/>
              </a:defRPr>
            </a:lvl5pPr>
            <a:lvl6pPr marL="23114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686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258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830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900"/>
              <a:t>  Key point of this slide: </a:t>
            </a:r>
          </a:p>
          <a:p>
            <a:pPr eaLnBrk="0" hangingPunct="0">
              <a:spcBef>
                <a:spcPct val="50000"/>
              </a:spcBef>
            </a:pPr>
            <a:r>
              <a:rPr lang="en-US" altLang="en-US" sz="900"/>
              <a:t> - A SCO itself may not launch other SCOs. </a:t>
            </a:r>
          </a:p>
          <a:p>
            <a:pPr eaLnBrk="0" hangingPunct="0">
              <a:spcBef>
                <a:spcPct val="50000"/>
              </a:spcBef>
            </a:pPr>
            <a:r>
              <a:rPr lang="en-US" altLang="en-US" sz="900"/>
              <a:t> - A SCO implements the Run-Time Environment, this is what makes it more than just an asset.</a:t>
            </a:r>
          </a:p>
        </p:txBody>
      </p:sp>
    </p:spTree>
    <p:extLst>
      <p:ext uri="{BB962C8B-B14F-4D97-AF65-F5344CB8AC3E}">
        <p14:creationId xmlns:p14="http://schemas.microsoft.com/office/powerpoint/2010/main" val="245846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23</a:t>
            </a:fld>
            <a:endParaRPr lang="sl-SI"/>
          </a:p>
        </p:txBody>
      </p:sp>
    </p:spTree>
    <p:extLst>
      <p:ext uri="{BB962C8B-B14F-4D97-AF65-F5344CB8AC3E}">
        <p14:creationId xmlns:p14="http://schemas.microsoft.com/office/powerpoint/2010/main" val="37904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9D5E05-FE2A-4AC1-A02A-DCD3517B2C06}" type="slidenum">
              <a:rPr lang="sl-SI"/>
              <a:pPr eaLnBrk="1" hangingPunct="1"/>
              <a:t>24</a:t>
            </a:fld>
            <a:endParaRPr lang="sl-SI"/>
          </a:p>
        </p:txBody>
      </p:sp>
    </p:spTree>
    <p:extLst>
      <p:ext uri="{BB962C8B-B14F-4D97-AF65-F5344CB8AC3E}">
        <p14:creationId xmlns:p14="http://schemas.microsoft.com/office/powerpoint/2010/main" val="3873470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9D5E05-FE2A-4AC1-A02A-DCD3517B2C06}" type="slidenum">
              <a:rPr lang="sl-SI"/>
              <a:pPr eaLnBrk="1" hangingPunct="1"/>
              <a:t>25</a:t>
            </a:fld>
            <a:endParaRPr lang="sl-SI"/>
          </a:p>
        </p:txBody>
      </p:sp>
    </p:spTree>
    <p:extLst>
      <p:ext uri="{BB962C8B-B14F-4D97-AF65-F5344CB8AC3E}">
        <p14:creationId xmlns:p14="http://schemas.microsoft.com/office/powerpoint/2010/main" val="261959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26</a:t>
            </a:fld>
            <a:endParaRPr lang="sl-SI"/>
          </a:p>
        </p:txBody>
      </p:sp>
    </p:spTree>
    <p:extLst>
      <p:ext uri="{BB962C8B-B14F-4D97-AF65-F5344CB8AC3E}">
        <p14:creationId xmlns:p14="http://schemas.microsoft.com/office/powerpoint/2010/main" val="151426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27</a:t>
            </a:fld>
            <a:endParaRPr lang="sl-SI"/>
          </a:p>
        </p:txBody>
      </p:sp>
    </p:spTree>
    <p:extLst>
      <p:ext uri="{BB962C8B-B14F-4D97-AF65-F5344CB8AC3E}">
        <p14:creationId xmlns:p14="http://schemas.microsoft.com/office/powerpoint/2010/main" val="3208013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28</a:t>
            </a:fld>
            <a:endParaRPr lang="sl-SI"/>
          </a:p>
        </p:txBody>
      </p:sp>
    </p:spTree>
    <p:extLst>
      <p:ext uri="{BB962C8B-B14F-4D97-AF65-F5344CB8AC3E}">
        <p14:creationId xmlns:p14="http://schemas.microsoft.com/office/powerpoint/2010/main" val="2794844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29</a:t>
            </a:fld>
            <a:endParaRPr lang="sl-SI"/>
          </a:p>
        </p:txBody>
      </p:sp>
    </p:spTree>
    <p:extLst>
      <p:ext uri="{BB962C8B-B14F-4D97-AF65-F5344CB8AC3E}">
        <p14:creationId xmlns:p14="http://schemas.microsoft.com/office/powerpoint/2010/main" val="172666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5A3296-614D-4F4E-BE9C-D84CD7891BDD}" type="slidenum">
              <a:rPr lang="sl-SI"/>
              <a:pPr eaLnBrk="1" hangingPunct="1"/>
              <a:t>3</a:t>
            </a:fld>
            <a:endParaRPr lang="sl-SI"/>
          </a:p>
        </p:txBody>
      </p:sp>
    </p:spTree>
    <p:extLst>
      <p:ext uri="{BB962C8B-B14F-4D97-AF65-F5344CB8AC3E}">
        <p14:creationId xmlns:p14="http://schemas.microsoft.com/office/powerpoint/2010/main" val="611770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30</a:t>
            </a:fld>
            <a:endParaRPr lang="sl-SI"/>
          </a:p>
        </p:txBody>
      </p:sp>
    </p:spTree>
    <p:extLst>
      <p:ext uri="{BB962C8B-B14F-4D97-AF65-F5344CB8AC3E}">
        <p14:creationId xmlns:p14="http://schemas.microsoft.com/office/powerpoint/2010/main" val="950962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31</a:t>
            </a:fld>
            <a:endParaRPr lang="sl-SI"/>
          </a:p>
        </p:txBody>
      </p:sp>
    </p:spTree>
    <p:extLst>
      <p:ext uri="{BB962C8B-B14F-4D97-AF65-F5344CB8AC3E}">
        <p14:creationId xmlns:p14="http://schemas.microsoft.com/office/powerpoint/2010/main" val="2119622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32</a:t>
            </a:fld>
            <a:endParaRPr lang="sl-SI"/>
          </a:p>
        </p:txBody>
      </p:sp>
    </p:spTree>
    <p:extLst>
      <p:ext uri="{BB962C8B-B14F-4D97-AF65-F5344CB8AC3E}">
        <p14:creationId xmlns:p14="http://schemas.microsoft.com/office/powerpoint/2010/main" val="1434915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33</a:t>
            </a:fld>
            <a:endParaRPr lang="sl-SI"/>
          </a:p>
        </p:txBody>
      </p:sp>
    </p:spTree>
    <p:extLst>
      <p:ext uri="{BB962C8B-B14F-4D97-AF65-F5344CB8AC3E}">
        <p14:creationId xmlns:p14="http://schemas.microsoft.com/office/powerpoint/2010/main" val="3937741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34</a:t>
            </a:fld>
            <a:endParaRPr lang="sl-SI"/>
          </a:p>
        </p:txBody>
      </p:sp>
    </p:spTree>
    <p:extLst>
      <p:ext uri="{BB962C8B-B14F-4D97-AF65-F5344CB8AC3E}">
        <p14:creationId xmlns:p14="http://schemas.microsoft.com/office/powerpoint/2010/main" val="2722840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35</a:t>
            </a:fld>
            <a:endParaRPr lang="sl-SI"/>
          </a:p>
        </p:txBody>
      </p:sp>
    </p:spTree>
    <p:extLst>
      <p:ext uri="{BB962C8B-B14F-4D97-AF65-F5344CB8AC3E}">
        <p14:creationId xmlns:p14="http://schemas.microsoft.com/office/powerpoint/2010/main" val="3588918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36</a:t>
            </a:fld>
            <a:endParaRPr lang="sl-SI"/>
          </a:p>
        </p:txBody>
      </p:sp>
    </p:spTree>
    <p:extLst>
      <p:ext uri="{BB962C8B-B14F-4D97-AF65-F5344CB8AC3E}">
        <p14:creationId xmlns:p14="http://schemas.microsoft.com/office/powerpoint/2010/main" val="847349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37</a:t>
            </a:fld>
            <a:endParaRPr lang="sl-SI"/>
          </a:p>
        </p:txBody>
      </p:sp>
    </p:spTree>
    <p:extLst>
      <p:ext uri="{BB962C8B-B14F-4D97-AF65-F5344CB8AC3E}">
        <p14:creationId xmlns:p14="http://schemas.microsoft.com/office/powerpoint/2010/main" val="1224379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38</a:t>
            </a:fld>
            <a:endParaRPr lang="sl-SI"/>
          </a:p>
        </p:txBody>
      </p:sp>
    </p:spTree>
    <p:extLst>
      <p:ext uri="{BB962C8B-B14F-4D97-AF65-F5344CB8AC3E}">
        <p14:creationId xmlns:p14="http://schemas.microsoft.com/office/powerpoint/2010/main" val="2654115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39</a:t>
            </a:fld>
            <a:endParaRPr lang="sl-SI"/>
          </a:p>
        </p:txBody>
      </p:sp>
    </p:spTree>
    <p:extLst>
      <p:ext uri="{BB962C8B-B14F-4D97-AF65-F5344CB8AC3E}">
        <p14:creationId xmlns:p14="http://schemas.microsoft.com/office/powerpoint/2010/main" val="222757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D94270E-6422-4AD3-9C65-1D5CEB329F28}" type="slidenum">
              <a:rPr lang="ar-JO" altLang="en-US">
                <a:cs typeface="Majalla UI"/>
              </a:rPr>
              <a:pPr algn="l">
                <a:spcBef>
                  <a:spcPct val="0"/>
                </a:spcBef>
              </a:pPr>
              <a:t>4</a:t>
            </a:fld>
            <a:endParaRPr lang="ar-JO" altLang="en-US">
              <a:cs typeface="Majalla UI"/>
            </a:endParaRPr>
          </a:p>
        </p:txBody>
      </p:sp>
    </p:spTree>
    <p:extLst>
      <p:ext uri="{BB962C8B-B14F-4D97-AF65-F5344CB8AC3E}">
        <p14:creationId xmlns:p14="http://schemas.microsoft.com/office/powerpoint/2010/main" val="2361858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40</a:t>
            </a:fld>
            <a:endParaRPr lang="sl-SI"/>
          </a:p>
        </p:txBody>
      </p:sp>
    </p:spTree>
    <p:extLst>
      <p:ext uri="{BB962C8B-B14F-4D97-AF65-F5344CB8AC3E}">
        <p14:creationId xmlns:p14="http://schemas.microsoft.com/office/powerpoint/2010/main" val="1693847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41</a:t>
            </a:fld>
            <a:endParaRPr lang="sl-SI"/>
          </a:p>
        </p:txBody>
      </p:sp>
    </p:spTree>
    <p:extLst>
      <p:ext uri="{BB962C8B-B14F-4D97-AF65-F5344CB8AC3E}">
        <p14:creationId xmlns:p14="http://schemas.microsoft.com/office/powerpoint/2010/main" val="905759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42</a:t>
            </a:fld>
            <a:endParaRPr lang="sl-SI"/>
          </a:p>
        </p:txBody>
      </p:sp>
    </p:spTree>
    <p:extLst>
      <p:ext uri="{BB962C8B-B14F-4D97-AF65-F5344CB8AC3E}">
        <p14:creationId xmlns:p14="http://schemas.microsoft.com/office/powerpoint/2010/main" val="4259143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43</a:t>
            </a:fld>
            <a:endParaRPr lang="sl-SI"/>
          </a:p>
        </p:txBody>
      </p:sp>
    </p:spTree>
    <p:extLst>
      <p:ext uri="{BB962C8B-B14F-4D97-AF65-F5344CB8AC3E}">
        <p14:creationId xmlns:p14="http://schemas.microsoft.com/office/powerpoint/2010/main" val="4240878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1D654-C9B9-416D-AABB-5B99A27DC518}" type="slidenum">
              <a:rPr lang="en-US" altLang="en-US"/>
              <a:pPr/>
              <a:t>44</a:t>
            </a:fld>
            <a:endParaRPr lang="en-US" altLang="en-US"/>
          </a:p>
        </p:txBody>
      </p:sp>
      <p:sp>
        <p:nvSpPr>
          <p:cNvPr id="125954" name="Rectangle 2"/>
          <p:cNvSpPr>
            <a:spLocks noGrp="1" noRot="1" noChangeAspect="1" noChangeArrowheads="1" noTextEdit="1"/>
          </p:cNvSpPr>
          <p:nvPr>
            <p:ph type="sldImg"/>
          </p:nvPr>
        </p:nvSpPr>
        <p:spPr>
          <a:xfrm>
            <a:off x="1120775" y="671513"/>
            <a:ext cx="4572000" cy="3429000"/>
          </a:xfrm>
          <a:ln/>
        </p:spPr>
      </p:sp>
      <p:sp>
        <p:nvSpPr>
          <p:cNvPr id="125955" name="Rectangle 3"/>
          <p:cNvSpPr>
            <a:spLocks noGrp="1" noChangeArrowheads="1"/>
          </p:cNvSpPr>
          <p:nvPr>
            <p:ph type="body" idx="1"/>
          </p:nvPr>
        </p:nvSpPr>
        <p:spPr>
          <a:xfrm>
            <a:off x="838200" y="4175125"/>
            <a:ext cx="5257800" cy="3263900"/>
          </a:xfrm>
        </p:spPr>
        <p:txBody>
          <a:bodyPr lIns="91433" tIns="45716" rIns="91433" bIns="45716"/>
          <a:lstStyle/>
          <a:p>
            <a:pPr>
              <a:spcAft>
                <a:spcPts val="900"/>
              </a:spcAft>
              <a:tabLst>
                <a:tab pos="114300" algn="l"/>
              </a:tabLst>
            </a:pPr>
            <a:endParaRPr lang="en-US" altLang="en-US"/>
          </a:p>
        </p:txBody>
      </p:sp>
    </p:spTree>
    <p:extLst>
      <p:ext uri="{BB962C8B-B14F-4D97-AF65-F5344CB8AC3E}">
        <p14:creationId xmlns:p14="http://schemas.microsoft.com/office/powerpoint/2010/main" val="2090115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36FA51-D6C3-4E8F-959D-3388917E64D6}" type="slidenum">
              <a:rPr lang="en-US" altLang="en-US"/>
              <a:pPr/>
              <a:t>45</a:t>
            </a:fld>
            <a:endParaRPr lang="en-US" altLang="en-US"/>
          </a:p>
        </p:txBody>
      </p:sp>
      <p:sp>
        <p:nvSpPr>
          <p:cNvPr id="128002" name="Rectangle 2"/>
          <p:cNvSpPr>
            <a:spLocks noGrp="1" noRot="1" noChangeAspect="1" noChangeArrowheads="1" noTextEdit="1"/>
          </p:cNvSpPr>
          <p:nvPr>
            <p:ph type="sldImg"/>
          </p:nvPr>
        </p:nvSpPr>
        <p:spPr>
          <a:xfrm>
            <a:off x="1120775" y="671513"/>
            <a:ext cx="4572000" cy="3429000"/>
          </a:xfrm>
          <a:ln/>
        </p:spPr>
      </p:sp>
      <p:sp>
        <p:nvSpPr>
          <p:cNvPr id="128003" name="Rectangle 3"/>
          <p:cNvSpPr>
            <a:spLocks noGrp="1" noChangeArrowheads="1"/>
          </p:cNvSpPr>
          <p:nvPr>
            <p:ph type="body" idx="1"/>
          </p:nvPr>
        </p:nvSpPr>
        <p:spPr>
          <a:xfrm>
            <a:off x="914400" y="4251325"/>
            <a:ext cx="5030788" cy="3263900"/>
          </a:xfrm>
        </p:spPr>
        <p:txBody>
          <a:bodyPr lIns="91433" tIns="45716" rIns="91433" bIns="45716"/>
          <a:lstStyle/>
          <a:p>
            <a:endParaRPr lang="en-US" altLang="en-US"/>
          </a:p>
        </p:txBody>
      </p:sp>
      <p:sp>
        <p:nvSpPr>
          <p:cNvPr id="128004" name="Text Box 4"/>
          <p:cNvSpPr txBox="1">
            <a:spLocks noChangeArrowheads="1"/>
          </p:cNvSpPr>
          <p:nvPr/>
        </p:nvSpPr>
        <p:spPr bwMode="auto">
          <a:xfrm>
            <a:off x="838200" y="7666038"/>
            <a:ext cx="52578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68" tIns="46384" rIns="92768" bIns="46384">
            <a:spAutoFit/>
          </a:bodyPr>
          <a:lstStyle>
            <a:lvl1pPr defTabSz="927100">
              <a:defRPr>
                <a:solidFill>
                  <a:schemeClr val="tx1"/>
                </a:solidFill>
                <a:latin typeface="Arial" panose="020B0604020202020204" pitchFamily="34" charset="0"/>
                <a:cs typeface="Arial" panose="020B0604020202020204" pitchFamily="34" charset="0"/>
              </a:defRPr>
            </a:lvl1pPr>
            <a:lvl2pPr marL="463550" defTabSz="927100">
              <a:defRPr>
                <a:solidFill>
                  <a:schemeClr val="tx1"/>
                </a:solidFill>
                <a:latin typeface="Arial" panose="020B0604020202020204" pitchFamily="34" charset="0"/>
                <a:cs typeface="Arial" panose="020B0604020202020204" pitchFamily="34" charset="0"/>
              </a:defRPr>
            </a:lvl2pPr>
            <a:lvl3pPr marL="927100" defTabSz="927100">
              <a:defRPr>
                <a:solidFill>
                  <a:schemeClr val="tx1"/>
                </a:solidFill>
                <a:latin typeface="Arial" panose="020B0604020202020204" pitchFamily="34" charset="0"/>
                <a:cs typeface="Arial" panose="020B0604020202020204" pitchFamily="34" charset="0"/>
              </a:defRPr>
            </a:lvl3pPr>
            <a:lvl4pPr marL="1392238" defTabSz="927100">
              <a:defRPr>
                <a:solidFill>
                  <a:schemeClr val="tx1"/>
                </a:solidFill>
                <a:latin typeface="Arial" panose="020B0604020202020204" pitchFamily="34" charset="0"/>
                <a:cs typeface="Arial" panose="020B0604020202020204" pitchFamily="34" charset="0"/>
              </a:defRPr>
            </a:lvl4pPr>
            <a:lvl5pPr marL="1854200" defTabSz="927100">
              <a:defRPr>
                <a:solidFill>
                  <a:schemeClr val="tx1"/>
                </a:solidFill>
                <a:latin typeface="Arial" panose="020B0604020202020204" pitchFamily="34" charset="0"/>
                <a:cs typeface="Arial" panose="020B0604020202020204" pitchFamily="34" charset="0"/>
              </a:defRPr>
            </a:lvl5pPr>
            <a:lvl6pPr marL="23114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686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258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83000" defTabSz="9271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r>
              <a:rPr lang="en-US" altLang="en-US" sz="900"/>
              <a:t>These topics will be covered in much more technical depth in the following slides.</a:t>
            </a:r>
          </a:p>
          <a:p>
            <a:pPr eaLnBrk="0" hangingPunct="0">
              <a:spcBef>
                <a:spcPts val="513"/>
              </a:spcBef>
              <a:spcAft>
                <a:spcPts val="513"/>
              </a:spcAft>
            </a:pPr>
            <a:r>
              <a:rPr lang="en-US" altLang="en-US" sz="900"/>
              <a:t>The implications of this ‘model’ is key. The fact that a granular approach to courseware/content design is employed, and that ‘course building’ is now an assembly process needs to be explained clearly. This is the part that we find most confusing, yet most important to grasp. The terminology and approach used in describing the SCORM Content Aggregation Model can really help make this more clear.</a:t>
            </a:r>
          </a:p>
        </p:txBody>
      </p:sp>
    </p:spTree>
    <p:extLst>
      <p:ext uri="{BB962C8B-B14F-4D97-AF65-F5344CB8AC3E}">
        <p14:creationId xmlns:p14="http://schemas.microsoft.com/office/powerpoint/2010/main" val="2824232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0A2E1-E106-4A5F-A3F9-407E16057F36}" type="slidenum">
              <a:rPr lang="en-US" altLang="en-US"/>
              <a:pPr/>
              <a:t>46</a:t>
            </a:fld>
            <a:endParaRPr lang="en-US" altLang="en-US"/>
          </a:p>
        </p:txBody>
      </p:sp>
      <p:sp>
        <p:nvSpPr>
          <p:cNvPr id="134146" name="Rectangle 2"/>
          <p:cNvSpPr>
            <a:spLocks noGrp="1" noRot="1" noChangeAspect="1" noChangeArrowheads="1" noTextEdit="1"/>
          </p:cNvSpPr>
          <p:nvPr>
            <p:ph type="sldImg"/>
          </p:nvPr>
        </p:nvSpPr>
        <p:spPr>
          <a:xfrm>
            <a:off x="1119188" y="671513"/>
            <a:ext cx="4572000" cy="3429000"/>
          </a:xfrm>
          <a:ln/>
        </p:spPr>
      </p:sp>
      <p:sp>
        <p:nvSpPr>
          <p:cNvPr id="134147" name="Rectangle 3"/>
          <p:cNvSpPr>
            <a:spLocks noGrp="1" noChangeArrowheads="1"/>
          </p:cNvSpPr>
          <p:nvPr>
            <p:ph type="body" idx="1"/>
          </p:nvPr>
        </p:nvSpPr>
        <p:spPr>
          <a:xfrm>
            <a:off x="912813" y="4251325"/>
            <a:ext cx="5033962" cy="3263900"/>
          </a:xfrm>
        </p:spPr>
        <p:txBody>
          <a:bodyPr lIns="91433" tIns="45716" rIns="91433" bIns="45716"/>
          <a:lstStyle/>
          <a:p>
            <a:endParaRPr lang="en-US" altLang="en-US"/>
          </a:p>
        </p:txBody>
      </p:sp>
    </p:spTree>
    <p:extLst>
      <p:ext uri="{BB962C8B-B14F-4D97-AF65-F5344CB8AC3E}">
        <p14:creationId xmlns:p14="http://schemas.microsoft.com/office/powerpoint/2010/main" val="2293857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16759-9F52-4AEE-B95A-390586220E6E}" type="slidenum">
              <a:rPr lang="en-US" altLang="en-US"/>
              <a:pPr/>
              <a:t>47</a:t>
            </a:fld>
            <a:endParaRPr lang="en-US" altLang="en-US"/>
          </a:p>
        </p:txBody>
      </p:sp>
      <p:sp>
        <p:nvSpPr>
          <p:cNvPr id="136194" name="Rectangle 2"/>
          <p:cNvSpPr>
            <a:spLocks noGrp="1" noRot="1" noChangeAspect="1" noChangeArrowheads="1" noTextEdit="1"/>
          </p:cNvSpPr>
          <p:nvPr>
            <p:ph type="sldImg"/>
          </p:nvPr>
        </p:nvSpPr>
        <p:spPr>
          <a:xfrm>
            <a:off x="1120775" y="671513"/>
            <a:ext cx="4572000" cy="3429000"/>
          </a:xfrm>
          <a:ln/>
        </p:spPr>
      </p:sp>
      <p:sp>
        <p:nvSpPr>
          <p:cNvPr id="136195" name="Rectangle 3"/>
          <p:cNvSpPr>
            <a:spLocks noGrp="1" noChangeArrowheads="1"/>
          </p:cNvSpPr>
          <p:nvPr>
            <p:ph type="body" idx="1"/>
          </p:nvPr>
        </p:nvSpPr>
        <p:spPr>
          <a:xfrm>
            <a:off x="912813" y="4251325"/>
            <a:ext cx="5033962" cy="3263900"/>
          </a:xfrm>
        </p:spPr>
        <p:txBody>
          <a:bodyPr lIns="91426" tIns="45712" rIns="91426" bIns="45712"/>
          <a:lstStyle/>
          <a:p>
            <a:endParaRPr lang="en-US" altLang="en-US"/>
          </a:p>
        </p:txBody>
      </p:sp>
    </p:spTree>
    <p:extLst>
      <p:ext uri="{BB962C8B-B14F-4D97-AF65-F5344CB8AC3E}">
        <p14:creationId xmlns:p14="http://schemas.microsoft.com/office/powerpoint/2010/main" val="2146557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48</a:t>
            </a:fld>
            <a:endParaRPr lang="sl-SI"/>
          </a:p>
        </p:txBody>
      </p:sp>
    </p:spTree>
    <p:extLst>
      <p:ext uri="{BB962C8B-B14F-4D97-AF65-F5344CB8AC3E}">
        <p14:creationId xmlns:p14="http://schemas.microsoft.com/office/powerpoint/2010/main" val="3581996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49</a:t>
            </a:fld>
            <a:endParaRPr lang="sl-SI"/>
          </a:p>
        </p:txBody>
      </p:sp>
    </p:spTree>
    <p:extLst>
      <p:ext uri="{BB962C8B-B14F-4D97-AF65-F5344CB8AC3E}">
        <p14:creationId xmlns:p14="http://schemas.microsoft.com/office/powerpoint/2010/main" val="88454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5</a:t>
            </a:fld>
            <a:endParaRPr lang="sl-SI"/>
          </a:p>
        </p:txBody>
      </p:sp>
    </p:spTree>
    <p:extLst>
      <p:ext uri="{BB962C8B-B14F-4D97-AF65-F5344CB8AC3E}">
        <p14:creationId xmlns:p14="http://schemas.microsoft.com/office/powerpoint/2010/main" val="3630721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50</a:t>
            </a:fld>
            <a:endParaRPr lang="sl-SI"/>
          </a:p>
        </p:txBody>
      </p:sp>
    </p:spTree>
    <p:extLst>
      <p:ext uri="{BB962C8B-B14F-4D97-AF65-F5344CB8AC3E}">
        <p14:creationId xmlns:p14="http://schemas.microsoft.com/office/powerpoint/2010/main" val="2825703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600B79-0C2D-4137-991A-089533911848}" type="slidenum">
              <a:rPr lang="sl-SI"/>
              <a:pPr eaLnBrk="1" hangingPunct="1"/>
              <a:t>51</a:t>
            </a:fld>
            <a:endParaRPr lang="sl-SI"/>
          </a:p>
        </p:txBody>
      </p:sp>
    </p:spTree>
    <p:extLst>
      <p:ext uri="{BB962C8B-B14F-4D97-AF65-F5344CB8AC3E}">
        <p14:creationId xmlns:p14="http://schemas.microsoft.com/office/powerpoint/2010/main" val="41968221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DAD44C-62DF-4A8C-BC44-E38730D37D65}" type="slidenum">
              <a:rPr lang="sl-SI"/>
              <a:pPr eaLnBrk="1" hangingPunct="1"/>
              <a:t>52</a:t>
            </a:fld>
            <a:endParaRPr lang="sl-SI"/>
          </a:p>
        </p:txBody>
      </p:sp>
    </p:spTree>
    <p:extLst>
      <p:ext uri="{BB962C8B-B14F-4D97-AF65-F5344CB8AC3E}">
        <p14:creationId xmlns:p14="http://schemas.microsoft.com/office/powerpoint/2010/main" val="1847929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2DBB73-1ADE-4C80-BD8B-9544579582B1}" type="slidenum">
              <a:rPr lang="sl-SI"/>
              <a:pPr eaLnBrk="1" hangingPunct="1"/>
              <a:t>53</a:t>
            </a:fld>
            <a:endParaRPr lang="sl-SI"/>
          </a:p>
        </p:txBody>
      </p:sp>
    </p:spTree>
    <p:extLst>
      <p:ext uri="{BB962C8B-B14F-4D97-AF65-F5344CB8AC3E}">
        <p14:creationId xmlns:p14="http://schemas.microsoft.com/office/powerpoint/2010/main" val="3108736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460DCC-6B07-465E-B66C-7E46540E6962}" type="slidenum">
              <a:rPr lang="sl-SI"/>
              <a:pPr eaLnBrk="1" hangingPunct="1"/>
              <a:t>54</a:t>
            </a:fld>
            <a:endParaRPr lang="sl-SI"/>
          </a:p>
        </p:txBody>
      </p:sp>
    </p:spTree>
    <p:extLst>
      <p:ext uri="{BB962C8B-B14F-4D97-AF65-F5344CB8AC3E}">
        <p14:creationId xmlns:p14="http://schemas.microsoft.com/office/powerpoint/2010/main" val="501123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403C65-44A4-40DF-9B5C-12DA1A96B6B6}" type="slidenum">
              <a:rPr lang="sl-SI"/>
              <a:pPr eaLnBrk="1" hangingPunct="1"/>
              <a:t>55</a:t>
            </a:fld>
            <a:endParaRPr lang="sl-SI"/>
          </a:p>
        </p:txBody>
      </p:sp>
    </p:spTree>
    <p:extLst>
      <p:ext uri="{BB962C8B-B14F-4D97-AF65-F5344CB8AC3E}">
        <p14:creationId xmlns:p14="http://schemas.microsoft.com/office/powerpoint/2010/main" val="14883250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56</a:t>
            </a:fld>
            <a:endParaRPr lang="sl-SI"/>
          </a:p>
        </p:txBody>
      </p:sp>
    </p:spTree>
    <p:extLst>
      <p:ext uri="{BB962C8B-B14F-4D97-AF65-F5344CB8AC3E}">
        <p14:creationId xmlns:p14="http://schemas.microsoft.com/office/powerpoint/2010/main" val="2781007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57</a:t>
            </a:fld>
            <a:endParaRPr lang="sl-SI"/>
          </a:p>
        </p:txBody>
      </p:sp>
    </p:spTree>
    <p:extLst>
      <p:ext uri="{BB962C8B-B14F-4D97-AF65-F5344CB8AC3E}">
        <p14:creationId xmlns:p14="http://schemas.microsoft.com/office/powerpoint/2010/main" val="27178283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58</a:t>
            </a:fld>
            <a:endParaRPr lang="sl-SI"/>
          </a:p>
        </p:txBody>
      </p:sp>
    </p:spTree>
    <p:extLst>
      <p:ext uri="{BB962C8B-B14F-4D97-AF65-F5344CB8AC3E}">
        <p14:creationId xmlns:p14="http://schemas.microsoft.com/office/powerpoint/2010/main" val="3799326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EB11B46-BD1D-4AB7-99C7-D4E5FE31C0E1}" type="slidenum">
              <a:rPr lang="ar-JO" altLang="en-US">
                <a:cs typeface="Majalla UI"/>
              </a:rPr>
              <a:pPr algn="l">
                <a:spcBef>
                  <a:spcPct val="0"/>
                </a:spcBef>
              </a:pPr>
              <a:t>59</a:t>
            </a:fld>
            <a:endParaRPr lang="ar-JO" altLang="en-US">
              <a:cs typeface="Majalla UI"/>
            </a:endParaRPr>
          </a:p>
        </p:txBody>
      </p:sp>
    </p:spTree>
    <p:extLst>
      <p:ext uri="{BB962C8B-B14F-4D97-AF65-F5344CB8AC3E}">
        <p14:creationId xmlns:p14="http://schemas.microsoft.com/office/powerpoint/2010/main" val="137303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a:t>
            </a:fld>
            <a:endParaRPr lang="sl-SI"/>
          </a:p>
        </p:txBody>
      </p:sp>
    </p:spTree>
    <p:extLst>
      <p:ext uri="{BB962C8B-B14F-4D97-AF65-F5344CB8AC3E}">
        <p14:creationId xmlns:p14="http://schemas.microsoft.com/office/powerpoint/2010/main" val="25712812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6C76898-69C5-446C-ACC2-9242FCFDACAE}" type="slidenum">
              <a:rPr lang="ar-JO" altLang="en-US">
                <a:cs typeface="Majalla UI"/>
              </a:rPr>
              <a:pPr algn="l">
                <a:spcBef>
                  <a:spcPct val="0"/>
                </a:spcBef>
              </a:pPr>
              <a:t>60</a:t>
            </a:fld>
            <a:endParaRPr lang="ar-JO" altLang="en-US">
              <a:cs typeface="Majalla UI"/>
            </a:endParaRPr>
          </a:p>
        </p:txBody>
      </p:sp>
    </p:spTree>
    <p:extLst>
      <p:ext uri="{BB962C8B-B14F-4D97-AF65-F5344CB8AC3E}">
        <p14:creationId xmlns:p14="http://schemas.microsoft.com/office/powerpoint/2010/main" val="1062796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61</a:t>
            </a:fld>
            <a:endParaRPr lang="sl-SI"/>
          </a:p>
        </p:txBody>
      </p:sp>
    </p:spTree>
    <p:extLst>
      <p:ext uri="{BB962C8B-B14F-4D97-AF65-F5344CB8AC3E}">
        <p14:creationId xmlns:p14="http://schemas.microsoft.com/office/powerpoint/2010/main" val="32054185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62</a:t>
            </a:fld>
            <a:endParaRPr lang="sl-SI"/>
          </a:p>
        </p:txBody>
      </p:sp>
    </p:spTree>
    <p:extLst>
      <p:ext uri="{BB962C8B-B14F-4D97-AF65-F5344CB8AC3E}">
        <p14:creationId xmlns:p14="http://schemas.microsoft.com/office/powerpoint/2010/main" val="27297692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63</a:t>
            </a:fld>
            <a:endParaRPr lang="sl-SI"/>
          </a:p>
        </p:txBody>
      </p:sp>
    </p:spTree>
    <p:extLst>
      <p:ext uri="{BB962C8B-B14F-4D97-AF65-F5344CB8AC3E}">
        <p14:creationId xmlns:p14="http://schemas.microsoft.com/office/powerpoint/2010/main" val="1609833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AD02DCD-EAAD-42E4-8932-7DB46719882B}" type="slidenum">
              <a:rPr lang="ar-JO" altLang="en-US">
                <a:cs typeface="Majalla UI"/>
              </a:rPr>
              <a:pPr algn="l">
                <a:spcBef>
                  <a:spcPct val="0"/>
                </a:spcBef>
              </a:pPr>
              <a:t>64</a:t>
            </a:fld>
            <a:endParaRPr lang="ar-JO" altLang="en-US">
              <a:cs typeface="Majalla UI"/>
            </a:endParaRPr>
          </a:p>
        </p:txBody>
      </p:sp>
    </p:spTree>
    <p:extLst>
      <p:ext uri="{BB962C8B-B14F-4D97-AF65-F5344CB8AC3E}">
        <p14:creationId xmlns:p14="http://schemas.microsoft.com/office/powerpoint/2010/main" val="546750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65</a:t>
            </a:fld>
            <a:endParaRPr lang="sl-SI"/>
          </a:p>
        </p:txBody>
      </p:sp>
    </p:spTree>
    <p:extLst>
      <p:ext uri="{BB962C8B-B14F-4D97-AF65-F5344CB8AC3E}">
        <p14:creationId xmlns:p14="http://schemas.microsoft.com/office/powerpoint/2010/main" val="3342221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66C48BE-4345-4A38-87E3-AC62357C9ED8}" type="slidenum">
              <a:rPr lang="ar-JO" altLang="en-US">
                <a:cs typeface="Majalla UI"/>
              </a:rPr>
              <a:pPr algn="l">
                <a:spcBef>
                  <a:spcPct val="0"/>
                </a:spcBef>
              </a:pPr>
              <a:t>66</a:t>
            </a:fld>
            <a:endParaRPr lang="ar-JO" altLang="en-US">
              <a:cs typeface="Majalla UI"/>
            </a:endParaRPr>
          </a:p>
        </p:txBody>
      </p:sp>
    </p:spTree>
    <p:extLst>
      <p:ext uri="{BB962C8B-B14F-4D97-AF65-F5344CB8AC3E}">
        <p14:creationId xmlns:p14="http://schemas.microsoft.com/office/powerpoint/2010/main" val="20458260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67</a:t>
            </a:fld>
            <a:endParaRPr lang="sl-SI"/>
          </a:p>
        </p:txBody>
      </p:sp>
    </p:spTree>
    <p:extLst>
      <p:ext uri="{BB962C8B-B14F-4D97-AF65-F5344CB8AC3E}">
        <p14:creationId xmlns:p14="http://schemas.microsoft.com/office/powerpoint/2010/main" val="3331920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68</a:t>
            </a:fld>
            <a:endParaRPr lang="sl-SI"/>
          </a:p>
        </p:txBody>
      </p:sp>
    </p:spTree>
    <p:extLst>
      <p:ext uri="{BB962C8B-B14F-4D97-AF65-F5344CB8AC3E}">
        <p14:creationId xmlns:p14="http://schemas.microsoft.com/office/powerpoint/2010/main" val="21692550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69</a:t>
            </a:fld>
            <a:endParaRPr lang="sl-SI"/>
          </a:p>
        </p:txBody>
      </p:sp>
    </p:spTree>
    <p:extLst>
      <p:ext uri="{BB962C8B-B14F-4D97-AF65-F5344CB8AC3E}">
        <p14:creationId xmlns:p14="http://schemas.microsoft.com/office/powerpoint/2010/main" val="428297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a:t>
            </a:fld>
            <a:endParaRPr lang="sl-SI"/>
          </a:p>
        </p:txBody>
      </p:sp>
    </p:spTree>
    <p:extLst>
      <p:ext uri="{BB962C8B-B14F-4D97-AF65-F5344CB8AC3E}">
        <p14:creationId xmlns:p14="http://schemas.microsoft.com/office/powerpoint/2010/main" val="30333445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70</a:t>
            </a:fld>
            <a:endParaRPr lang="sl-SI"/>
          </a:p>
        </p:txBody>
      </p:sp>
    </p:spTree>
    <p:extLst>
      <p:ext uri="{BB962C8B-B14F-4D97-AF65-F5344CB8AC3E}">
        <p14:creationId xmlns:p14="http://schemas.microsoft.com/office/powerpoint/2010/main" val="9623820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71</a:t>
            </a:fld>
            <a:endParaRPr lang="sl-SI"/>
          </a:p>
        </p:txBody>
      </p:sp>
    </p:spTree>
    <p:extLst>
      <p:ext uri="{BB962C8B-B14F-4D97-AF65-F5344CB8AC3E}">
        <p14:creationId xmlns:p14="http://schemas.microsoft.com/office/powerpoint/2010/main" val="1403497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72</a:t>
            </a:fld>
            <a:endParaRPr lang="sl-SI"/>
          </a:p>
        </p:txBody>
      </p:sp>
    </p:spTree>
    <p:extLst>
      <p:ext uri="{BB962C8B-B14F-4D97-AF65-F5344CB8AC3E}">
        <p14:creationId xmlns:p14="http://schemas.microsoft.com/office/powerpoint/2010/main" val="17720881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73</a:t>
            </a:fld>
            <a:endParaRPr lang="sl-SI"/>
          </a:p>
        </p:txBody>
      </p:sp>
    </p:spTree>
    <p:extLst>
      <p:ext uri="{BB962C8B-B14F-4D97-AF65-F5344CB8AC3E}">
        <p14:creationId xmlns:p14="http://schemas.microsoft.com/office/powerpoint/2010/main" val="42432971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74</a:t>
            </a:fld>
            <a:endParaRPr lang="sl-SI"/>
          </a:p>
        </p:txBody>
      </p:sp>
    </p:spTree>
    <p:extLst>
      <p:ext uri="{BB962C8B-B14F-4D97-AF65-F5344CB8AC3E}">
        <p14:creationId xmlns:p14="http://schemas.microsoft.com/office/powerpoint/2010/main" val="981939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75</a:t>
            </a:fld>
            <a:endParaRPr lang="sl-SI"/>
          </a:p>
        </p:txBody>
      </p:sp>
    </p:spTree>
    <p:extLst>
      <p:ext uri="{BB962C8B-B14F-4D97-AF65-F5344CB8AC3E}">
        <p14:creationId xmlns:p14="http://schemas.microsoft.com/office/powerpoint/2010/main" val="16458949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76</a:t>
            </a:fld>
            <a:endParaRPr lang="sl-SI"/>
          </a:p>
        </p:txBody>
      </p:sp>
    </p:spTree>
    <p:extLst>
      <p:ext uri="{BB962C8B-B14F-4D97-AF65-F5344CB8AC3E}">
        <p14:creationId xmlns:p14="http://schemas.microsoft.com/office/powerpoint/2010/main" val="16889636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77</a:t>
            </a:fld>
            <a:endParaRPr lang="sl-SI"/>
          </a:p>
        </p:txBody>
      </p:sp>
    </p:spTree>
    <p:extLst>
      <p:ext uri="{BB962C8B-B14F-4D97-AF65-F5344CB8AC3E}">
        <p14:creationId xmlns:p14="http://schemas.microsoft.com/office/powerpoint/2010/main" val="19664552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78</a:t>
            </a:fld>
            <a:endParaRPr lang="sl-SI"/>
          </a:p>
        </p:txBody>
      </p:sp>
    </p:spTree>
    <p:extLst>
      <p:ext uri="{BB962C8B-B14F-4D97-AF65-F5344CB8AC3E}">
        <p14:creationId xmlns:p14="http://schemas.microsoft.com/office/powerpoint/2010/main" val="10761792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79</a:t>
            </a:fld>
            <a:endParaRPr lang="sl-SI"/>
          </a:p>
        </p:txBody>
      </p:sp>
    </p:spTree>
    <p:extLst>
      <p:ext uri="{BB962C8B-B14F-4D97-AF65-F5344CB8AC3E}">
        <p14:creationId xmlns:p14="http://schemas.microsoft.com/office/powerpoint/2010/main" val="185120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8</a:t>
            </a:fld>
            <a:endParaRPr lang="sl-SI"/>
          </a:p>
        </p:txBody>
      </p:sp>
    </p:spTree>
    <p:extLst>
      <p:ext uri="{BB962C8B-B14F-4D97-AF65-F5344CB8AC3E}">
        <p14:creationId xmlns:p14="http://schemas.microsoft.com/office/powerpoint/2010/main" val="1342436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80</a:t>
            </a:fld>
            <a:endParaRPr lang="sl-SI"/>
          </a:p>
        </p:txBody>
      </p:sp>
    </p:spTree>
    <p:extLst>
      <p:ext uri="{BB962C8B-B14F-4D97-AF65-F5344CB8AC3E}">
        <p14:creationId xmlns:p14="http://schemas.microsoft.com/office/powerpoint/2010/main" val="13927274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83</a:t>
            </a:fld>
            <a:endParaRPr lang="sl-SI"/>
          </a:p>
        </p:txBody>
      </p:sp>
    </p:spTree>
    <p:extLst>
      <p:ext uri="{BB962C8B-B14F-4D97-AF65-F5344CB8AC3E}">
        <p14:creationId xmlns:p14="http://schemas.microsoft.com/office/powerpoint/2010/main" val="326859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3E62416D-0E6B-4F88-BF9F-1E6D2AC226F3}" type="slidenum">
              <a:rPr lang="sl-SI" smtClean="0"/>
              <a:t>9</a:t>
            </a:fld>
            <a:endParaRPr lang="sl-SI"/>
          </a:p>
        </p:txBody>
      </p:sp>
    </p:spTree>
    <p:extLst>
      <p:ext uri="{BB962C8B-B14F-4D97-AF65-F5344CB8AC3E}">
        <p14:creationId xmlns:p14="http://schemas.microsoft.com/office/powerpoint/2010/main" val="149232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71553F99-B9EE-4439-8BDF-0B5272E88CA1}" type="datetimeFigureOut">
              <a:rPr lang="sl-SI" smtClean="0"/>
              <a:t>29. 11. 2017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248009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71553F99-B9EE-4439-8BDF-0B5272E88CA1}" type="datetimeFigureOut">
              <a:rPr lang="sl-SI" smtClean="0"/>
              <a:t>29. 11. 2017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368185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71553F99-B9EE-4439-8BDF-0B5272E88CA1}" type="datetimeFigureOut">
              <a:rPr lang="sl-SI" smtClean="0"/>
              <a:t>29. 11. 2017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32921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2375257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2514249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239438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239438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2394386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2004667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200466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1208077"/>
            <a:ext cx="8204200" cy="7921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28844"/>
            <a:ext cx="8229600" cy="39004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2555875" y="476250"/>
            <a:ext cx="6119813" cy="360363"/>
          </a:xfrm>
        </p:spPr>
        <p:txBody>
          <a:bodyPr/>
          <a:lstStyle>
            <a:lvl1pPr marL="0" indent="0" algn="r">
              <a:buNone/>
              <a:defRPr sz="2000" b="1">
                <a:solidFill>
                  <a:schemeClr val="tx1"/>
                </a:solidFill>
              </a:defRPr>
            </a:lvl1pPr>
          </a:lstStyle>
          <a:p>
            <a:pPr lvl="0"/>
            <a:r>
              <a:rPr lang="en-US" smtClean="0"/>
              <a:t>Click to edit Master text styles</a:t>
            </a:r>
          </a:p>
        </p:txBody>
      </p:sp>
      <p:sp>
        <p:nvSpPr>
          <p:cNvPr id="6" name="Slide Number Placeholder 3"/>
          <p:cNvSpPr>
            <a:spLocks noGrp="1"/>
          </p:cNvSpPr>
          <p:nvPr>
            <p:ph type="sldNum" sz="quarter" idx="12"/>
          </p:nvPr>
        </p:nvSpPr>
        <p:spPr>
          <a:xfrm>
            <a:off x="468313" y="6429375"/>
            <a:ext cx="8207375" cy="428625"/>
          </a:xfrm>
        </p:spPr>
        <p:txBody>
          <a:bodyPr/>
          <a:lstStyle>
            <a:lvl1pPr algn="ctr">
              <a:defRPr sz="800">
                <a:solidFill>
                  <a:schemeClr val="tx1"/>
                </a:solidFill>
              </a:defRPr>
            </a:lvl1pPr>
          </a:lstStyle>
          <a:p>
            <a:pPr>
              <a:defRPr/>
            </a:pPr>
            <a:endParaRPr lang="sl-SI"/>
          </a:p>
          <a:p>
            <a:pPr>
              <a:defRPr/>
            </a:pPr>
            <a:fld id="{F2CFF054-B8BC-4943-947D-67A2F2B64F18}" type="slidenum">
              <a:rPr lang="en-US"/>
              <a:pPr>
                <a:defRPr/>
              </a:pPr>
              <a:t>‹#›</a:t>
            </a:fld>
            <a:endParaRPr lang="en-US" dirty="0"/>
          </a:p>
        </p:txBody>
      </p:sp>
    </p:spTree>
    <p:extLst>
      <p:ext uri="{BB962C8B-B14F-4D97-AF65-F5344CB8AC3E}">
        <p14:creationId xmlns:p14="http://schemas.microsoft.com/office/powerpoint/2010/main" val="78579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71553F99-B9EE-4439-8BDF-0B5272E88CA1}" type="datetimeFigureOut">
              <a:rPr lang="sl-SI" smtClean="0"/>
              <a:t>29. 11. 2017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142634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53F99-B9EE-4439-8BDF-0B5272E88CA1}" type="datetimeFigureOut">
              <a:rPr lang="sl-SI" smtClean="0"/>
              <a:t>29. 11. 2017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260722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71553F99-B9EE-4439-8BDF-0B5272E88CA1}" type="datetimeFigureOut">
              <a:rPr lang="sl-SI" smtClean="0"/>
              <a:t>29. 11. 2017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351286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71553F99-B9EE-4439-8BDF-0B5272E88CA1}" type="datetimeFigureOut">
              <a:rPr lang="sl-SI" smtClean="0"/>
              <a:t>29. 11. 2017</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126654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71553F99-B9EE-4439-8BDF-0B5272E88CA1}" type="datetimeFigureOut">
              <a:rPr lang="sl-SI" smtClean="0"/>
              <a:t>29. 11. 2017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82461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53F99-B9EE-4439-8BDF-0B5272E88CA1}" type="datetimeFigureOut">
              <a:rPr lang="sl-SI" smtClean="0"/>
              <a:t>29. 11. 2017</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3884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53F99-B9EE-4439-8BDF-0B5272E88CA1}" type="datetimeFigureOut">
              <a:rPr lang="sl-SI" smtClean="0"/>
              <a:t>29. 11. 2017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368014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53F99-B9EE-4439-8BDF-0B5272E88CA1}" type="datetimeFigureOut">
              <a:rPr lang="sl-SI" smtClean="0"/>
              <a:t>29. 11. 2017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AC2CC8A-F9D0-4766-841D-290C8FDC2830}" type="slidenum">
              <a:rPr lang="sl-SI" smtClean="0"/>
              <a:t>‹#›</a:t>
            </a:fld>
            <a:endParaRPr lang="sl-SI"/>
          </a:p>
        </p:txBody>
      </p:sp>
    </p:spTree>
    <p:extLst>
      <p:ext uri="{BB962C8B-B14F-4D97-AF65-F5344CB8AC3E}">
        <p14:creationId xmlns:p14="http://schemas.microsoft.com/office/powerpoint/2010/main" val="85374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53F99-B9EE-4439-8BDF-0B5272E88CA1}" type="datetimeFigureOut">
              <a:rPr lang="sl-SI" smtClean="0"/>
              <a:t>29. 11. 2017</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CC8A-F9D0-4766-841D-290C8FDC2830}" type="slidenum">
              <a:rPr lang="sl-SI" smtClean="0"/>
              <a:t>‹#›</a:t>
            </a:fld>
            <a:endParaRPr lang="sl-SI"/>
          </a:p>
        </p:txBody>
      </p:sp>
    </p:spTree>
    <p:extLst>
      <p:ext uri="{BB962C8B-B14F-4D97-AF65-F5344CB8AC3E}">
        <p14:creationId xmlns:p14="http://schemas.microsoft.com/office/powerpoint/2010/main" val="231105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orm.com/scorm-explained/business-of-scorm/scorm-vers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getbiggerbrains.com/lms-content-free-sample-scorm-cours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dlnet.gov/capabilities/scorm/scorm-2004-4t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randelshofer.ch/tinylms/" TargetMode="External"/><Relationship Id="rId5" Type="http://schemas.openxmlformats.org/officeDocument/2006/relationships/hyperlink" Target="http://www.reload.ac.uk/scormplayer.html" TargetMode="External"/><Relationship Id="rId4" Type="http://schemas.openxmlformats.org/officeDocument/2006/relationships/hyperlink" Target="https://scorm.com/scorm-play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slide" Target="slide56.xml"/></Relationships>
</file>

<file path=ppt/slides/_rels/slide35.xml.rels><?xml version="1.0" encoding="UTF-8" standalone="yes"?>
<Relationships xmlns="http://schemas.openxmlformats.org/package/2006/relationships"><Relationship Id="rId3" Type="http://schemas.openxmlformats.org/officeDocument/2006/relationships/hyperlink" Target="http://www.adlnet.org/"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9.w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orm.com/scorm-explained/business-of-scorm/scorm-versions/"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hyperlink" Target="https://trainingmag.com/aicc-scorm-tin-can-api-xapi-which-standard-and-why" TargetMode="Externa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hyperlink" Target="http://acceleratedbr.com/blog/aicc-or-scorm-which-is-best-for-packaging-e-learning-content/"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exelearning.org/" TargetMode="External"/><Relationship Id="rId7"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9.gif"/><Relationship Id="rId5" Type="http://schemas.openxmlformats.org/officeDocument/2006/relationships/hyperlink" Target="http://www.courselab.com/view_doc.html?mode=home" TargetMode="External"/><Relationship Id="rId4" Type="http://schemas.openxmlformats.org/officeDocument/2006/relationships/hyperlink" Target="http://www.reload.ac.uk/editor.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jcasolutions.com/products/ssp"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hyperlink" Target="http://scorm.com/scorm-solved/"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hyperlink" Target="http://www.reload.ac.uk/"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exelearning.net/?lang=en"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icodeon.com/product.html"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hyperlink" Target="http://www.courselab.com/view_doc.html?mode=hom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3.jpeg"/><Relationship Id="rId7"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22.png"/><Relationship Id="rId4" Type="http://schemas.openxmlformats.org/officeDocument/2006/relationships/image" Target="../media/image69.png"/><Relationship Id="rId9"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7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s://www.youtube.com/watch?v=y42MSS1DJqc" TargetMode="External"/><Relationship Id="rId7" Type="http://schemas.openxmlformats.org/officeDocument/2006/relationships/hyperlink" Target="http://www.adlnet.gov/"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hyperlink" Target="http://rusticisoftware.com/" TargetMode="Externa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hyperlink" Target="http://tincanapi.com/learning-record-store/"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www.adlnet.gov/tla/lrs/"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hyperlink" Target="https://learninglocker.net/"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hyperlink" Target="http://www.adlnet.org/" TargetMode="External"/><Relationship Id="rId4" Type="http://schemas.openxmlformats.org/officeDocument/2006/relationships/hyperlink" Target="http://tincanapi.com/what-is-tin-can/overview/scorm-vs-the-tin-can-api/"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tincanapi.com/adopters/"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79.xml.rels><?xml version="1.0" encoding="UTF-8" standalone="yes"?>
<Relationships xmlns="http://schemas.openxmlformats.org/package/2006/relationships"><Relationship Id="rId3" Type="http://schemas.openxmlformats.org/officeDocument/2006/relationships/hyperlink" Target="http://scorm.com/scorm-solved/scorm-cloud-features/" TargetMode="External"/><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corm.com/scorm-solved/scorm-driver/"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jpeg"/></Relationships>
</file>

<file path=ppt/slides/_rels/slide81.xml.rels><?xml version="1.0" encoding="UTF-8" standalone="yes"?>
<Relationships xmlns="http://schemas.openxmlformats.org/package/2006/relationships"><Relationship Id="rId3" Type="http://schemas.openxmlformats.org/officeDocument/2006/relationships/hyperlink" Target="http://blog.harbinger-systems.com/2017/05/understanding-learning-tools-interoperability/" TargetMode="External"/><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908720"/>
            <a:ext cx="9036496" cy="1470025"/>
          </a:xfrm>
        </p:spPr>
        <p:txBody>
          <a:bodyPr>
            <a:noAutofit/>
          </a:bodyPr>
          <a:lstStyle/>
          <a:p>
            <a:r>
              <a:rPr lang="sl-SI" sz="5400" dirty="0">
                <a:solidFill>
                  <a:srgbClr val="FF0000"/>
                </a:solidFill>
              </a:rPr>
              <a:t>Pakiranje </a:t>
            </a:r>
            <a:r>
              <a:rPr lang="sl-SI" sz="5400" dirty="0" smtClean="0">
                <a:solidFill>
                  <a:srgbClr val="FF0000"/>
                </a:solidFill>
              </a:rPr>
              <a:t>gradnikov e-gradiv </a:t>
            </a:r>
            <a:br>
              <a:rPr lang="sl-SI" sz="5400" dirty="0" smtClean="0">
                <a:solidFill>
                  <a:srgbClr val="FF0000"/>
                </a:solidFill>
              </a:rPr>
            </a:br>
            <a:r>
              <a:rPr lang="sl-SI" sz="5400" dirty="0" smtClean="0">
                <a:solidFill>
                  <a:srgbClr val="FF0000"/>
                </a:solidFill>
              </a:rPr>
              <a:t>in </a:t>
            </a:r>
            <a:r>
              <a:rPr lang="sl-SI" sz="5400" dirty="0">
                <a:solidFill>
                  <a:srgbClr val="FF0000"/>
                </a:solidFill>
              </a:rPr>
              <a:t>programska </a:t>
            </a:r>
            <a:r>
              <a:rPr lang="sl-SI" sz="5400" dirty="0" smtClean="0">
                <a:solidFill>
                  <a:srgbClr val="FF0000"/>
                </a:solidFill>
              </a:rPr>
              <a:t>orodja</a:t>
            </a:r>
            <a:br>
              <a:rPr lang="sl-SI" sz="5400" dirty="0" smtClean="0">
                <a:solidFill>
                  <a:srgbClr val="FF0000"/>
                </a:solidFill>
              </a:rPr>
            </a:br>
            <a:r>
              <a:rPr lang="sl-SI" sz="5400" dirty="0" smtClean="0">
                <a:solidFill>
                  <a:srgbClr val="FF0000"/>
                </a:solidFill>
              </a:rPr>
              <a:t> </a:t>
            </a:r>
            <a:r>
              <a:rPr lang="sl-SI" sz="3600" dirty="0"/>
              <a:t>(</a:t>
            </a:r>
            <a:r>
              <a:rPr lang="sl-SI" sz="3600" dirty="0" smtClean="0"/>
              <a:t>SCORM</a:t>
            </a:r>
            <a:r>
              <a:rPr lang="en-US" sz="3600" dirty="0" smtClean="0"/>
              <a:t>, </a:t>
            </a:r>
            <a:r>
              <a:rPr lang="sl-SI" sz="3600" dirty="0" smtClean="0"/>
              <a:t>AICC, </a:t>
            </a:r>
            <a:r>
              <a:rPr lang="sl-SI" sz="3600" dirty="0" err="1" smtClean="0"/>
              <a:t>xAPI</a:t>
            </a:r>
            <a:r>
              <a:rPr lang="sl-SI" sz="3600" dirty="0" smtClean="0"/>
              <a:t>)</a:t>
            </a:r>
          </a:p>
        </p:txBody>
      </p:sp>
      <p:pic>
        <p:nvPicPr>
          <p:cNvPr id="31746" name="Picture 2" descr="Rezultat iskanja slik za packag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924" y="2963433"/>
            <a:ext cx="3154276" cy="386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06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l-SI" sz="3200" dirty="0" smtClean="0">
                <a:solidFill>
                  <a:srgbClr val="FF0000"/>
                </a:solidFill>
              </a:rPr>
              <a:t>Nekaj o SCORM</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763270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066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472"/>
            <a:ext cx="7499350" cy="1143000"/>
          </a:xfrm>
        </p:spPr>
        <p:txBody>
          <a:bodyPr>
            <a:normAutofit/>
          </a:bodyPr>
          <a:lstStyle/>
          <a:p>
            <a:pPr>
              <a:defRPr/>
            </a:pPr>
            <a:r>
              <a:rPr lang="sl-SI" sz="3600" dirty="0" smtClean="0">
                <a:solidFill>
                  <a:srgbClr val="FF0000"/>
                </a:solidFill>
              </a:rPr>
              <a:t>Zakaj</a:t>
            </a:r>
            <a:r>
              <a:rPr lang="en-US" sz="3600" dirty="0" smtClean="0">
                <a:solidFill>
                  <a:srgbClr val="FF0000"/>
                </a:solidFill>
              </a:rPr>
              <a:t> SCORM</a:t>
            </a:r>
            <a:endParaRPr lang="ar-JO" sz="3600" dirty="0">
              <a:solidFill>
                <a:srgbClr val="FF0000"/>
              </a:solidFill>
            </a:endParaRPr>
          </a:p>
        </p:txBody>
      </p:sp>
      <p:sp>
        <p:nvSpPr>
          <p:cNvPr id="3" name="Content Placeholder 2"/>
          <p:cNvSpPr>
            <a:spLocks noGrp="1"/>
          </p:cNvSpPr>
          <p:nvPr>
            <p:ph idx="1"/>
          </p:nvPr>
        </p:nvSpPr>
        <p:spPr>
          <a:xfrm>
            <a:off x="596207" y="1254897"/>
            <a:ext cx="8072437" cy="3686272"/>
          </a:xfrm>
        </p:spPr>
        <p:txBody>
          <a:bodyPr>
            <a:normAutofit/>
          </a:bodyPr>
          <a:lstStyle/>
          <a:p>
            <a:pPr algn="l" rtl="0">
              <a:defRPr/>
            </a:pPr>
            <a:endParaRPr lang="en-US" sz="900" dirty="0" smtClean="0">
              <a:latin typeface="Arial" panose="020B0604020202020204" pitchFamily="34" charset="0"/>
              <a:cs typeface="Arial" panose="020B0604020202020204" pitchFamily="34" charset="0"/>
            </a:endParaRPr>
          </a:p>
          <a:p>
            <a:pPr algn="l" rtl="0">
              <a:defRPr/>
            </a:pPr>
            <a:r>
              <a:rPr lang="sl-SI" sz="2000" b="1" dirty="0" smtClean="0">
                <a:latin typeface="Arial" panose="020B0604020202020204" pitchFamily="34" charset="0"/>
                <a:cs typeface="Arial" panose="020B0604020202020204" pitchFamily="34" charset="0"/>
              </a:rPr>
              <a:t>Ponovna uporabljivost</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Stroški se zaradi ponovne uporabe zmanjšajo</a:t>
            </a:r>
            <a:r>
              <a:rPr lang="en-US" sz="2000" dirty="0" smtClean="0">
                <a:latin typeface="Arial" panose="020B0604020202020204" pitchFamily="34" charset="0"/>
                <a:cs typeface="Arial" panose="020B0604020202020204" pitchFamily="34" charset="0"/>
              </a:rPr>
              <a:t>.</a:t>
            </a:r>
          </a:p>
          <a:p>
            <a:pPr algn="l" rtl="0">
              <a:defRPr/>
            </a:pPr>
            <a:endParaRPr lang="en-US" sz="900" dirty="0" smtClean="0">
              <a:latin typeface="Arial" panose="020B0604020202020204" pitchFamily="34" charset="0"/>
              <a:cs typeface="Arial" panose="020B0604020202020204" pitchFamily="34" charset="0"/>
            </a:endParaRPr>
          </a:p>
          <a:p>
            <a:pPr algn="l" rtl="0">
              <a:defRPr/>
            </a:pPr>
            <a:r>
              <a:rPr lang="en-US" sz="2000" b="1" dirty="0" smtClean="0">
                <a:latin typeface="Arial" panose="020B0604020202020204" pitchFamily="34" charset="0"/>
                <a:cs typeface="Arial" panose="020B0604020202020204" pitchFamily="34" charset="0"/>
              </a:rPr>
              <a:t> </a:t>
            </a:r>
            <a:r>
              <a:rPr lang="sl-SI" sz="2000" b="1" dirty="0" smtClean="0">
                <a:latin typeface="Arial" panose="020B0604020202020204" pitchFamily="34" charset="0"/>
                <a:cs typeface="Arial" panose="020B0604020202020204" pitchFamily="34" charset="0"/>
              </a:rPr>
              <a:t>Dostopnost</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Povečan dostop do učnih podatkov</a:t>
            </a:r>
            <a:r>
              <a:rPr lang="en-US" sz="2000" dirty="0" smtClean="0">
                <a:latin typeface="Arial" panose="020B0604020202020204" pitchFamily="34" charset="0"/>
                <a:cs typeface="Arial" panose="020B0604020202020204" pitchFamily="34" charset="0"/>
              </a:rPr>
              <a:t> </a:t>
            </a:r>
          </a:p>
          <a:p>
            <a:pPr algn="l" rtl="0">
              <a:defRPr/>
            </a:pPr>
            <a:endParaRPr lang="en-US" sz="900" dirty="0" smtClean="0">
              <a:latin typeface="Arial" panose="020B0604020202020204" pitchFamily="34" charset="0"/>
              <a:cs typeface="Arial" panose="020B0604020202020204" pitchFamily="34" charset="0"/>
            </a:endParaRPr>
          </a:p>
          <a:p>
            <a:pPr algn="l" rtl="0">
              <a:defRPr/>
            </a:pPr>
            <a:r>
              <a:rPr lang="en-US" sz="2000" b="1" dirty="0" err="1" smtClean="0">
                <a:latin typeface="Arial" panose="020B0604020202020204" pitchFamily="34" charset="0"/>
                <a:cs typeface="Arial" panose="020B0604020202020204" pitchFamily="34" charset="0"/>
              </a:rPr>
              <a:t>Interoperabil</a:t>
            </a:r>
            <a:r>
              <a:rPr lang="sl-SI" sz="2000" b="1" dirty="0" err="1" smtClean="0">
                <a:latin typeface="Arial" panose="020B0604020202020204" pitchFamily="34" charset="0"/>
                <a:cs typeface="Arial" panose="020B0604020202020204" pitchFamily="34" charset="0"/>
              </a:rPr>
              <a:t>nost</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Večja učinkovitost zaradi sodelovanja sistemov</a:t>
            </a:r>
            <a:r>
              <a:rPr lang="en-US" sz="2000" dirty="0" smtClean="0">
                <a:latin typeface="Arial" panose="020B0604020202020204" pitchFamily="34" charset="0"/>
                <a:cs typeface="Arial" panose="020B0604020202020204" pitchFamily="34" charset="0"/>
              </a:rPr>
              <a:t>.</a:t>
            </a:r>
          </a:p>
          <a:p>
            <a:pPr algn="l" rtl="0">
              <a:defRPr/>
            </a:pPr>
            <a:endParaRPr lang="en-US" sz="900" dirty="0" smtClean="0">
              <a:latin typeface="Arial" panose="020B0604020202020204" pitchFamily="34" charset="0"/>
              <a:cs typeface="Arial" panose="020B0604020202020204" pitchFamily="34" charset="0"/>
            </a:endParaRPr>
          </a:p>
          <a:p>
            <a:pPr algn="l" rtl="0">
              <a:defRPr/>
            </a:pPr>
            <a:r>
              <a:rPr lang="sl-SI" sz="2000" b="1" dirty="0" smtClean="0">
                <a:latin typeface="Arial" panose="020B0604020202020204" pitchFamily="34" charset="0"/>
                <a:cs typeface="Arial" panose="020B0604020202020204" pitchFamily="34" charset="0"/>
              </a:rPr>
              <a:t>Trajnost</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Učna vsebina težje zastara</a:t>
            </a:r>
            <a:endParaRPr lang="en-US" sz="2000" dirty="0" smtClean="0">
              <a:latin typeface="Arial" panose="020B0604020202020204" pitchFamily="34" charset="0"/>
              <a:cs typeface="Arial" panose="020B0604020202020204" pitchFamily="34" charset="0"/>
            </a:endParaRPr>
          </a:p>
          <a:p>
            <a:pPr algn="l" rtl="0">
              <a:defRPr/>
            </a:pPr>
            <a:endParaRPr lang="en-US" sz="900" dirty="0" smtClean="0">
              <a:latin typeface="Arial" panose="020B0604020202020204" pitchFamily="34" charset="0"/>
              <a:cs typeface="Arial" panose="020B0604020202020204" pitchFamily="34" charset="0"/>
            </a:endParaRPr>
          </a:p>
          <a:p>
            <a:pPr algn="l" rtl="0">
              <a:defRPr/>
            </a:pPr>
            <a:r>
              <a:rPr lang="sl-SI" sz="2000" b="1" dirty="0" err="1" smtClean="0">
                <a:latin typeface="Arial" panose="020B0604020202020204" pitchFamily="34" charset="0"/>
                <a:cs typeface="Arial" panose="020B0604020202020204" pitchFamily="34" charset="0"/>
              </a:rPr>
              <a:t>Upravljivost</a:t>
            </a:r>
            <a:r>
              <a:rPr lang="en-US" sz="2000" dirty="0" smtClean="0">
                <a:latin typeface="Arial" panose="020B0604020202020204" pitchFamily="34" charset="0"/>
                <a:cs typeface="Arial" panose="020B0604020202020204" pitchFamily="34" charset="0"/>
              </a:rPr>
              <a:t>: </a:t>
            </a:r>
            <a:r>
              <a:rPr lang="sl-SI" sz="2000" dirty="0" smtClean="0">
                <a:latin typeface="Arial" panose="020B0604020202020204" pitchFamily="34" charset="0"/>
                <a:cs typeface="Arial" panose="020B0604020202020204" pitchFamily="34" charset="0"/>
              </a:rPr>
              <a:t>Sledenje uporabe sistema in učne izkušnje</a:t>
            </a:r>
          </a:p>
          <a:p>
            <a:pPr algn="l" rtl="0">
              <a:defRPr/>
            </a:pPr>
            <a:r>
              <a:rPr lang="sl-SI" sz="2000" dirty="0" smtClean="0">
                <a:latin typeface="Arial" panose="020B0604020202020204" pitchFamily="34" charset="0"/>
                <a:cs typeface="Arial" panose="020B0604020202020204" pitchFamily="34" charset="0"/>
              </a:rPr>
              <a:t>Vzpodbuja strukturiran design tečajev</a:t>
            </a:r>
            <a:endParaRPr lang="en-US" sz="2000" dirty="0" smtClean="0">
              <a:latin typeface="Arial" panose="020B0604020202020204" pitchFamily="34" charset="0"/>
              <a:cs typeface="Arial" panose="020B0604020202020204" pitchFamily="34" charset="0"/>
            </a:endParaRPr>
          </a:p>
        </p:txBody>
      </p:sp>
      <p:sp>
        <p:nvSpPr>
          <p:cNvPr id="4" name="PoljeZBesedilom 3"/>
          <p:cNvSpPr txBox="1"/>
          <p:nvPr/>
        </p:nvSpPr>
        <p:spPr>
          <a:xfrm>
            <a:off x="6323780" y="6021288"/>
            <a:ext cx="1568956" cy="369332"/>
          </a:xfrm>
          <a:prstGeom prst="rect">
            <a:avLst/>
          </a:prstGeom>
          <a:noFill/>
        </p:spPr>
        <p:txBody>
          <a:bodyPr wrap="none" rtlCol="0">
            <a:spAutoFit/>
          </a:bodyPr>
          <a:lstStyle/>
          <a:p>
            <a:r>
              <a:rPr lang="sl-SI" i="1" dirty="0" smtClean="0">
                <a:hlinkClick r:id="rId3"/>
              </a:rPr>
              <a:t>Verzije SCORM</a:t>
            </a:r>
            <a:endParaRPr lang="sl-SI" i="1" dirty="0"/>
          </a:p>
        </p:txBody>
      </p:sp>
    </p:spTree>
    <p:extLst>
      <p:ext uri="{BB962C8B-B14F-4D97-AF65-F5344CB8AC3E}">
        <p14:creationId xmlns:p14="http://schemas.microsoft.com/office/powerpoint/2010/main" val="158951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29"/>
            <a:ext cx="8229600" cy="634082"/>
          </a:xfrm>
        </p:spPr>
        <p:txBody>
          <a:bodyPr>
            <a:normAutofit fontScale="90000"/>
          </a:bodyPr>
          <a:lstStyle/>
          <a:p>
            <a:pPr>
              <a:defRPr/>
            </a:pPr>
            <a:r>
              <a:rPr lang="sl-SI" dirty="0" smtClean="0">
                <a:solidFill>
                  <a:srgbClr val="FF0000"/>
                </a:solidFill>
              </a:rPr>
              <a:t>Paket </a:t>
            </a:r>
            <a:r>
              <a:rPr lang="sl-SI" dirty="0" err="1" smtClean="0">
                <a:solidFill>
                  <a:srgbClr val="FF0000"/>
                </a:solidFill>
              </a:rPr>
              <a:t>ADL</a:t>
            </a:r>
            <a:r>
              <a:rPr lang="sl-SI" dirty="0" smtClean="0">
                <a:solidFill>
                  <a:srgbClr val="FF0000"/>
                </a:solidFill>
              </a:rPr>
              <a:t> </a:t>
            </a:r>
            <a:r>
              <a:rPr lang="sl-SI" dirty="0" err="1" smtClean="0">
                <a:solidFill>
                  <a:srgbClr val="FF0000"/>
                </a:solidFill>
              </a:rPr>
              <a:t>SCORM</a:t>
            </a:r>
            <a:endParaRPr lang="sl-SI" dirty="0">
              <a:solidFill>
                <a:srgbClr val="FF0000"/>
              </a:solidFill>
            </a:endParaRPr>
          </a:p>
        </p:txBody>
      </p:sp>
      <p:sp>
        <p:nvSpPr>
          <p:cNvPr id="31747" name="Content Placeholder 2"/>
          <p:cNvSpPr>
            <a:spLocks noGrp="1"/>
          </p:cNvSpPr>
          <p:nvPr>
            <p:ph idx="4294967295"/>
          </p:nvPr>
        </p:nvSpPr>
        <p:spPr>
          <a:xfrm>
            <a:off x="0" y="2028825"/>
            <a:ext cx="8229600" cy="3900488"/>
          </a:xfrm>
        </p:spPr>
        <p:txBody>
          <a:bodyPr/>
          <a:lstStyle/>
          <a:p>
            <a:r>
              <a:rPr lang="pl-PL" dirty="0" smtClean="0"/>
              <a:t>SCO</a:t>
            </a:r>
          </a:p>
          <a:p>
            <a:pPr lvl="1"/>
            <a:r>
              <a:rPr lang="pl-PL" dirty="0" smtClean="0"/>
              <a:t>statična spletna stran</a:t>
            </a:r>
          </a:p>
          <a:p>
            <a:pPr lvl="1"/>
            <a:r>
              <a:rPr lang="pl-PL" dirty="0" smtClean="0"/>
              <a:t>dodan programski vmesnik API</a:t>
            </a:r>
          </a:p>
          <a:p>
            <a:pPr lvl="2"/>
            <a:r>
              <a:rPr lang="pl-PL" dirty="0" smtClean="0"/>
              <a:t>skrbi za komunikacijo z VLE</a:t>
            </a:r>
          </a:p>
          <a:p>
            <a:r>
              <a:rPr lang="pl-PL" dirty="0" smtClean="0"/>
              <a:t>Paket SCORM</a:t>
            </a:r>
          </a:p>
          <a:p>
            <a:pPr lvl="1"/>
            <a:r>
              <a:rPr lang="pl-PL" dirty="0" smtClean="0"/>
              <a:t>SCO-ji</a:t>
            </a:r>
          </a:p>
          <a:p>
            <a:pPr lvl="1"/>
            <a:r>
              <a:rPr lang="pl-PL" dirty="0" smtClean="0"/>
              <a:t>manifest</a:t>
            </a:r>
          </a:p>
          <a:p>
            <a:endParaRPr lang="sl-SI" dirty="0" smtClean="0"/>
          </a:p>
        </p:txBody>
      </p:sp>
      <p:grpSp>
        <p:nvGrpSpPr>
          <p:cNvPr id="3" name="Group 5"/>
          <p:cNvGrpSpPr>
            <a:grpSpLocks/>
          </p:cNvGrpSpPr>
          <p:nvPr/>
        </p:nvGrpSpPr>
        <p:grpSpPr bwMode="auto">
          <a:xfrm>
            <a:off x="3895468" y="3871914"/>
            <a:ext cx="5140325" cy="2655887"/>
            <a:chOff x="908054" y="2206000"/>
            <a:chExt cx="7442033" cy="3867702"/>
          </a:xfrm>
        </p:grpSpPr>
        <p:grpSp>
          <p:nvGrpSpPr>
            <p:cNvPr id="31779" name="Group 14"/>
            <p:cNvGrpSpPr>
              <a:grpSpLocks noChangeAspect="1"/>
            </p:cNvGrpSpPr>
            <p:nvPr/>
          </p:nvGrpSpPr>
          <p:grpSpPr bwMode="auto">
            <a:xfrm>
              <a:off x="6025984" y="3557756"/>
              <a:ext cx="2324103" cy="1676400"/>
              <a:chOff x="1419" y="681"/>
              <a:chExt cx="2927" cy="2112"/>
            </a:xfrm>
          </p:grpSpPr>
          <p:pic>
            <p:nvPicPr>
              <p:cNvPr id="31813" name="Picture 3" descr="Music-File-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 y="1089"/>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4" name="Picture 4" descr="css_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 y="160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5" name="Picture 5" descr="JPEG-File-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9" y="681"/>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6" name="Picture 6" descr="js_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 y="97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7" name="Picture 7" descr="Movie-File-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0" y="1679"/>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8" name="Line 8"/>
              <p:cNvSpPr>
                <a:spLocks noChangeAspect="1" noChangeShapeType="1"/>
              </p:cNvSpPr>
              <p:nvPr/>
            </p:nvSpPr>
            <p:spPr bwMode="auto">
              <a:xfrm flipH="1" flipV="1">
                <a:off x="1944" y="1906"/>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19" name="Line 9"/>
              <p:cNvSpPr>
                <a:spLocks noChangeAspect="1" noChangeShapeType="1"/>
              </p:cNvSpPr>
              <p:nvPr/>
            </p:nvSpPr>
            <p:spPr bwMode="auto">
              <a:xfrm flipH="1" flipV="1">
                <a:off x="2171" y="1543"/>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0" name="Line 10"/>
              <p:cNvSpPr>
                <a:spLocks noChangeAspect="1" noChangeShapeType="1"/>
              </p:cNvSpPr>
              <p:nvPr/>
            </p:nvSpPr>
            <p:spPr bwMode="auto">
              <a:xfrm flipH="1" flipV="1">
                <a:off x="2852" y="1543"/>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1" name="Line 11"/>
              <p:cNvSpPr>
                <a:spLocks noChangeAspect="1" noChangeShapeType="1"/>
              </p:cNvSpPr>
              <p:nvPr/>
            </p:nvSpPr>
            <p:spPr bwMode="auto">
              <a:xfrm flipV="1">
                <a:off x="3124" y="1497"/>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22" name="Line 12"/>
              <p:cNvSpPr>
                <a:spLocks noChangeAspect="1" noChangeShapeType="1"/>
              </p:cNvSpPr>
              <p:nvPr/>
            </p:nvSpPr>
            <p:spPr bwMode="auto">
              <a:xfrm flipV="1">
                <a:off x="3305" y="1951"/>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1823" name="Picture 13" descr="html_ap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8" y="1860"/>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80" name="Group 15"/>
            <p:cNvGrpSpPr>
              <a:grpSpLocks noChangeAspect="1"/>
            </p:cNvGrpSpPr>
            <p:nvPr/>
          </p:nvGrpSpPr>
          <p:grpSpPr bwMode="auto">
            <a:xfrm>
              <a:off x="4427540" y="2206000"/>
              <a:ext cx="2324103" cy="1676400"/>
              <a:chOff x="2037" y="890"/>
              <a:chExt cx="2927" cy="2112"/>
            </a:xfrm>
          </p:grpSpPr>
          <p:pic>
            <p:nvPicPr>
              <p:cNvPr id="31802" name="Picture 29" descr="Music-File-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 y="1298"/>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3" name="Picture 30" descr="css_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 y="1817"/>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4" name="Picture 31" descr="JPEG-File-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7" y="890"/>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5" name="Picture 32" descr="js_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2" y="1181"/>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6" name="Picture 33" descr="Movie-File-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8" y="1888"/>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7" name="Line 21"/>
              <p:cNvSpPr>
                <a:spLocks noChangeAspect="1" noChangeShapeType="1"/>
              </p:cNvSpPr>
              <p:nvPr/>
            </p:nvSpPr>
            <p:spPr bwMode="auto">
              <a:xfrm flipH="1" flipV="1">
                <a:off x="2562" y="2115"/>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8" name="Line 22"/>
              <p:cNvSpPr>
                <a:spLocks noChangeAspect="1" noChangeShapeType="1"/>
              </p:cNvSpPr>
              <p:nvPr/>
            </p:nvSpPr>
            <p:spPr bwMode="auto">
              <a:xfrm flipH="1" flipV="1">
                <a:off x="2789" y="1752"/>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9" name="Line 23"/>
              <p:cNvSpPr>
                <a:spLocks noChangeAspect="1" noChangeShapeType="1"/>
              </p:cNvSpPr>
              <p:nvPr/>
            </p:nvSpPr>
            <p:spPr bwMode="auto">
              <a:xfrm flipH="1" flipV="1">
                <a:off x="3470" y="1752"/>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10" name="Line 24"/>
              <p:cNvSpPr>
                <a:spLocks noChangeAspect="1" noChangeShapeType="1"/>
              </p:cNvSpPr>
              <p:nvPr/>
            </p:nvSpPr>
            <p:spPr bwMode="auto">
              <a:xfrm flipV="1">
                <a:off x="3742" y="1706"/>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11" name="Line 25"/>
              <p:cNvSpPr>
                <a:spLocks noChangeAspect="1" noChangeShapeType="1"/>
              </p:cNvSpPr>
              <p:nvPr/>
            </p:nvSpPr>
            <p:spPr bwMode="auto">
              <a:xfrm flipV="1">
                <a:off x="3923" y="2160"/>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1812" name="Picture 39" descr="html_ap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6" y="2069"/>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81" name="Group 27"/>
            <p:cNvGrpSpPr>
              <a:grpSpLocks noChangeAspect="1"/>
            </p:cNvGrpSpPr>
            <p:nvPr/>
          </p:nvGrpSpPr>
          <p:grpSpPr bwMode="auto">
            <a:xfrm>
              <a:off x="1398539" y="2837032"/>
              <a:ext cx="2324103" cy="1676401"/>
              <a:chOff x="1849" y="1315"/>
              <a:chExt cx="2927" cy="2112"/>
            </a:xfrm>
          </p:grpSpPr>
          <p:pic>
            <p:nvPicPr>
              <p:cNvPr id="31791" name="Picture 18" descr="Music-File-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 y="1723"/>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2" name="Picture 19" descr="css_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 y="224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3" name="Picture 20" descr="JPEG-File-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 y="1315"/>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4" name="Picture 21" descr="js_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 y="1606"/>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5" name="Picture 22" descr="Movie-File-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0" y="2313"/>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6" name="Line 33"/>
              <p:cNvSpPr>
                <a:spLocks noChangeAspect="1" noChangeShapeType="1"/>
              </p:cNvSpPr>
              <p:nvPr/>
            </p:nvSpPr>
            <p:spPr bwMode="auto">
              <a:xfrm flipH="1" flipV="1">
                <a:off x="2374" y="2540"/>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7" name="Line 34"/>
              <p:cNvSpPr>
                <a:spLocks noChangeAspect="1" noChangeShapeType="1"/>
              </p:cNvSpPr>
              <p:nvPr/>
            </p:nvSpPr>
            <p:spPr bwMode="auto">
              <a:xfrm flipH="1" flipV="1">
                <a:off x="2601" y="2177"/>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8" name="Line 35"/>
              <p:cNvSpPr>
                <a:spLocks noChangeAspect="1" noChangeShapeType="1"/>
              </p:cNvSpPr>
              <p:nvPr/>
            </p:nvSpPr>
            <p:spPr bwMode="auto">
              <a:xfrm flipH="1" flipV="1">
                <a:off x="3282" y="2177"/>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9" name="Line 36"/>
              <p:cNvSpPr>
                <a:spLocks noChangeAspect="1" noChangeShapeType="1"/>
              </p:cNvSpPr>
              <p:nvPr/>
            </p:nvSpPr>
            <p:spPr bwMode="auto">
              <a:xfrm flipV="1">
                <a:off x="3554" y="2131"/>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0" name="Line 37"/>
              <p:cNvSpPr>
                <a:spLocks noChangeAspect="1" noChangeShapeType="1"/>
              </p:cNvSpPr>
              <p:nvPr/>
            </p:nvSpPr>
            <p:spPr bwMode="auto">
              <a:xfrm flipV="1">
                <a:off x="3735" y="2585"/>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1801" name="Picture 28" descr="html_ap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8" y="2494"/>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82" name="Group 42"/>
            <p:cNvGrpSpPr>
              <a:grpSpLocks/>
            </p:cNvGrpSpPr>
            <p:nvPr/>
          </p:nvGrpSpPr>
          <p:grpSpPr bwMode="auto">
            <a:xfrm>
              <a:off x="908054" y="4291977"/>
              <a:ext cx="1574801" cy="1704976"/>
              <a:chOff x="1615" y="2328"/>
              <a:chExt cx="992" cy="1074"/>
            </a:xfrm>
          </p:grpSpPr>
          <p:pic>
            <p:nvPicPr>
              <p:cNvPr id="31789" name="Picture 43" descr="xml_fi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3" y="2328"/>
                <a:ext cx="752"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4"/>
              <p:cNvSpPr txBox="1">
                <a:spLocks noChangeArrowheads="1"/>
              </p:cNvSpPr>
              <p:nvPr/>
            </p:nvSpPr>
            <p:spPr bwMode="auto">
              <a:xfrm>
                <a:off x="1615" y="3056"/>
                <a:ext cx="992" cy="348"/>
              </a:xfrm>
              <a:prstGeom prst="rect">
                <a:avLst/>
              </a:prstGeom>
              <a:noFill/>
              <a:ln w="9525">
                <a:noFill/>
                <a:miter lim="800000"/>
                <a:headEnd/>
                <a:tailEnd/>
              </a:ln>
              <a:effectLst/>
            </p:spPr>
            <p:txBody>
              <a:bodyPr wrap="none">
                <a:spAutoFit/>
              </a:bodyPr>
              <a:lstStyle/>
              <a:p>
                <a:pPr>
                  <a:defRPr/>
                </a:pPr>
                <a:r>
                  <a:rPr lang="sl-SI" dirty="0">
                    <a:solidFill>
                      <a:schemeClr val="bg1">
                        <a:lumMod val="50000"/>
                      </a:schemeClr>
                    </a:solidFill>
                    <a:effectLst>
                      <a:outerShdw blurRad="38100" dist="38100" dir="2700000" algn="tl">
                        <a:srgbClr val="C0C0C0"/>
                      </a:outerShdw>
                    </a:effectLst>
                  </a:rPr>
                  <a:t>Manifest</a:t>
                </a:r>
                <a:endParaRPr lang="en-US" dirty="0">
                  <a:solidFill>
                    <a:schemeClr val="bg1">
                      <a:lumMod val="50000"/>
                    </a:schemeClr>
                  </a:solidFill>
                  <a:effectLst>
                    <a:outerShdw blurRad="38100" dist="38100" dir="2700000" algn="tl">
                      <a:srgbClr val="C0C0C0"/>
                    </a:outerShdw>
                  </a:effectLst>
                </a:endParaRPr>
              </a:p>
            </p:txBody>
          </p:sp>
        </p:grpSp>
        <p:pic>
          <p:nvPicPr>
            <p:cNvPr id="31783" name="Picture 45" descr="zip-file-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7322" y="4263071"/>
              <a:ext cx="111442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4" name="AutoShape 46"/>
            <p:cNvSpPr>
              <a:spLocks noChangeArrowheads="1"/>
            </p:cNvSpPr>
            <p:nvPr/>
          </p:nvSpPr>
          <p:spPr bwMode="auto">
            <a:xfrm rot="2213348">
              <a:off x="2900364" y="4485650"/>
              <a:ext cx="1008061" cy="144463"/>
            </a:xfrm>
            <a:prstGeom prst="rightArrow">
              <a:avLst>
                <a:gd name="adj1" fmla="val 50000"/>
                <a:gd name="adj2" fmla="val 174450"/>
              </a:avLst>
            </a:prstGeom>
            <a:solidFill>
              <a:schemeClr val="accent1"/>
            </a:solidFill>
            <a:ln w="9525">
              <a:solidFill>
                <a:schemeClr val="tx1"/>
              </a:solidFill>
              <a:miter lim="800000"/>
              <a:headEnd/>
              <a:tailEnd/>
            </a:ln>
          </p:spPr>
          <p:txBody>
            <a:bodyPr wrap="none" anchor="ctr"/>
            <a:lstStyle/>
            <a:p>
              <a:endParaRPr lang="sl-SI"/>
            </a:p>
          </p:txBody>
        </p:sp>
        <p:sp>
          <p:nvSpPr>
            <p:cNvPr id="31785" name="AutoShape 47"/>
            <p:cNvSpPr>
              <a:spLocks noChangeArrowheads="1"/>
            </p:cNvSpPr>
            <p:nvPr/>
          </p:nvSpPr>
          <p:spPr bwMode="auto">
            <a:xfrm rot="10413213">
              <a:off x="4968568" y="4893108"/>
              <a:ext cx="1366838" cy="142875"/>
            </a:xfrm>
            <a:prstGeom prst="rightArrow">
              <a:avLst>
                <a:gd name="adj1" fmla="val 50000"/>
                <a:gd name="adj2" fmla="val 239167"/>
              </a:avLst>
            </a:prstGeom>
            <a:solidFill>
              <a:schemeClr val="accent1"/>
            </a:solidFill>
            <a:ln w="9525">
              <a:solidFill>
                <a:schemeClr val="tx1"/>
              </a:solidFill>
              <a:miter lim="800000"/>
              <a:headEnd/>
              <a:tailEnd/>
            </a:ln>
          </p:spPr>
          <p:txBody>
            <a:bodyPr wrap="none" anchor="ctr"/>
            <a:lstStyle/>
            <a:p>
              <a:endParaRPr lang="sl-SI"/>
            </a:p>
          </p:txBody>
        </p:sp>
        <p:sp>
          <p:nvSpPr>
            <p:cNvPr id="31786" name="AutoShape 48"/>
            <p:cNvSpPr>
              <a:spLocks noChangeArrowheads="1"/>
            </p:cNvSpPr>
            <p:nvPr/>
          </p:nvSpPr>
          <p:spPr bwMode="auto">
            <a:xfrm rot="7667241">
              <a:off x="4726783" y="4218156"/>
              <a:ext cx="863600" cy="163513"/>
            </a:xfrm>
            <a:prstGeom prst="rightArrow">
              <a:avLst>
                <a:gd name="adj1" fmla="val 50000"/>
                <a:gd name="adj2" fmla="val 132038"/>
              </a:avLst>
            </a:prstGeom>
            <a:solidFill>
              <a:schemeClr val="accent1"/>
            </a:solidFill>
            <a:ln w="9525">
              <a:solidFill>
                <a:schemeClr val="tx1"/>
              </a:solidFill>
              <a:miter lim="800000"/>
              <a:headEnd/>
              <a:tailEnd/>
            </a:ln>
          </p:spPr>
          <p:txBody>
            <a:bodyPr wrap="none" anchor="ctr"/>
            <a:lstStyle/>
            <a:p>
              <a:endParaRPr lang="sl-SI"/>
            </a:p>
          </p:txBody>
        </p:sp>
        <p:sp>
          <p:nvSpPr>
            <p:cNvPr id="15" name="Text Box 49"/>
            <p:cNvSpPr txBox="1">
              <a:spLocks noChangeArrowheads="1"/>
            </p:cNvSpPr>
            <p:nvPr/>
          </p:nvSpPr>
          <p:spPr bwMode="auto">
            <a:xfrm>
              <a:off x="3238573" y="5551227"/>
              <a:ext cx="2390276" cy="522475"/>
            </a:xfrm>
            <a:prstGeom prst="rect">
              <a:avLst/>
            </a:prstGeom>
            <a:noFill/>
            <a:ln w="9525">
              <a:noFill/>
              <a:miter lim="800000"/>
              <a:headEnd/>
              <a:tailEnd/>
            </a:ln>
            <a:effectLst/>
          </p:spPr>
          <p:txBody>
            <a:bodyPr wrap="none">
              <a:spAutoFit/>
            </a:bodyPr>
            <a:lstStyle/>
            <a:p>
              <a:pPr>
                <a:defRPr/>
              </a:pPr>
              <a:r>
                <a:rPr lang="sl-SI" dirty="0">
                  <a:solidFill>
                    <a:schemeClr val="bg1">
                      <a:lumMod val="50000"/>
                    </a:schemeClr>
                  </a:solidFill>
                  <a:effectLst>
                    <a:outerShdw blurRad="38100" dist="38100" dir="2700000" algn="tl">
                      <a:srgbClr val="C0C0C0"/>
                    </a:outerShdw>
                  </a:effectLst>
                </a:rPr>
                <a:t>Paket </a:t>
              </a:r>
              <a:r>
                <a:rPr lang="sl-SI" dirty="0" err="1">
                  <a:solidFill>
                    <a:schemeClr val="bg1">
                      <a:lumMod val="50000"/>
                    </a:schemeClr>
                  </a:solidFill>
                  <a:effectLst>
                    <a:outerShdw blurRad="38100" dist="38100" dir="2700000" algn="tl">
                      <a:srgbClr val="C0C0C0"/>
                    </a:outerShdw>
                  </a:effectLst>
                </a:rPr>
                <a:t>SCORM</a:t>
              </a:r>
              <a:endParaRPr lang="en-US" dirty="0">
                <a:solidFill>
                  <a:schemeClr val="bg1">
                    <a:lumMod val="50000"/>
                  </a:schemeClr>
                </a:solidFill>
                <a:effectLst>
                  <a:outerShdw blurRad="38100" dist="38100" dir="2700000" algn="tl">
                    <a:srgbClr val="C0C0C0"/>
                  </a:outerShdw>
                </a:effectLst>
              </a:endParaRPr>
            </a:p>
          </p:txBody>
        </p:sp>
        <p:sp>
          <p:nvSpPr>
            <p:cNvPr id="31788" name="AutoShape 50"/>
            <p:cNvSpPr>
              <a:spLocks noChangeArrowheads="1"/>
            </p:cNvSpPr>
            <p:nvPr/>
          </p:nvSpPr>
          <p:spPr bwMode="auto">
            <a:xfrm rot="768256">
              <a:off x="2411413" y="5177800"/>
              <a:ext cx="1295400" cy="142875"/>
            </a:xfrm>
            <a:prstGeom prst="rightArrow">
              <a:avLst>
                <a:gd name="adj1" fmla="val 50000"/>
                <a:gd name="adj2" fmla="val 226667"/>
              </a:avLst>
            </a:prstGeom>
            <a:solidFill>
              <a:schemeClr val="accent1"/>
            </a:solidFill>
            <a:ln w="9525">
              <a:solidFill>
                <a:schemeClr val="tx1"/>
              </a:solidFill>
              <a:miter lim="800000"/>
              <a:headEnd/>
              <a:tailEnd/>
            </a:ln>
          </p:spPr>
          <p:txBody>
            <a:bodyPr wrap="none" anchor="ctr"/>
            <a:lstStyle/>
            <a:p>
              <a:endParaRPr lang="sl-SI"/>
            </a:p>
          </p:txBody>
        </p:sp>
      </p:grpSp>
      <p:grpSp>
        <p:nvGrpSpPr>
          <p:cNvPr id="8" name="Group 51"/>
          <p:cNvGrpSpPr>
            <a:grpSpLocks/>
          </p:cNvGrpSpPr>
          <p:nvPr/>
        </p:nvGrpSpPr>
        <p:grpSpPr bwMode="auto">
          <a:xfrm>
            <a:off x="4572000" y="1277938"/>
            <a:ext cx="4270375" cy="1719262"/>
            <a:chOff x="539750" y="3343726"/>
            <a:chExt cx="7303218" cy="2937351"/>
          </a:xfrm>
        </p:grpSpPr>
        <p:grpSp>
          <p:nvGrpSpPr>
            <p:cNvPr id="31752" name="Group 34"/>
            <p:cNvGrpSpPr>
              <a:grpSpLocks noChangeAspect="1"/>
            </p:cNvGrpSpPr>
            <p:nvPr/>
          </p:nvGrpSpPr>
          <p:grpSpPr bwMode="auto">
            <a:xfrm>
              <a:off x="539750" y="3343913"/>
              <a:ext cx="3238498" cy="2338387"/>
              <a:chOff x="-639" y="980"/>
              <a:chExt cx="2927" cy="2113"/>
            </a:xfrm>
          </p:grpSpPr>
          <p:pic>
            <p:nvPicPr>
              <p:cNvPr id="31768" name="Picture 18" descr="Music-File-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5" y="1388"/>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19" descr="css_fi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9" y="1907"/>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20" descr="html_fi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 y="2160"/>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21" descr="JPEG-File-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 y="980"/>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22" descr="js_fi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4" y="1271"/>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23" descr="Movie-File-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2" y="1978"/>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4" name="Line 24"/>
              <p:cNvSpPr>
                <a:spLocks noChangeAspect="1" noChangeShapeType="1"/>
              </p:cNvSpPr>
              <p:nvPr/>
            </p:nvSpPr>
            <p:spPr bwMode="auto">
              <a:xfrm flipH="1" flipV="1">
                <a:off x="-114" y="2205"/>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5" name="Line 25"/>
              <p:cNvSpPr>
                <a:spLocks noChangeAspect="1" noChangeShapeType="1"/>
              </p:cNvSpPr>
              <p:nvPr/>
            </p:nvSpPr>
            <p:spPr bwMode="auto">
              <a:xfrm flipH="1" flipV="1">
                <a:off x="113" y="1842"/>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6" name="Line 26"/>
              <p:cNvSpPr>
                <a:spLocks noChangeAspect="1" noChangeShapeType="1"/>
              </p:cNvSpPr>
              <p:nvPr/>
            </p:nvSpPr>
            <p:spPr bwMode="auto">
              <a:xfrm flipH="1" flipV="1">
                <a:off x="794" y="1842"/>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7" name="Line 27"/>
              <p:cNvSpPr>
                <a:spLocks noChangeAspect="1" noChangeShapeType="1"/>
              </p:cNvSpPr>
              <p:nvPr/>
            </p:nvSpPr>
            <p:spPr bwMode="auto">
              <a:xfrm flipV="1">
                <a:off x="1066" y="1796"/>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28"/>
              <p:cNvSpPr>
                <a:spLocks noChangeAspect="1" noChangeShapeType="1"/>
              </p:cNvSpPr>
              <p:nvPr/>
            </p:nvSpPr>
            <p:spPr bwMode="auto">
              <a:xfrm flipV="1">
                <a:off x="1247" y="2250"/>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4" name="Text Box 29"/>
            <p:cNvSpPr txBox="1">
              <a:spLocks noChangeArrowheads="1"/>
            </p:cNvSpPr>
            <p:nvPr/>
          </p:nvSpPr>
          <p:spPr bwMode="auto">
            <a:xfrm>
              <a:off x="1042017" y="5649127"/>
              <a:ext cx="2641646" cy="631950"/>
            </a:xfrm>
            <a:prstGeom prst="rect">
              <a:avLst/>
            </a:prstGeom>
            <a:noFill/>
            <a:ln w="9525">
              <a:noFill/>
              <a:miter lim="800000"/>
              <a:headEnd/>
              <a:tailEnd/>
            </a:ln>
            <a:effectLst/>
          </p:spPr>
          <p:txBody>
            <a:bodyPr wrap="none">
              <a:spAutoFit/>
            </a:bodyPr>
            <a:lstStyle/>
            <a:p>
              <a:pPr>
                <a:defRPr/>
              </a:pPr>
              <a:r>
                <a:rPr lang="sl-SI" dirty="0">
                  <a:solidFill>
                    <a:schemeClr val="bg1">
                      <a:lumMod val="50000"/>
                    </a:schemeClr>
                  </a:solidFill>
                  <a:effectLst>
                    <a:outerShdw blurRad="38100" dist="38100" dir="2700000" algn="tl">
                      <a:srgbClr val="C0C0C0"/>
                    </a:outerShdw>
                  </a:effectLst>
                </a:rPr>
                <a:t>Spletna stran</a:t>
              </a:r>
              <a:endParaRPr lang="en-US" dirty="0">
                <a:solidFill>
                  <a:schemeClr val="bg1">
                    <a:lumMod val="50000"/>
                  </a:schemeClr>
                </a:solidFill>
                <a:effectLst>
                  <a:outerShdw blurRad="38100" dist="38100" dir="2700000" algn="tl">
                    <a:srgbClr val="C0C0C0"/>
                  </a:outerShdw>
                </a:effectLst>
              </a:endParaRPr>
            </a:p>
          </p:txBody>
        </p:sp>
        <p:sp>
          <p:nvSpPr>
            <p:cNvPr id="55" name="Text Box 17"/>
            <p:cNvSpPr txBox="1">
              <a:spLocks noChangeArrowheads="1"/>
            </p:cNvSpPr>
            <p:nvPr/>
          </p:nvSpPr>
          <p:spPr bwMode="auto">
            <a:xfrm>
              <a:off x="5757886" y="5646414"/>
              <a:ext cx="1170145" cy="631952"/>
            </a:xfrm>
            <a:prstGeom prst="rect">
              <a:avLst/>
            </a:prstGeom>
            <a:noFill/>
            <a:ln w="9525">
              <a:noFill/>
              <a:miter lim="800000"/>
              <a:headEnd/>
              <a:tailEnd/>
            </a:ln>
            <a:effectLst/>
          </p:spPr>
          <p:txBody>
            <a:bodyPr wrap="none">
              <a:spAutoFit/>
            </a:bodyPr>
            <a:lstStyle/>
            <a:p>
              <a:pPr>
                <a:defRPr/>
              </a:pPr>
              <a:r>
                <a:rPr lang="sl-SI" dirty="0" err="1">
                  <a:solidFill>
                    <a:schemeClr val="bg1">
                      <a:lumMod val="50000"/>
                    </a:schemeClr>
                  </a:solidFill>
                  <a:effectLst>
                    <a:outerShdw blurRad="38100" dist="38100" dir="2700000" algn="tl">
                      <a:srgbClr val="C0C0C0"/>
                    </a:outerShdw>
                  </a:effectLst>
                </a:rPr>
                <a:t>SCO</a:t>
              </a:r>
              <a:endParaRPr lang="en-US" dirty="0">
                <a:solidFill>
                  <a:schemeClr val="bg1">
                    <a:lumMod val="50000"/>
                  </a:schemeClr>
                </a:solidFill>
                <a:effectLst>
                  <a:outerShdw blurRad="38100" dist="38100" dir="2700000" algn="tl">
                    <a:srgbClr val="C0C0C0"/>
                  </a:outerShdw>
                </a:effectLst>
              </a:endParaRPr>
            </a:p>
          </p:txBody>
        </p:sp>
        <p:grpSp>
          <p:nvGrpSpPr>
            <p:cNvPr id="31755" name="Group 18"/>
            <p:cNvGrpSpPr>
              <a:grpSpLocks noChangeAspect="1"/>
            </p:cNvGrpSpPr>
            <p:nvPr/>
          </p:nvGrpSpPr>
          <p:grpSpPr bwMode="auto">
            <a:xfrm>
              <a:off x="4604470" y="3343726"/>
              <a:ext cx="3238498" cy="2336802"/>
              <a:chOff x="1794" y="754"/>
              <a:chExt cx="2927" cy="2112"/>
            </a:xfrm>
          </p:grpSpPr>
          <p:pic>
            <p:nvPicPr>
              <p:cNvPr id="31757" name="Picture 19" descr="Music-File-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8" y="1162"/>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0" descr="css_fi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4" y="1681"/>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21" descr="JPEG-File-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64" y="754"/>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2" descr="js_fi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29" y="1045"/>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3" descr="Movie-File-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5" y="1752"/>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2" name="Line 24"/>
              <p:cNvSpPr>
                <a:spLocks noChangeAspect="1" noChangeShapeType="1"/>
              </p:cNvSpPr>
              <p:nvPr/>
            </p:nvSpPr>
            <p:spPr bwMode="auto">
              <a:xfrm flipH="1" flipV="1">
                <a:off x="2319" y="1979"/>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Aspect="1" noChangeShapeType="1"/>
              </p:cNvSpPr>
              <p:nvPr/>
            </p:nvSpPr>
            <p:spPr bwMode="auto">
              <a:xfrm flipH="1" flipV="1">
                <a:off x="2546" y="1616"/>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4" name="Line 26"/>
              <p:cNvSpPr>
                <a:spLocks noChangeAspect="1" noChangeShapeType="1"/>
              </p:cNvSpPr>
              <p:nvPr/>
            </p:nvSpPr>
            <p:spPr bwMode="auto">
              <a:xfrm flipH="1" flipV="1">
                <a:off x="3227" y="1616"/>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5" name="Line 27"/>
              <p:cNvSpPr>
                <a:spLocks noChangeAspect="1" noChangeShapeType="1"/>
              </p:cNvSpPr>
              <p:nvPr/>
            </p:nvSpPr>
            <p:spPr bwMode="auto">
              <a:xfrm flipV="1">
                <a:off x="3499" y="1570"/>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6" name="Line 28"/>
              <p:cNvSpPr>
                <a:spLocks noChangeAspect="1" noChangeShapeType="1"/>
              </p:cNvSpPr>
              <p:nvPr/>
            </p:nvSpPr>
            <p:spPr bwMode="auto">
              <a:xfrm flipV="1">
                <a:off x="3680" y="2024"/>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1767" name="Picture 29" descr="html_ap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3" y="1933"/>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6" name="AutoShape 43"/>
            <p:cNvSpPr>
              <a:spLocks noChangeArrowheads="1"/>
            </p:cNvSpPr>
            <p:nvPr/>
          </p:nvSpPr>
          <p:spPr bwMode="auto">
            <a:xfrm>
              <a:off x="3372357" y="5416022"/>
              <a:ext cx="1152526" cy="142875"/>
            </a:xfrm>
            <a:prstGeom prst="rightArrow">
              <a:avLst>
                <a:gd name="adj1" fmla="val 50000"/>
                <a:gd name="adj2" fmla="val 201667"/>
              </a:avLst>
            </a:prstGeom>
            <a:solidFill>
              <a:schemeClr val="accent1"/>
            </a:solidFill>
            <a:ln w="9525">
              <a:solidFill>
                <a:schemeClr val="tx1"/>
              </a:solidFill>
              <a:miter lim="800000"/>
              <a:headEnd/>
              <a:tailEnd/>
            </a:ln>
          </p:spPr>
          <p:txBody>
            <a:bodyPr wrap="none" anchor="ctr"/>
            <a:lstStyle/>
            <a:p>
              <a:endParaRPr lang="sl-SI"/>
            </a:p>
          </p:txBody>
        </p:sp>
      </p:grpSp>
    </p:spTree>
    <p:extLst>
      <p:ext uri="{BB962C8B-B14F-4D97-AF65-F5344CB8AC3E}">
        <p14:creationId xmlns:p14="http://schemas.microsoft.com/office/powerpoint/2010/main" val="309458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3672"/>
            <a:ext cx="8229600" cy="1143000"/>
          </a:xfrm>
        </p:spPr>
        <p:txBody>
          <a:bodyPr/>
          <a:lstStyle/>
          <a:p>
            <a:r>
              <a:rPr lang="sl-SI" sz="3200" dirty="0">
                <a:solidFill>
                  <a:srgbClr val="FF0000"/>
                </a:solidFill>
              </a:rPr>
              <a:t>LMS in SCORM</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06513"/>
            <a:ext cx="74168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756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Content Placeholder 2"/>
          <p:cNvSpPr>
            <a:spLocks noGrp="1"/>
          </p:cNvSpPr>
          <p:nvPr>
            <p:ph idx="1"/>
          </p:nvPr>
        </p:nvSpPr>
        <p:spPr>
          <a:xfrm>
            <a:off x="448555" y="1404926"/>
            <a:ext cx="8229600" cy="4525963"/>
          </a:xfrm>
        </p:spPr>
        <p:txBody>
          <a:bodyPr/>
          <a:lstStyle/>
          <a:p>
            <a:pPr algn="l" rtl="0"/>
            <a:r>
              <a:rPr lang="en-US" altLang="en-US" dirty="0" smtClean="0">
                <a:cs typeface="Majalla UI"/>
              </a:rPr>
              <a:t>LMS ( Learning Management System)</a:t>
            </a:r>
            <a:br>
              <a:rPr lang="en-US" altLang="en-US" dirty="0" smtClean="0">
                <a:cs typeface="Majalla UI"/>
              </a:rPr>
            </a:br>
            <a:r>
              <a:rPr lang="sl-SI" altLang="en-US" sz="2400" dirty="0" smtClean="0">
                <a:cs typeface="Majalla UI"/>
              </a:rPr>
              <a:t>je program za posredovanje, sledenje in upravljanje usposabljanja oz. izobraževanja</a:t>
            </a:r>
            <a:r>
              <a:rPr lang="en-US" altLang="en-US" sz="2400" dirty="0" smtClean="0">
                <a:cs typeface="Majalla UI"/>
              </a:rPr>
              <a:t>.</a:t>
            </a:r>
            <a:br>
              <a:rPr lang="en-US" altLang="en-US" sz="2400" dirty="0" smtClean="0">
                <a:cs typeface="Majalla UI"/>
              </a:rPr>
            </a:br>
            <a:endParaRPr lang="sl-SI" altLang="en-US" sz="2400" dirty="0" smtClean="0">
              <a:cs typeface="Majalla UI"/>
            </a:endParaRPr>
          </a:p>
          <a:p>
            <a:pPr algn="l" rtl="0"/>
            <a:r>
              <a:rPr lang="sl-SI" altLang="en-US" sz="2400" b="1" dirty="0" smtClean="0">
                <a:cs typeface="Majalla UI"/>
              </a:rPr>
              <a:t>Avtorska orodja</a:t>
            </a:r>
            <a:r>
              <a:rPr lang="en-US" altLang="en-US" sz="2400" dirty="0" smtClean="0">
                <a:cs typeface="Majalla UI"/>
              </a:rPr>
              <a:t/>
            </a:r>
            <a:br>
              <a:rPr lang="en-US" altLang="en-US" sz="2400" dirty="0" smtClean="0">
                <a:cs typeface="Majalla UI"/>
              </a:rPr>
            </a:br>
            <a:r>
              <a:rPr lang="sl-SI" altLang="en-US" sz="2400" dirty="0" smtClean="0">
                <a:cs typeface="Majalla UI"/>
              </a:rPr>
              <a:t>so programski paketi, s katerimi razvijalci tvorijo in pakirajo vsebinske pakete, ki naj bi jih LMS posredoval končnim uporabnikom</a:t>
            </a:r>
            <a:r>
              <a:rPr lang="en-US" altLang="en-US" sz="2400" dirty="0" smtClean="0">
                <a:cs typeface="Majalla UI"/>
              </a:rPr>
              <a:t>. </a:t>
            </a:r>
            <a:br>
              <a:rPr lang="en-US" altLang="en-US" sz="2400" dirty="0" smtClean="0">
                <a:cs typeface="Majalla UI"/>
              </a:rPr>
            </a:br>
            <a:endParaRPr lang="en-US" altLang="en-US" sz="2400" dirty="0" smtClean="0">
              <a:cs typeface="Majalla UI"/>
            </a:endParaRPr>
          </a:p>
        </p:txBody>
      </p:sp>
      <p:sp>
        <p:nvSpPr>
          <p:cNvPr id="2" name="Title 1"/>
          <p:cNvSpPr>
            <a:spLocks noGrp="1"/>
          </p:cNvSpPr>
          <p:nvPr>
            <p:ph type="title"/>
          </p:nvPr>
        </p:nvSpPr>
        <p:spPr>
          <a:xfrm>
            <a:off x="457200" y="261926"/>
            <a:ext cx="7858125" cy="1143000"/>
          </a:xfrm>
        </p:spPr>
        <p:txBody>
          <a:bodyPr>
            <a:normAutofit/>
          </a:bodyPr>
          <a:lstStyle/>
          <a:p>
            <a:pPr>
              <a:defRPr/>
            </a:pPr>
            <a:r>
              <a:rPr lang="en-US" sz="3600" dirty="0" smtClean="0">
                <a:solidFill>
                  <a:srgbClr val="FF0000"/>
                </a:solidFill>
              </a:rPr>
              <a:t>e</a:t>
            </a:r>
            <a:r>
              <a:rPr lang="sl-SI" sz="3600" dirty="0" smtClean="0">
                <a:solidFill>
                  <a:srgbClr val="FF0000"/>
                </a:solidFill>
              </a:rPr>
              <a:t>-izobraževalni sistem, skladen s SCORM</a:t>
            </a:r>
            <a:endParaRPr lang="ar-JO" sz="3600" dirty="0">
              <a:solidFill>
                <a:srgbClr val="FF0000"/>
              </a:solidFill>
            </a:endParaRPr>
          </a:p>
        </p:txBody>
      </p:sp>
    </p:spTree>
    <p:extLst>
      <p:ext uri="{BB962C8B-B14F-4D97-AF65-F5344CB8AC3E}">
        <p14:creationId xmlns:p14="http://schemas.microsoft.com/office/powerpoint/2010/main" val="3967084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8400"/>
            <a:ext cx="8229600" cy="1143000"/>
          </a:xfrm>
        </p:spPr>
        <p:txBody>
          <a:bodyPr>
            <a:normAutofit/>
          </a:bodyPr>
          <a:lstStyle/>
          <a:p>
            <a:r>
              <a:rPr lang="sl-SI" sz="3600" dirty="0" smtClean="0">
                <a:solidFill>
                  <a:srgbClr val="FF0000"/>
                </a:solidFill>
              </a:rPr>
              <a:t>Primer SCORM paketa</a:t>
            </a:r>
            <a:endParaRPr lang="sl-SI" sz="3600" dirty="0">
              <a:solidFill>
                <a:srgbClr val="FF0000"/>
              </a:solidFill>
            </a:endParaRPr>
          </a:p>
        </p:txBody>
      </p:sp>
      <p:pic>
        <p:nvPicPr>
          <p:cNvPr id="4" name="Slika 3"/>
          <p:cNvPicPr>
            <a:picLocks noChangeAspect="1"/>
          </p:cNvPicPr>
          <p:nvPr/>
        </p:nvPicPr>
        <p:blipFill>
          <a:blip r:embed="rId3"/>
          <a:stretch>
            <a:fillRect/>
          </a:stretch>
        </p:blipFill>
        <p:spPr>
          <a:xfrm>
            <a:off x="68213" y="1151400"/>
            <a:ext cx="9007574" cy="4377580"/>
          </a:xfrm>
          <a:prstGeom prst="rect">
            <a:avLst/>
          </a:prstGeom>
        </p:spPr>
      </p:pic>
      <p:sp>
        <p:nvSpPr>
          <p:cNvPr id="5" name="PoljeZBesedilom 4"/>
          <p:cNvSpPr txBox="1"/>
          <p:nvPr/>
        </p:nvSpPr>
        <p:spPr>
          <a:xfrm>
            <a:off x="457200" y="6309320"/>
            <a:ext cx="3360215" cy="369332"/>
          </a:xfrm>
          <a:prstGeom prst="rect">
            <a:avLst/>
          </a:prstGeom>
          <a:noFill/>
        </p:spPr>
        <p:txBody>
          <a:bodyPr wrap="none" rtlCol="0">
            <a:spAutoFit/>
          </a:bodyPr>
          <a:lstStyle/>
          <a:p>
            <a:r>
              <a:rPr lang="sl-SI" dirty="0" err="1" smtClean="0"/>
              <a:t>Bigger</a:t>
            </a:r>
            <a:r>
              <a:rPr lang="sl-SI" dirty="0" smtClean="0"/>
              <a:t> </a:t>
            </a:r>
            <a:r>
              <a:rPr lang="sl-SI" dirty="0" err="1" smtClean="0"/>
              <a:t>Brains</a:t>
            </a:r>
            <a:r>
              <a:rPr lang="sl-SI" dirty="0" smtClean="0"/>
              <a:t>: </a:t>
            </a:r>
            <a:r>
              <a:rPr lang="sl-SI" dirty="0" smtClean="0">
                <a:hlinkClick r:id="rId4"/>
              </a:rPr>
              <a:t>uvod v Windows 10</a:t>
            </a:r>
            <a:endParaRPr lang="sl-SI" dirty="0"/>
          </a:p>
        </p:txBody>
      </p:sp>
    </p:spTree>
    <p:extLst>
      <p:ext uri="{BB962C8B-B14F-4D97-AF65-F5344CB8AC3E}">
        <p14:creationId xmlns:p14="http://schemas.microsoft.com/office/powerpoint/2010/main" val="1177598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8"/>
            <a:ext cx="8229600" cy="1143000"/>
          </a:xfrm>
        </p:spPr>
        <p:txBody>
          <a:bodyPr>
            <a:normAutofit/>
          </a:bodyPr>
          <a:lstStyle/>
          <a:p>
            <a:pPr eaLnBrk="1" fontAlgn="auto" hangingPunct="1">
              <a:spcAft>
                <a:spcPts val="0"/>
              </a:spcAft>
              <a:defRPr/>
            </a:pPr>
            <a:r>
              <a:rPr lang="sl-SI" sz="3600" dirty="0" smtClean="0">
                <a:solidFill>
                  <a:srgbClr val="FF0000"/>
                </a:solidFill>
                <a:ea typeface="+mj-ea"/>
              </a:rPr>
              <a:t>Učna aktivnost</a:t>
            </a:r>
            <a:endParaRPr lang="ar-JO" sz="3600" dirty="0">
              <a:solidFill>
                <a:srgbClr val="FF0000"/>
              </a:solidFill>
              <a:ea typeface="+mj-ea"/>
            </a:endParaRPr>
          </a:p>
        </p:txBody>
      </p:sp>
      <p:sp>
        <p:nvSpPr>
          <p:cNvPr id="3" name="Content Placeholder 2"/>
          <p:cNvSpPr>
            <a:spLocks noGrp="1"/>
          </p:cNvSpPr>
          <p:nvPr>
            <p:ph idx="1"/>
          </p:nvPr>
        </p:nvSpPr>
        <p:spPr>
          <a:xfrm>
            <a:off x="473674" y="1412776"/>
            <a:ext cx="8229600" cy="4525963"/>
          </a:xfrm>
        </p:spPr>
        <p:txBody>
          <a:bodyPr>
            <a:normAutofit/>
          </a:bodyPr>
          <a:lstStyle/>
          <a:p>
            <a:pPr marL="0" indent="-283464" algn="l" eaLnBrk="1" fontAlgn="auto" hangingPunct="1">
              <a:spcBef>
                <a:spcPts val="0"/>
              </a:spcBef>
              <a:spcAft>
                <a:spcPts val="0"/>
              </a:spcAft>
              <a:buFont typeface="Wingdings 2"/>
              <a:buNone/>
              <a:defRPr/>
            </a:pPr>
            <a:r>
              <a:rPr lang="sl-SI" sz="2400" dirty="0" smtClean="0">
                <a:latin typeface="Arial" panose="020B0604020202020204" pitchFamily="34" charset="0"/>
                <a:cs typeface="Arial" panose="020B0604020202020204" pitchFamily="34" charset="0"/>
              </a:rPr>
              <a:t>Učna aktivnost je definirana kot smiselna učna enota</a:t>
            </a:r>
            <a:r>
              <a:rPr lang="en-US" sz="2400" dirty="0" smtClean="0">
                <a:latin typeface="Arial" panose="020B0604020202020204" pitchFamily="34" charset="0"/>
                <a:cs typeface="Arial" panose="020B0604020202020204" pitchFamily="34" charset="0"/>
              </a:rPr>
              <a:t>.</a:t>
            </a:r>
          </a:p>
          <a:p>
            <a:pPr marL="0" indent="-283464" algn="l" eaLnBrk="1" fontAlgn="auto" hangingPunct="1">
              <a:spcBef>
                <a:spcPts val="0"/>
              </a:spcBef>
              <a:spcAft>
                <a:spcPts val="0"/>
              </a:spcAft>
              <a:buFont typeface="Wingdings 2"/>
              <a:buNone/>
              <a:defRPr/>
            </a:pPr>
            <a:r>
              <a:rPr lang="en-US" sz="2400" dirty="0" smtClean="0">
                <a:latin typeface="Arial" panose="020B0604020202020204" pitchFamily="34" charset="0"/>
                <a:cs typeface="Arial" panose="020B0604020202020204" pitchFamily="34" charset="0"/>
              </a:rPr>
              <a:t> </a:t>
            </a:r>
          </a:p>
          <a:p>
            <a:pPr marL="0" indent="-283464" algn="l" eaLnBrk="1" fontAlgn="auto" hangingPunct="1">
              <a:spcBef>
                <a:spcPts val="0"/>
              </a:spcBef>
              <a:spcAft>
                <a:spcPts val="0"/>
              </a:spcAft>
              <a:buFont typeface="Wingdings 2"/>
              <a:buNone/>
              <a:defRPr/>
            </a:pPr>
            <a:r>
              <a:rPr lang="sl-SI" sz="2400" dirty="0" smtClean="0">
                <a:latin typeface="Arial" panose="020B0604020202020204" pitchFamily="34" charset="0"/>
                <a:cs typeface="Arial" panose="020B0604020202020204" pitchFamily="34" charset="0"/>
              </a:rPr>
              <a:t>To je lahko modul, lekcija itd.</a:t>
            </a:r>
            <a:r>
              <a:rPr lang="en-US" sz="2400" dirty="0" smtClean="0">
                <a:latin typeface="Arial" panose="020B0604020202020204" pitchFamily="34" charset="0"/>
                <a:cs typeface="Arial" panose="020B0604020202020204" pitchFamily="34" charset="0"/>
              </a:rPr>
              <a:t> </a:t>
            </a:r>
          </a:p>
          <a:p>
            <a:pPr marL="0" indent="-283464" algn="l" eaLnBrk="1" fontAlgn="auto" hangingPunct="1">
              <a:spcBef>
                <a:spcPts val="0"/>
              </a:spcBef>
              <a:spcAft>
                <a:spcPts val="0"/>
              </a:spcAft>
              <a:buFont typeface="Wingdings 2"/>
              <a:buNone/>
              <a:defRPr/>
            </a:pPr>
            <a:endParaRPr lang="en-US" sz="2400" dirty="0" smtClean="0">
              <a:latin typeface="Arial" panose="020B0604020202020204" pitchFamily="34" charset="0"/>
              <a:cs typeface="Arial" panose="020B0604020202020204" pitchFamily="34" charset="0"/>
            </a:endParaRPr>
          </a:p>
          <a:p>
            <a:pPr marL="0" indent="-283464" algn="l" eaLnBrk="1" fontAlgn="auto" hangingPunct="1">
              <a:spcBef>
                <a:spcPts val="0"/>
              </a:spcBef>
              <a:spcAft>
                <a:spcPts val="0"/>
              </a:spcAft>
              <a:buFont typeface="Wingdings 2"/>
              <a:buNone/>
              <a:defRPr/>
            </a:pPr>
            <a:r>
              <a:rPr lang="sl-SI" sz="2400" dirty="0" smtClean="0">
                <a:latin typeface="Arial" panose="020B0604020202020204" pitchFamily="34" charset="0"/>
                <a:cs typeface="Arial" panose="020B0604020202020204" pitchFamily="34" charset="0"/>
              </a:rPr>
              <a:t>Učne aktivnosti so lahko sestavljene iz </a:t>
            </a:r>
            <a:r>
              <a:rPr lang="sl-SI" sz="2400" dirty="0" err="1" smtClean="0">
                <a:latin typeface="Arial" panose="020B0604020202020204" pitchFamily="34" charset="0"/>
                <a:cs typeface="Arial" panose="020B0604020202020204" pitchFamily="34" charset="0"/>
              </a:rPr>
              <a:t>podaktivnosti</a:t>
            </a:r>
            <a:r>
              <a:rPr lang="sl-SI" sz="2400" dirty="0" smtClean="0">
                <a:latin typeface="Arial" panose="020B0604020202020204" pitchFamily="34" charset="0"/>
                <a:cs typeface="Arial" panose="020B0604020202020204" pitchFamily="34" charset="0"/>
              </a:rPr>
              <a:t>, kot so testi pred in po lekciji</a:t>
            </a:r>
            <a:r>
              <a:rPr lang="en-US" sz="2400" dirty="0" smtClean="0">
                <a:latin typeface="Arial" panose="020B0604020202020204" pitchFamily="34" charset="0"/>
                <a:cs typeface="Arial" panose="020B0604020202020204" pitchFamily="34" charset="0"/>
              </a:rPr>
              <a:t>.</a:t>
            </a:r>
          </a:p>
          <a:p>
            <a:pPr marL="0" indent="-283464" algn="l" eaLnBrk="1" fontAlgn="auto" hangingPunct="1">
              <a:spcBef>
                <a:spcPts val="0"/>
              </a:spcBef>
              <a:spcAft>
                <a:spcPts val="0"/>
              </a:spcAft>
              <a:buFont typeface="Wingdings 2"/>
              <a:buNone/>
              <a:defRPr/>
            </a:pPr>
            <a:endParaRPr lang="en-US" sz="2400" dirty="0" smtClean="0">
              <a:latin typeface="Arial" panose="020B0604020202020204" pitchFamily="34" charset="0"/>
              <a:cs typeface="Arial" panose="020B0604020202020204" pitchFamily="34" charset="0"/>
            </a:endParaRPr>
          </a:p>
          <a:p>
            <a:pPr marL="365760" indent="-283464" algn="l" eaLnBrk="1" fontAlgn="auto" hangingPunct="1">
              <a:spcAft>
                <a:spcPts val="0"/>
              </a:spcAft>
              <a:buFont typeface="Wingdings 2"/>
              <a:buNone/>
              <a:defRPr/>
            </a:pPr>
            <a:endParaRPr lang="ar-JO" sz="2400" dirty="0">
              <a:latin typeface="Arial" panose="020B0604020202020204" pitchFamily="34" charset="0"/>
              <a:cs typeface="Arial" panose="020B0604020202020204" pitchFamily="34" charset="0"/>
            </a:endParaRPr>
          </a:p>
        </p:txBody>
      </p:sp>
      <p:pic>
        <p:nvPicPr>
          <p:cNvPr id="27652" name="Picture 3" descr="st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675757"/>
            <a:ext cx="286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957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856"/>
            <a:ext cx="8229600" cy="1143000"/>
          </a:xfrm>
        </p:spPr>
        <p:txBody>
          <a:bodyPr/>
          <a:lstStyle/>
          <a:p>
            <a:pPr eaLnBrk="1" hangingPunct="1"/>
            <a:r>
              <a:rPr lang="en-US" dirty="0" err="1" smtClean="0">
                <a:solidFill>
                  <a:srgbClr val="FF0000"/>
                </a:solidFill>
              </a:rPr>
              <a:t>Defin</a:t>
            </a:r>
            <a:r>
              <a:rPr lang="sl-SI" dirty="0" smtClean="0">
                <a:solidFill>
                  <a:srgbClr val="FF0000"/>
                </a:solidFill>
              </a:rPr>
              <a:t>icija učnih aktivnosti</a:t>
            </a:r>
            <a:endParaRPr lang="en-US" dirty="0" smtClean="0">
              <a:solidFill>
                <a:srgbClr val="FF0000"/>
              </a:solidFill>
            </a:endParaRPr>
          </a:p>
        </p:txBody>
      </p:sp>
      <p:sp>
        <p:nvSpPr>
          <p:cNvPr id="10243" name="Rectangle 3"/>
          <p:cNvSpPr>
            <a:spLocks noGrp="1" noChangeArrowheads="1"/>
          </p:cNvSpPr>
          <p:nvPr>
            <p:ph type="body" idx="1"/>
          </p:nvPr>
        </p:nvSpPr>
        <p:spPr>
          <a:xfrm>
            <a:off x="539750" y="1484313"/>
            <a:ext cx="8207375" cy="4114800"/>
          </a:xfrm>
        </p:spPr>
        <p:txBody>
          <a:bodyPr>
            <a:noAutofit/>
          </a:bodyPr>
          <a:lstStyle/>
          <a:p>
            <a:pPr eaLnBrk="1" hangingPunct="1">
              <a:lnSpc>
                <a:spcPct val="90000"/>
              </a:lnSpc>
              <a:spcBef>
                <a:spcPct val="40000"/>
              </a:spcBef>
            </a:pPr>
            <a:r>
              <a:rPr lang="en-US" sz="2000" dirty="0" err="1" smtClean="0"/>
              <a:t>Pedago</a:t>
            </a:r>
            <a:r>
              <a:rPr lang="sl-SI" sz="2000" dirty="0" smtClean="0"/>
              <a:t>ško nevtralne enote navodil, znanja, preskusov itd.</a:t>
            </a:r>
            <a:endParaRPr lang="en-US" sz="2000" dirty="0" smtClean="0"/>
          </a:p>
          <a:p>
            <a:pPr eaLnBrk="1" hangingPunct="1">
              <a:lnSpc>
                <a:spcPct val="90000"/>
              </a:lnSpc>
              <a:spcBef>
                <a:spcPct val="40000"/>
              </a:spcBef>
            </a:pPr>
            <a:r>
              <a:rPr lang="sl-SI" sz="2000" dirty="0" smtClean="0"/>
              <a:t>Lahko vsebujejo podaktivnosti</a:t>
            </a:r>
            <a:endParaRPr lang="en-US" sz="2000" dirty="0" smtClean="0"/>
          </a:p>
          <a:p>
            <a:pPr eaLnBrk="1" hangingPunct="1">
              <a:lnSpc>
                <a:spcPct val="90000"/>
              </a:lnSpc>
              <a:spcBef>
                <a:spcPct val="40000"/>
              </a:spcBef>
            </a:pPr>
            <a:r>
              <a:rPr lang="sl-SI" sz="2000" dirty="0" smtClean="0"/>
              <a:t>Gnezdene so lahko poljubno globoko</a:t>
            </a:r>
            <a:endParaRPr lang="en-US" sz="2000" dirty="0" smtClean="0"/>
          </a:p>
          <a:p>
            <a:pPr eaLnBrk="1" hangingPunct="1">
              <a:lnSpc>
                <a:spcPct val="90000"/>
              </a:lnSpc>
              <a:spcBef>
                <a:spcPct val="40000"/>
              </a:spcBef>
            </a:pPr>
            <a:r>
              <a:rPr lang="sl-SI" sz="2000" dirty="0" smtClean="0"/>
              <a:t>Za vsakega učenca, ki izvaja aktivnosti, se vodi sledenje stanja</a:t>
            </a:r>
            <a:endParaRPr lang="en-US" sz="2000" dirty="0" smtClean="0"/>
          </a:p>
          <a:p>
            <a:pPr eaLnBrk="1" hangingPunct="1">
              <a:lnSpc>
                <a:spcPct val="90000"/>
              </a:lnSpc>
              <a:spcBef>
                <a:spcPct val="40000"/>
              </a:spcBef>
            </a:pPr>
            <a:r>
              <a:rPr lang="sl-SI" sz="2000" dirty="0" smtClean="0"/>
              <a:t>Učenec lahko dostopa do aktivnosti N krat</a:t>
            </a:r>
            <a:endParaRPr lang="en-US" sz="2000" dirty="0" smtClean="0"/>
          </a:p>
          <a:p>
            <a:pPr eaLnBrk="1" hangingPunct="1">
              <a:lnSpc>
                <a:spcPct val="90000"/>
              </a:lnSpc>
              <a:spcBef>
                <a:spcPct val="40000"/>
              </a:spcBef>
            </a:pPr>
            <a:r>
              <a:rPr lang="sl-SI" sz="2000" dirty="0" smtClean="0"/>
              <a:t>Aktivnost lahko prekinemo, opustimo, normalno izstopimo iz nje itd</a:t>
            </a:r>
            <a:r>
              <a:rPr lang="en-US" sz="2000" dirty="0" smtClean="0"/>
              <a:t>.</a:t>
            </a:r>
          </a:p>
          <a:p>
            <a:pPr eaLnBrk="1" hangingPunct="1">
              <a:lnSpc>
                <a:spcPct val="90000"/>
              </a:lnSpc>
              <a:spcBef>
                <a:spcPct val="40000"/>
              </a:spcBef>
            </a:pPr>
            <a:r>
              <a:rPr lang="sl-SI" sz="2000" dirty="0" smtClean="0"/>
              <a:t>Aktivnost se vedno izvaja v kontekstu starševske (nadrejene) aktivnosti</a:t>
            </a:r>
            <a:endParaRPr lang="en-US" sz="2000" dirty="0" smtClean="0"/>
          </a:p>
          <a:p>
            <a:pPr eaLnBrk="1" hangingPunct="1">
              <a:lnSpc>
                <a:spcPct val="90000"/>
              </a:lnSpc>
              <a:spcBef>
                <a:spcPct val="40000"/>
              </a:spcBef>
            </a:pPr>
            <a:r>
              <a:rPr lang="sl-SI" sz="2000" dirty="0" smtClean="0"/>
              <a:t>Lahko prispeva k stanju napredovanja nadrejene aktivnosti. temu pravijo </a:t>
            </a:r>
            <a:r>
              <a:rPr lang="en-US" sz="2000" dirty="0" smtClean="0"/>
              <a:t> “Rollup”</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5157192"/>
            <a:ext cx="28575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189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sl-SI" sz="3600" dirty="0" smtClean="0">
                <a:solidFill>
                  <a:srgbClr val="FF0000"/>
                </a:solidFill>
                <a:ea typeface="+mj-ea"/>
              </a:rPr>
              <a:t>Drevo aktivnosti</a:t>
            </a:r>
            <a:endParaRPr lang="ar-JO" sz="3600" dirty="0">
              <a:solidFill>
                <a:srgbClr val="FF0000"/>
              </a:solidFill>
              <a:ea typeface="+mj-ea"/>
            </a:endParaRPr>
          </a:p>
        </p:txBody>
      </p:sp>
      <p:sp>
        <p:nvSpPr>
          <p:cNvPr id="29699" name="Content Placeholder 2"/>
          <p:cNvSpPr>
            <a:spLocks noGrp="1"/>
          </p:cNvSpPr>
          <p:nvPr>
            <p:ph idx="1"/>
          </p:nvPr>
        </p:nvSpPr>
        <p:spPr/>
        <p:txBody>
          <a:bodyPr>
            <a:normAutofit/>
          </a:bodyPr>
          <a:lstStyle/>
          <a:p>
            <a:pPr marL="0" algn="l" eaLnBrk="1" hangingPunct="1">
              <a:buFont typeface="Wingdings 2" panose="05020102010507070707" pitchFamily="18" charset="2"/>
              <a:buNone/>
            </a:pPr>
            <a:r>
              <a:rPr lang="sl-SI" altLang="en-US" sz="2400" dirty="0" smtClean="0">
                <a:latin typeface="Arial" panose="020B0604020202020204" pitchFamily="34" charset="0"/>
                <a:cs typeface="Arial" panose="020B0604020202020204" pitchFamily="34" charset="0"/>
              </a:rPr>
              <a:t>Aktivnosti lahko organiziramo hierarhično, v obliki drevesa</a:t>
            </a:r>
            <a:r>
              <a:rPr lang="en-US" altLang="en-US" sz="2400" dirty="0" smtClean="0">
                <a:latin typeface="Arial" panose="020B0604020202020204" pitchFamily="34" charset="0"/>
                <a:cs typeface="Arial" panose="020B0604020202020204" pitchFamily="34" charset="0"/>
              </a:rPr>
              <a:t> .</a:t>
            </a:r>
          </a:p>
          <a:p>
            <a:pPr marL="0" algn="l" eaLnBrk="1" hangingPunct="1">
              <a:buFont typeface="Wingdings 2" panose="05020102010507070707" pitchFamily="18" charset="2"/>
              <a:buNone/>
            </a:pPr>
            <a:r>
              <a:rPr lang="en-US" altLang="en-US" sz="2400" dirty="0" smtClean="0">
                <a:latin typeface="Arial" panose="020B0604020202020204" pitchFamily="34" charset="0"/>
                <a:cs typeface="Arial" panose="020B0604020202020204" pitchFamily="34" charset="0"/>
              </a:rPr>
              <a:t/>
            </a:r>
            <a:br>
              <a:rPr lang="en-US" altLang="en-US" sz="2400" dirty="0" smtClean="0">
                <a:latin typeface="Arial" panose="020B0604020202020204" pitchFamily="34" charset="0"/>
                <a:cs typeface="Arial" panose="020B0604020202020204" pitchFamily="34" charset="0"/>
              </a:rPr>
            </a:br>
            <a:endParaRPr lang="en-US" altLang="en-US" sz="2400" dirty="0" smtClean="0">
              <a:latin typeface="Arial" panose="020B0604020202020204" pitchFamily="34" charset="0"/>
              <a:cs typeface="Arial" panose="020B0604020202020204" pitchFamily="34" charset="0"/>
            </a:endParaRPr>
          </a:p>
          <a:p>
            <a:pPr marL="0" algn="l" eaLnBrk="1" hangingPunct="1">
              <a:buFont typeface="Wingdings 2" panose="05020102010507070707" pitchFamily="18" charset="2"/>
              <a:buNone/>
            </a:pPr>
            <a:endParaRPr lang="en-US" altLang="en-US" sz="2400" dirty="0" smtClean="0">
              <a:latin typeface="Arial" panose="020B0604020202020204" pitchFamily="34" charset="0"/>
              <a:cs typeface="Arial" panose="020B0604020202020204" pitchFamily="34" charset="0"/>
            </a:endParaRPr>
          </a:p>
          <a:p>
            <a:pPr marL="0" algn="l" eaLnBrk="1" hangingPunct="1">
              <a:buFont typeface="Wingdings 2" panose="05020102010507070707" pitchFamily="18" charset="2"/>
              <a:buNone/>
            </a:pPr>
            <a:endParaRPr lang="ar-JO" altLang="en-US" sz="2400" dirty="0" smtClean="0">
              <a:latin typeface="Arial" panose="020B0604020202020204" pitchFamily="34" charset="0"/>
              <a:cs typeface="Arial" panose="020B0604020202020204" pitchFamily="34" charset="0"/>
            </a:endParaRPr>
          </a:p>
        </p:txBody>
      </p:sp>
      <p:pic>
        <p:nvPicPr>
          <p:cNvPr id="29700" name="Picture 6" descr="Uatre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834406"/>
            <a:ext cx="5222205" cy="366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609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3850" y="1557338"/>
            <a:ext cx="8351838" cy="5184775"/>
          </a:xfrm>
          <a:prstGeom prst="rect">
            <a:avLst/>
          </a:prstGeom>
          <a:gradFill rotWithShape="1">
            <a:gsLst>
              <a:gs pos="0">
                <a:srgbClr val="FFFFCC">
                  <a:alpha val="39000"/>
                </a:srgbClr>
              </a:gs>
              <a:gs pos="50000">
                <a:srgbClr val="0000FF">
                  <a:alpha val="53000"/>
                </a:srgbClr>
              </a:gs>
              <a:gs pos="100000">
                <a:srgbClr val="FFFFCC">
                  <a:alpha val="39000"/>
                </a:srgbClr>
              </a:gs>
            </a:gsLst>
            <a:lin ang="2700000" scaled="1"/>
          </a:gra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r>
              <a:rPr lang="sl-SI">
                <a:latin typeface="Tahoma" pitchFamily="34" charset="0"/>
              </a:rPr>
              <a:t>Združevanje vsebine </a:t>
            </a:r>
            <a:r>
              <a:rPr lang="sl-SI" sz="1400">
                <a:latin typeface="Tahoma" pitchFamily="34" charset="0"/>
              </a:rPr>
              <a:t>(</a:t>
            </a:r>
            <a:r>
              <a:rPr lang="it-IT" sz="1400">
                <a:latin typeface="Tahoma" pitchFamily="34" charset="0"/>
              </a:rPr>
              <a:t>Content aggregation</a:t>
            </a:r>
            <a:r>
              <a:rPr lang="sl-SI" sz="1400">
                <a:latin typeface="Tahoma" pitchFamily="34" charset="0"/>
              </a:rPr>
              <a:t>)</a:t>
            </a:r>
            <a:endParaRPr lang="it-IT" sz="1400">
              <a:latin typeface="Tahoma" pitchFamily="34" charset="0"/>
            </a:endParaRPr>
          </a:p>
        </p:txBody>
      </p:sp>
      <p:sp>
        <p:nvSpPr>
          <p:cNvPr id="3075" name="Rectangle 3"/>
          <p:cNvSpPr>
            <a:spLocks noChangeArrowheads="1"/>
          </p:cNvSpPr>
          <p:nvPr/>
        </p:nvSpPr>
        <p:spPr bwMode="auto">
          <a:xfrm>
            <a:off x="395288" y="1700213"/>
            <a:ext cx="4248150" cy="4968875"/>
          </a:xfrm>
          <a:prstGeom prst="rect">
            <a:avLst/>
          </a:prstGeom>
          <a:gradFill rotWithShape="1">
            <a:gsLst>
              <a:gs pos="0">
                <a:srgbClr val="0000FF">
                  <a:alpha val="53000"/>
                </a:srgbClr>
              </a:gs>
              <a:gs pos="100000">
                <a:srgbClr val="FFFFCC">
                  <a:alpha val="39000"/>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r>
              <a:rPr lang="sl-SI" sz="1600">
                <a:latin typeface="Tahoma" pitchFamily="34" charset="0"/>
              </a:rPr>
              <a:t>Struktura vsebine</a:t>
            </a:r>
            <a:endParaRPr lang="it-IT" sz="1600">
              <a:latin typeface="Tahoma" pitchFamily="34" charset="0"/>
            </a:endParaRPr>
          </a:p>
        </p:txBody>
      </p:sp>
      <p:sp>
        <p:nvSpPr>
          <p:cNvPr id="3076" name="Rectangle 4"/>
          <p:cNvSpPr>
            <a:spLocks noGrp="1" noChangeArrowheads="1"/>
          </p:cNvSpPr>
          <p:nvPr>
            <p:ph type="title"/>
          </p:nvPr>
        </p:nvSpPr>
        <p:spPr>
          <a:xfrm>
            <a:off x="457200" y="1568"/>
            <a:ext cx="8229600" cy="760432"/>
          </a:xfrm>
        </p:spPr>
        <p:txBody>
          <a:bodyPr>
            <a:normAutofit/>
          </a:bodyPr>
          <a:lstStyle/>
          <a:p>
            <a:r>
              <a:rPr lang="sl-SI" sz="3600" dirty="0" smtClean="0">
                <a:solidFill>
                  <a:srgbClr val="FF0000"/>
                </a:solidFill>
              </a:rPr>
              <a:t>Pakiranje vsebine (</a:t>
            </a:r>
            <a:r>
              <a:rPr lang="it-IT" sz="3600" dirty="0" smtClean="0">
                <a:solidFill>
                  <a:srgbClr val="FF0000"/>
                </a:solidFill>
              </a:rPr>
              <a:t>Content packaging</a:t>
            </a:r>
            <a:r>
              <a:rPr lang="sl-SI" sz="3600" dirty="0" smtClean="0">
                <a:solidFill>
                  <a:srgbClr val="FF0000"/>
                </a:solidFill>
              </a:rPr>
              <a:t>)</a:t>
            </a:r>
            <a:endParaRPr lang="it-IT" sz="3600" dirty="0">
              <a:solidFill>
                <a:srgbClr val="FF0000"/>
              </a:solidFill>
            </a:endParaRPr>
          </a:p>
        </p:txBody>
      </p:sp>
      <p:grpSp>
        <p:nvGrpSpPr>
          <p:cNvPr id="3077" name="Group 5"/>
          <p:cNvGrpSpPr>
            <a:grpSpLocks/>
          </p:cNvGrpSpPr>
          <p:nvPr/>
        </p:nvGrpSpPr>
        <p:grpSpPr bwMode="auto">
          <a:xfrm>
            <a:off x="5219700" y="1916113"/>
            <a:ext cx="3384550" cy="4608512"/>
            <a:chOff x="3288" y="1207"/>
            <a:chExt cx="2132" cy="2903"/>
          </a:xfrm>
        </p:grpSpPr>
        <p:sp>
          <p:nvSpPr>
            <p:cNvPr id="3078" name="Oval 6"/>
            <p:cNvSpPr>
              <a:spLocks noChangeArrowheads="1"/>
            </p:cNvSpPr>
            <p:nvPr/>
          </p:nvSpPr>
          <p:spPr bwMode="auto">
            <a:xfrm>
              <a:off x="4105" y="1207"/>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79" name="Oval 7"/>
            <p:cNvSpPr>
              <a:spLocks noChangeArrowheads="1"/>
            </p:cNvSpPr>
            <p:nvPr/>
          </p:nvSpPr>
          <p:spPr bwMode="auto">
            <a:xfrm>
              <a:off x="3878" y="1480"/>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80" name="Oval 8"/>
            <p:cNvSpPr>
              <a:spLocks noChangeArrowheads="1"/>
            </p:cNvSpPr>
            <p:nvPr/>
          </p:nvSpPr>
          <p:spPr bwMode="auto">
            <a:xfrm>
              <a:off x="5057" y="1571"/>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81" name="Oval 9"/>
            <p:cNvSpPr>
              <a:spLocks noChangeArrowheads="1"/>
            </p:cNvSpPr>
            <p:nvPr/>
          </p:nvSpPr>
          <p:spPr bwMode="auto">
            <a:xfrm>
              <a:off x="4286" y="1752"/>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82" name="Oval 10"/>
            <p:cNvSpPr>
              <a:spLocks noChangeArrowheads="1"/>
            </p:cNvSpPr>
            <p:nvPr/>
          </p:nvSpPr>
          <p:spPr bwMode="auto">
            <a:xfrm>
              <a:off x="4876" y="1253"/>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83" name="Oval 11"/>
            <p:cNvSpPr>
              <a:spLocks noChangeArrowheads="1"/>
            </p:cNvSpPr>
            <p:nvPr/>
          </p:nvSpPr>
          <p:spPr bwMode="auto">
            <a:xfrm>
              <a:off x="4921" y="1888"/>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84" name="Oval 12"/>
            <p:cNvSpPr>
              <a:spLocks noChangeArrowheads="1"/>
            </p:cNvSpPr>
            <p:nvPr/>
          </p:nvSpPr>
          <p:spPr bwMode="auto">
            <a:xfrm>
              <a:off x="4468" y="2115"/>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85" name="Oval 13"/>
            <p:cNvSpPr>
              <a:spLocks noChangeArrowheads="1"/>
            </p:cNvSpPr>
            <p:nvPr/>
          </p:nvSpPr>
          <p:spPr bwMode="auto">
            <a:xfrm>
              <a:off x="4694" y="1661"/>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86" name="Oval 14"/>
            <p:cNvSpPr>
              <a:spLocks noChangeArrowheads="1"/>
            </p:cNvSpPr>
            <p:nvPr/>
          </p:nvSpPr>
          <p:spPr bwMode="auto">
            <a:xfrm>
              <a:off x="3742" y="1797"/>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087" name="Oval 15"/>
            <p:cNvSpPr>
              <a:spLocks noChangeArrowheads="1"/>
            </p:cNvSpPr>
            <p:nvPr/>
          </p:nvSpPr>
          <p:spPr bwMode="auto">
            <a:xfrm>
              <a:off x="3470" y="1344"/>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088" name="Oval 16"/>
            <p:cNvSpPr>
              <a:spLocks noChangeArrowheads="1"/>
            </p:cNvSpPr>
            <p:nvPr/>
          </p:nvSpPr>
          <p:spPr bwMode="auto">
            <a:xfrm>
              <a:off x="4377" y="1480"/>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089" name="Oval 17"/>
            <p:cNvSpPr>
              <a:spLocks noChangeArrowheads="1"/>
            </p:cNvSpPr>
            <p:nvPr/>
          </p:nvSpPr>
          <p:spPr bwMode="auto">
            <a:xfrm>
              <a:off x="3379" y="2115"/>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090" name="Oval 18"/>
            <p:cNvSpPr>
              <a:spLocks noChangeArrowheads="1"/>
            </p:cNvSpPr>
            <p:nvPr/>
          </p:nvSpPr>
          <p:spPr bwMode="auto">
            <a:xfrm>
              <a:off x="4059" y="2251"/>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091" name="Oval 19"/>
            <p:cNvSpPr>
              <a:spLocks noChangeArrowheads="1"/>
            </p:cNvSpPr>
            <p:nvPr/>
          </p:nvSpPr>
          <p:spPr bwMode="auto">
            <a:xfrm>
              <a:off x="4241" y="2478"/>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2" name="Oval 20"/>
            <p:cNvSpPr>
              <a:spLocks noChangeArrowheads="1"/>
            </p:cNvSpPr>
            <p:nvPr/>
          </p:nvSpPr>
          <p:spPr bwMode="auto">
            <a:xfrm>
              <a:off x="4014" y="2750"/>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3" name="Oval 21"/>
            <p:cNvSpPr>
              <a:spLocks noChangeArrowheads="1"/>
            </p:cNvSpPr>
            <p:nvPr/>
          </p:nvSpPr>
          <p:spPr bwMode="auto">
            <a:xfrm>
              <a:off x="4830" y="3113"/>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4" name="Oval 22"/>
            <p:cNvSpPr>
              <a:spLocks noChangeArrowheads="1"/>
            </p:cNvSpPr>
            <p:nvPr/>
          </p:nvSpPr>
          <p:spPr bwMode="auto">
            <a:xfrm>
              <a:off x="4059" y="3294"/>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5" name="Oval 23"/>
            <p:cNvSpPr>
              <a:spLocks noChangeArrowheads="1"/>
            </p:cNvSpPr>
            <p:nvPr/>
          </p:nvSpPr>
          <p:spPr bwMode="auto">
            <a:xfrm>
              <a:off x="4467" y="2841"/>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6" name="Oval 24"/>
            <p:cNvSpPr>
              <a:spLocks noChangeArrowheads="1"/>
            </p:cNvSpPr>
            <p:nvPr/>
          </p:nvSpPr>
          <p:spPr bwMode="auto">
            <a:xfrm>
              <a:off x="4694" y="3430"/>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7" name="Oval 25"/>
            <p:cNvSpPr>
              <a:spLocks noChangeArrowheads="1"/>
            </p:cNvSpPr>
            <p:nvPr/>
          </p:nvSpPr>
          <p:spPr bwMode="auto">
            <a:xfrm>
              <a:off x="4241" y="3657"/>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8" name="Oval 26"/>
            <p:cNvSpPr>
              <a:spLocks noChangeArrowheads="1"/>
            </p:cNvSpPr>
            <p:nvPr/>
          </p:nvSpPr>
          <p:spPr bwMode="auto">
            <a:xfrm>
              <a:off x="4740" y="2432"/>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099" name="Oval 27"/>
            <p:cNvSpPr>
              <a:spLocks noChangeArrowheads="1"/>
            </p:cNvSpPr>
            <p:nvPr/>
          </p:nvSpPr>
          <p:spPr bwMode="auto">
            <a:xfrm>
              <a:off x="3470" y="2977"/>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100" name="Oval 28"/>
            <p:cNvSpPr>
              <a:spLocks noChangeArrowheads="1"/>
            </p:cNvSpPr>
            <p:nvPr/>
          </p:nvSpPr>
          <p:spPr bwMode="auto">
            <a:xfrm>
              <a:off x="3696" y="2432"/>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101" name="Oval 29"/>
            <p:cNvSpPr>
              <a:spLocks noChangeArrowheads="1"/>
            </p:cNvSpPr>
            <p:nvPr/>
          </p:nvSpPr>
          <p:spPr bwMode="auto">
            <a:xfrm>
              <a:off x="4150" y="3022"/>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102" name="Oval 30"/>
            <p:cNvSpPr>
              <a:spLocks noChangeArrowheads="1"/>
            </p:cNvSpPr>
            <p:nvPr/>
          </p:nvSpPr>
          <p:spPr bwMode="auto">
            <a:xfrm>
              <a:off x="3515" y="3430"/>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103" name="Oval 31"/>
            <p:cNvSpPr>
              <a:spLocks noChangeArrowheads="1"/>
            </p:cNvSpPr>
            <p:nvPr/>
          </p:nvSpPr>
          <p:spPr bwMode="auto">
            <a:xfrm>
              <a:off x="3787" y="3884"/>
              <a:ext cx="363" cy="2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latin typeface="Tahoma" pitchFamily="34" charset="0"/>
                </a:rPr>
                <a:t>SCO</a:t>
              </a:r>
            </a:p>
          </p:txBody>
        </p:sp>
        <p:sp>
          <p:nvSpPr>
            <p:cNvPr id="3104" name="Oval 32"/>
            <p:cNvSpPr>
              <a:spLocks noChangeArrowheads="1"/>
            </p:cNvSpPr>
            <p:nvPr/>
          </p:nvSpPr>
          <p:spPr bwMode="auto">
            <a:xfrm>
              <a:off x="3288" y="1797"/>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sp>
          <p:nvSpPr>
            <p:cNvPr id="3105" name="Oval 33"/>
            <p:cNvSpPr>
              <a:spLocks noChangeArrowheads="1"/>
            </p:cNvSpPr>
            <p:nvPr/>
          </p:nvSpPr>
          <p:spPr bwMode="auto">
            <a:xfrm>
              <a:off x="3334" y="2659"/>
              <a:ext cx="363"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a:solidFill>
                    <a:srgbClr val="000000"/>
                  </a:solidFill>
                  <a:latin typeface="Tahoma" pitchFamily="34" charset="0"/>
                </a:rPr>
                <a:t>asset</a:t>
              </a:r>
            </a:p>
          </p:txBody>
        </p:sp>
      </p:grpSp>
      <p:grpSp>
        <p:nvGrpSpPr>
          <p:cNvPr id="3106" name="Group 34"/>
          <p:cNvGrpSpPr>
            <a:grpSpLocks/>
          </p:cNvGrpSpPr>
          <p:nvPr/>
        </p:nvGrpSpPr>
        <p:grpSpPr bwMode="auto">
          <a:xfrm>
            <a:off x="395288" y="1916113"/>
            <a:ext cx="6337300" cy="4679950"/>
            <a:chOff x="249" y="1207"/>
            <a:chExt cx="3992" cy="2948"/>
          </a:xfrm>
        </p:grpSpPr>
        <p:sp>
          <p:nvSpPr>
            <p:cNvPr id="3107" name="Rectangle 35"/>
            <p:cNvSpPr>
              <a:spLocks noChangeArrowheads="1"/>
            </p:cNvSpPr>
            <p:nvPr/>
          </p:nvSpPr>
          <p:spPr bwMode="auto">
            <a:xfrm>
              <a:off x="975" y="1480"/>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a:solidFill>
                    <a:srgbClr val="000000"/>
                  </a:solidFill>
                  <a:latin typeface="Tahoma" pitchFamily="34" charset="0"/>
                </a:rPr>
                <a:t>Učni vir</a:t>
              </a:r>
              <a:endParaRPr lang="it-IT" sz="1400">
                <a:solidFill>
                  <a:srgbClr val="000000"/>
                </a:solidFill>
                <a:latin typeface="Tahoma" pitchFamily="34" charset="0"/>
              </a:endParaRPr>
            </a:p>
          </p:txBody>
        </p:sp>
        <p:sp>
          <p:nvSpPr>
            <p:cNvPr id="3108" name="Rectangle 36"/>
            <p:cNvSpPr>
              <a:spLocks noChangeArrowheads="1"/>
            </p:cNvSpPr>
            <p:nvPr/>
          </p:nvSpPr>
          <p:spPr bwMode="auto">
            <a:xfrm>
              <a:off x="975" y="1706"/>
              <a:ext cx="1180" cy="181"/>
            </a:xfrm>
            <a:prstGeom prst="rect">
              <a:avLst/>
            </a:prstGeom>
            <a:solidFill>
              <a:srgbClr val="66FF33"/>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600">
                  <a:solidFill>
                    <a:srgbClr val="000000"/>
                  </a:solidFill>
                  <a:latin typeface="Tahoma" pitchFamily="34" charset="0"/>
                </a:rPr>
                <a:t>Skupek</a:t>
              </a:r>
              <a:endParaRPr lang="it-IT" sz="1600">
                <a:solidFill>
                  <a:srgbClr val="000000"/>
                </a:solidFill>
                <a:latin typeface="Tahoma" pitchFamily="34" charset="0"/>
              </a:endParaRPr>
            </a:p>
          </p:txBody>
        </p:sp>
        <p:sp>
          <p:nvSpPr>
            <p:cNvPr id="3109" name="Rectangle 37"/>
            <p:cNvSpPr>
              <a:spLocks noChangeArrowheads="1"/>
            </p:cNvSpPr>
            <p:nvPr/>
          </p:nvSpPr>
          <p:spPr bwMode="auto">
            <a:xfrm>
              <a:off x="975" y="2613"/>
              <a:ext cx="1180" cy="181"/>
            </a:xfrm>
            <a:prstGeom prst="rect">
              <a:avLst/>
            </a:prstGeom>
            <a:solidFill>
              <a:srgbClr val="66FF33"/>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600">
                  <a:solidFill>
                    <a:srgbClr val="000000"/>
                  </a:solidFill>
                  <a:latin typeface="Tahoma" pitchFamily="34" charset="0"/>
                </a:rPr>
                <a:t>Skupek</a:t>
              </a:r>
              <a:endParaRPr lang="it-IT" sz="1600">
                <a:solidFill>
                  <a:srgbClr val="000000"/>
                </a:solidFill>
                <a:latin typeface="Tahoma" pitchFamily="34" charset="0"/>
              </a:endParaRPr>
            </a:p>
          </p:txBody>
        </p:sp>
        <p:sp>
          <p:nvSpPr>
            <p:cNvPr id="3110" name="Rectangle 38"/>
            <p:cNvSpPr>
              <a:spLocks noChangeArrowheads="1"/>
            </p:cNvSpPr>
            <p:nvPr/>
          </p:nvSpPr>
          <p:spPr bwMode="auto">
            <a:xfrm>
              <a:off x="975" y="3294"/>
              <a:ext cx="1180" cy="181"/>
            </a:xfrm>
            <a:prstGeom prst="rect">
              <a:avLst/>
            </a:prstGeom>
            <a:solidFill>
              <a:srgbClr val="66FF33"/>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600">
                  <a:solidFill>
                    <a:srgbClr val="000000"/>
                  </a:solidFill>
                  <a:latin typeface="Tahoma" pitchFamily="34" charset="0"/>
                </a:rPr>
                <a:t>Skupek</a:t>
              </a:r>
              <a:endParaRPr lang="it-IT" sz="1600">
                <a:solidFill>
                  <a:srgbClr val="000000"/>
                </a:solidFill>
                <a:latin typeface="Tahoma" pitchFamily="34" charset="0"/>
              </a:endParaRPr>
            </a:p>
          </p:txBody>
        </p:sp>
        <p:sp>
          <p:nvSpPr>
            <p:cNvPr id="3111" name="Rectangle 39"/>
            <p:cNvSpPr>
              <a:spLocks noChangeArrowheads="1"/>
            </p:cNvSpPr>
            <p:nvPr/>
          </p:nvSpPr>
          <p:spPr bwMode="auto">
            <a:xfrm>
              <a:off x="249" y="1207"/>
              <a:ext cx="1180" cy="181"/>
            </a:xfrm>
            <a:prstGeom prst="rect">
              <a:avLst/>
            </a:prstGeom>
            <a:solidFill>
              <a:srgbClr val="66FF33"/>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600">
                  <a:solidFill>
                    <a:srgbClr val="000000"/>
                  </a:solidFill>
                  <a:latin typeface="Tahoma" pitchFamily="34" charset="0"/>
                </a:rPr>
                <a:t>Skupek</a:t>
              </a:r>
              <a:endParaRPr lang="it-IT" sz="1600">
                <a:solidFill>
                  <a:srgbClr val="000000"/>
                </a:solidFill>
                <a:latin typeface="Tahoma" pitchFamily="34" charset="0"/>
              </a:endParaRPr>
            </a:p>
          </p:txBody>
        </p:sp>
        <p:sp>
          <p:nvSpPr>
            <p:cNvPr id="3112" name="Rectangle 40"/>
            <p:cNvSpPr>
              <a:spLocks noChangeArrowheads="1"/>
            </p:cNvSpPr>
            <p:nvPr/>
          </p:nvSpPr>
          <p:spPr bwMode="auto">
            <a:xfrm>
              <a:off x="1701" y="3748"/>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a:solidFill>
                    <a:srgbClr val="000000"/>
                  </a:solidFill>
                  <a:latin typeface="Tahoma" pitchFamily="34" charset="0"/>
                </a:rPr>
                <a:t>Učni vir</a:t>
              </a:r>
              <a:endParaRPr lang="it-IT" sz="1400">
                <a:solidFill>
                  <a:srgbClr val="000000"/>
                </a:solidFill>
                <a:latin typeface="Tahoma" pitchFamily="34" charset="0"/>
              </a:endParaRPr>
            </a:p>
          </p:txBody>
        </p:sp>
        <p:sp>
          <p:nvSpPr>
            <p:cNvPr id="3113" name="Rectangle 41"/>
            <p:cNvSpPr>
              <a:spLocks noChangeArrowheads="1"/>
            </p:cNvSpPr>
            <p:nvPr/>
          </p:nvSpPr>
          <p:spPr bwMode="auto">
            <a:xfrm>
              <a:off x="1701" y="3521"/>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a:solidFill>
                    <a:srgbClr val="000000"/>
                  </a:solidFill>
                  <a:latin typeface="Tahoma" pitchFamily="34" charset="0"/>
                </a:rPr>
                <a:t>Učni vir</a:t>
              </a:r>
              <a:endParaRPr lang="it-IT" sz="1400">
                <a:solidFill>
                  <a:srgbClr val="000000"/>
                </a:solidFill>
                <a:latin typeface="Tahoma" pitchFamily="34" charset="0"/>
              </a:endParaRPr>
            </a:p>
          </p:txBody>
        </p:sp>
        <p:sp>
          <p:nvSpPr>
            <p:cNvPr id="3114" name="Rectangle 42"/>
            <p:cNvSpPr>
              <a:spLocks noChangeArrowheads="1"/>
            </p:cNvSpPr>
            <p:nvPr/>
          </p:nvSpPr>
          <p:spPr bwMode="auto">
            <a:xfrm>
              <a:off x="975" y="3974"/>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a:solidFill>
                    <a:srgbClr val="000000"/>
                  </a:solidFill>
                  <a:latin typeface="Tahoma" pitchFamily="34" charset="0"/>
                </a:rPr>
                <a:t>Učni vir</a:t>
              </a:r>
              <a:endParaRPr lang="it-IT" sz="1400">
                <a:solidFill>
                  <a:srgbClr val="000000"/>
                </a:solidFill>
                <a:latin typeface="Tahoma" pitchFamily="34" charset="0"/>
              </a:endParaRPr>
            </a:p>
          </p:txBody>
        </p:sp>
        <p:sp>
          <p:nvSpPr>
            <p:cNvPr id="3115" name="Rectangle 43"/>
            <p:cNvSpPr>
              <a:spLocks noChangeArrowheads="1"/>
            </p:cNvSpPr>
            <p:nvPr/>
          </p:nvSpPr>
          <p:spPr bwMode="auto">
            <a:xfrm>
              <a:off x="1701" y="3068"/>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a:solidFill>
                    <a:srgbClr val="000000"/>
                  </a:solidFill>
                  <a:latin typeface="Tahoma" pitchFamily="34" charset="0"/>
                </a:rPr>
                <a:t>Učni vir</a:t>
              </a:r>
              <a:endParaRPr lang="it-IT" sz="1400">
                <a:solidFill>
                  <a:srgbClr val="000000"/>
                </a:solidFill>
                <a:latin typeface="Tahoma" pitchFamily="34" charset="0"/>
              </a:endParaRPr>
            </a:p>
          </p:txBody>
        </p:sp>
        <p:sp>
          <p:nvSpPr>
            <p:cNvPr id="3116" name="Rectangle 44"/>
            <p:cNvSpPr>
              <a:spLocks noChangeArrowheads="1"/>
            </p:cNvSpPr>
            <p:nvPr/>
          </p:nvSpPr>
          <p:spPr bwMode="auto">
            <a:xfrm>
              <a:off x="1701" y="2841"/>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a:solidFill>
                    <a:srgbClr val="000000"/>
                  </a:solidFill>
                  <a:latin typeface="Tahoma" pitchFamily="34" charset="0"/>
                </a:rPr>
                <a:t>Učni vir</a:t>
              </a:r>
              <a:endParaRPr lang="it-IT" sz="1400">
                <a:solidFill>
                  <a:srgbClr val="000000"/>
                </a:solidFill>
                <a:latin typeface="Tahoma" pitchFamily="34" charset="0"/>
              </a:endParaRPr>
            </a:p>
          </p:txBody>
        </p:sp>
        <p:sp>
          <p:nvSpPr>
            <p:cNvPr id="3117" name="Rectangle 45"/>
            <p:cNvSpPr>
              <a:spLocks noChangeArrowheads="1"/>
            </p:cNvSpPr>
            <p:nvPr/>
          </p:nvSpPr>
          <p:spPr bwMode="auto">
            <a:xfrm>
              <a:off x="1701" y="2160"/>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600">
                  <a:solidFill>
                    <a:srgbClr val="000000"/>
                  </a:solidFill>
                </a:rPr>
                <a:t>Učni vir</a:t>
              </a:r>
              <a:endParaRPr lang="it-IT" sz="1600">
                <a:solidFill>
                  <a:srgbClr val="000000"/>
                </a:solidFill>
              </a:endParaRPr>
            </a:p>
          </p:txBody>
        </p:sp>
        <p:sp>
          <p:nvSpPr>
            <p:cNvPr id="3118" name="Rectangle 46"/>
            <p:cNvSpPr>
              <a:spLocks noChangeArrowheads="1"/>
            </p:cNvSpPr>
            <p:nvPr/>
          </p:nvSpPr>
          <p:spPr bwMode="auto">
            <a:xfrm>
              <a:off x="1701" y="1933"/>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dirty="0">
                  <a:solidFill>
                    <a:srgbClr val="000000"/>
                  </a:solidFill>
                  <a:latin typeface="Tahoma" pitchFamily="34" charset="0"/>
                </a:rPr>
                <a:t>Učni vir</a:t>
              </a:r>
              <a:endParaRPr lang="it-IT" sz="1400" dirty="0">
                <a:solidFill>
                  <a:srgbClr val="000000"/>
                </a:solidFill>
                <a:latin typeface="Tahoma" pitchFamily="34" charset="0"/>
              </a:endParaRPr>
            </a:p>
          </p:txBody>
        </p:sp>
        <p:sp>
          <p:nvSpPr>
            <p:cNvPr id="3119" name="Rectangle 47"/>
            <p:cNvSpPr>
              <a:spLocks noChangeArrowheads="1"/>
            </p:cNvSpPr>
            <p:nvPr/>
          </p:nvSpPr>
          <p:spPr bwMode="auto">
            <a:xfrm>
              <a:off x="1701" y="2387"/>
              <a:ext cx="1180" cy="181"/>
            </a:xfrm>
            <a:prstGeom prst="rect">
              <a:avLst/>
            </a:prstGeom>
            <a:solidFill>
              <a:srgbClr val="FFFF00"/>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l-SI" sz="1400">
                  <a:solidFill>
                    <a:srgbClr val="000000"/>
                  </a:solidFill>
                  <a:latin typeface="Tahoma" pitchFamily="34" charset="0"/>
                </a:rPr>
                <a:t>Učni vir</a:t>
              </a:r>
              <a:endParaRPr lang="it-IT" sz="1400">
                <a:solidFill>
                  <a:srgbClr val="000000"/>
                </a:solidFill>
                <a:latin typeface="Tahoma" pitchFamily="34" charset="0"/>
              </a:endParaRPr>
            </a:p>
          </p:txBody>
        </p:sp>
        <p:cxnSp>
          <p:nvCxnSpPr>
            <p:cNvPr id="3120" name="AutoShape 48"/>
            <p:cNvCxnSpPr>
              <a:cxnSpLocks noChangeShapeType="1"/>
              <a:stCxn id="3111" idx="2"/>
              <a:endCxn id="3107" idx="1"/>
            </p:cNvCxnSpPr>
            <p:nvPr/>
          </p:nvCxnSpPr>
          <p:spPr bwMode="auto">
            <a:xfrm rot="16200000" flipH="1">
              <a:off x="816" y="1420"/>
              <a:ext cx="174"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1" name="AutoShape 49"/>
            <p:cNvCxnSpPr>
              <a:cxnSpLocks noChangeShapeType="1"/>
              <a:stCxn id="3111" idx="2"/>
              <a:endCxn id="3108" idx="1"/>
            </p:cNvCxnSpPr>
            <p:nvPr/>
          </p:nvCxnSpPr>
          <p:spPr bwMode="auto">
            <a:xfrm rot="16200000" flipH="1">
              <a:off x="703" y="1533"/>
              <a:ext cx="400"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2" name="AutoShape 50"/>
            <p:cNvCxnSpPr>
              <a:cxnSpLocks noChangeShapeType="1"/>
              <a:stCxn id="3111" idx="2"/>
              <a:endCxn id="3109" idx="1"/>
            </p:cNvCxnSpPr>
            <p:nvPr/>
          </p:nvCxnSpPr>
          <p:spPr bwMode="auto">
            <a:xfrm rot="16200000" flipH="1">
              <a:off x="249" y="1987"/>
              <a:ext cx="1307"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3" name="AutoShape 51"/>
            <p:cNvCxnSpPr>
              <a:cxnSpLocks noChangeShapeType="1"/>
              <a:stCxn id="3111" idx="2"/>
              <a:endCxn id="3110" idx="1"/>
            </p:cNvCxnSpPr>
            <p:nvPr/>
          </p:nvCxnSpPr>
          <p:spPr bwMode="auto">
            <a:xfrm rot="16200000" flipH="1">
              <a:off x="-91" y="2327"/>
              <a:ext cx="1988"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4" name="AutoShape 52"/>
            <p:cNvCxnSpPr>
              <a:cxnSpLocks noChangeShapeType="1"/>
              <a:stCxn id="3111" idx="2"/>
              <a:endCxn id="3114" idx="1"/>
            </p:cNvCxnSpPr>
            <p:nvPr/>
          </p:nvCxnSpPr>
          <p:spPr bwMode="auto">
            <a:xfrm rot="16200000" flipH="1">
              <a:off x="-431" y="2667"/>
              <a:ext cx="2668"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5" name="AutoShape 53"/>
            <p:cNvCxnSpPr>
              <a:cxnSpLocks noChangeShapeType="1"/>
              <a:stCxn id="3108" idx="2"/>
              <a:endCxn id="3118" idx="1"/>
            </p:cNvCxnSpPr>
            <p:nvPr/>
          </p:nvCxnSpPr>
          <p:spPr bwMode="auto">
            <a:xfrm rot="16200000" flipH="1">
              <a:off x="1565" y="1896"/>
              <a:ext cx="128"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6" name="AutoShape 54"/>
            <p:cNvCxnSpPr>
              <a:cxnSpLocks noChangeShapeType="1"/>
              <a:stCxn id="3108" idx="2"/>
              <a:endCxn id="3117" idx="1"/>
            </p:cNvCxnSpPr>
            <p:nvPr/>
          </p:nvCxnSpPr>
          <p:spPr bwMode="auto">
            <a:xfrm rot="16200000" flipH="1">
              <a:off x="1451" y="2010"/>
              <a:ext cx="355"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7" name="AutoShape 55"/>
            <p:cNvCxnSpPr>
              <a:cxnSpLocks noChangeShapeType="1"/>
              <a:stCxn id="3108" idx="2"/>
              <a:endCxn id="3119" idx="1"/>
            </p:cNvCxnSpPr>
            <p:nvPr/>
          </p:nvCxnSpPr>
          <p:spPr bwMode="auto">
            <a:xfrm rot="16200000" flipH="1">
              <a:off x="1338" y="2123"/>
              <a:ext cx="582"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8" name="AutoShape 56"/>
            <p:cNvCxnSpPr>
              <a:cxnSpLocks noChangeShapeType="1"/>
              <a:stCxn id="3109" idx="2"/>
              <a:endCxn id="3116" idx="1"/>
            </p:cNvCxnSpPr>
            <p:nvPr/>
          </p:nvCxnSpPr>
          <p:spPr bwMode="auto">
            <a:xfrm rot="16200000" flipH="1">
              <a:off x="1564" y="2804"/>
              <a:ext cx="129"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9" name="AutoShape 57"/>
            <p:cNvCxnSpPr>
              <a:cxnSpLocks noChangeShapeType="1"/>
              <a:stCxn id="3109" idx="2"/>
              <a:endCxn id="3115" idx="1"/>
            </p:cNvCxnSpPr>
            <p:nvPr/>
          </p:nvCxnSpPr>
          <p:spPr bwMode="auto">
            <a:xfrm rot="16200000" flipH="1">
              <a:off x="1451" y="2917"/>
              <a:ext cx="356"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0" name="AutoShape 58"/>
            <p:cNvCxnSpPr>
              <a:cxnSpLocks noChangeShapeType="1"/>
              <a:stCxn id="3110" idx="2"/>
              <a:endCxn id="3112" idx="1"/>
            </p:cNvCxnSpPr>
            <p:nvPr/>
          </p:nvCxnSpPr>
          <p:spPr bwMode="auto">
            <a:xfrm rot="16200000" flipH="1">
              <a:off x="1451" y="3598"/>
              <a:ext cx="355"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1" name="AutoShape 59"/>
            <p:cNvCxnSpPr>
              <a:cxnSpLocks noChangeShapeType="1"/>
              <a:stCxn id="3110" idx="2"/>
              <a:endCxn id="3113" idx="1"/>
            </p:cNvCxnSpPr>
            <p:nvPr/>
          </p:nvCxnSpPr>
          <p:spPr bwMode="auto">
            <a:xfrm rot="16200000" flipH="1">
              <a:off x="1565" y="3484"/>
              <a:ext cx="128" cy="127"/>
            </a:xfrm>
            <a:prstGeom prst="bentConnector2">
              <a:avLst/>
            </a:prstGeom>
            <a:noFill/>
            <a:ln w="28575">
              <a:solidFill>
                <a:srgbClr val="66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2" name="AutoShape 60"/>
            <p:cNvCxnSpPr>
              <a:cxnSpLocks noChangeShapeType="1"/>
              <a:stCxn id="3107" idx="3"/>
              <a:endCxn id="3087" idx="2"/>
            </p:cNvCxnSpPr>
            <p:nvPr/>
          </p:nvCxnSpPr>
          <p:spPr bwMode="auto">
            <a:xfrm flipV="1">
              <a:off x="2164" y="1457"/>
              <a:ext cx="1306" cy="11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3" name="AutoShape 61"/>
            <p:cNvCxnSpPr>
              <a:cxnSpLocks noChangeShapeType="1"/>
              <a:stCxn id="3118" idx="3"/>
              <a:endCxn id="3104" idx="2"/>
            </p:cNvCxnSpPr>
            <p:nvPr/>
          </p:nvCxnSpPr>
          <p:spPr bwMode="auto">
            <a:xfrm flipV="1">
              <a:off x="2890" y="1910"/>
              <a:ext cx="398" cy="11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4" name="AutoShape 62"/>
            <p:cNvCxnSpPr>
              <a:cxnSpLocks noChangeShapeType="1"/>
              <a:stCxn id="3117" idx="3"/>
              <a:endCxn id="3089" idx="2"/>
            </p:cNvCxnSpPr>
            <p:nvPr/>
          </p:nvCxnSpPr>
          <p:spPr bwMode="auto">
            <a:xfrm flipV="1">
              <a:off x="2890" y="2228"/>
              <a:ext cx="489" cy="2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5" name="AutoShape 63"/>
            <p:cNvCxnSpPr>
              <a:cxnSpLocks noChangeShapeType="1"/>
              <a:stCxn id="3119" idx="3"/>
              <a:endCxn id="3100" idx="2"/>
            </p:cNvCxnSpPr>
            <p:nvPr/>
          </p:nvCxnSpPr>
          <p:spPr bwMode="auto">
            <a:xfrm>
              <a:off x="2890" y="2478"/>
              <a:ext cx="806" cy="6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6" name="AutoShape 64"/>
            <p:cNvCxnSpPr>
              <a:cxnSpLocks noChangeShapeType="1"/>
              <a:stCxn id="3116" idx="3"/>
              <a:endCxn id="3105" idx="2"/>
            </p:cNvCxnSpPr>
            <p:nvPr/>
          </p:nvCxnSpPr>
          <p:spPr bwMode="auto">
            <a:xfrm flipV="1">
              <a:off x="2890" y="2772"/>
              <a:ext cx="444" cy="1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7" name="AutoShape 65"/>
            <p:cNvCxnSpPr>
              <a:cxnSpLocks noChangeShapeType="1"/>
              <a:stCxn id="3115" idx="3"/>
              <a:endCxn id="3099" idx="2"/>
            </p:cNvCxnSpPr>
            <p:nvPr/>
          </p:nvCxnSpPr>
          <p:spPr bwMode="auto">
            <a:xfrm flipV="1">
              <a:off x="2890" y="3090"/>
              <a:ext cx="580" cy="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8" name="AutoShape 66"/>
            <p:cNvCxnSpPr>
              <a:cxnSpLocks noChangeShapeType="1"/>
              <a:stCxn id="3113" idx="3"/>
              <a:endCxn id="3102" idx="2"/>
            </p:cNvCxnSpPr>
            <p:nvPr/>
          </p:nvCxnSpPr>
          <p:spPr bwMode="auto">
            <a:xfrm flipV="1">
              <a:off x="2890" y="3543"/>
              <a:ext cx="625" cy="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39" name="AutoShape 67"/>
            <p:cNvCxnSpPr>
              <a:cxnSpLocks noChangeShapeType="1"/>
              <a:stCxn id="3112" idx="3"/>
              <a:endCxn id="3097" idx="2"/>
            </p:cNvCxnSpPr>
            <p:nvPr/>
          </p:nvCxnSpPr>
          <p:spPr bwMode="auto">
            <a:xfrm flipV="1">
              <a:off x="2890" y="3770"/>
              <a:ext cx="1351" cy="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0" name="AutoShape 68"/>
            <p:cNvCxnSpPr>
              <a:cxnSpLocks noChangeShapeType="1"/>
              <a:stCxn id="3114" idx="3"/>
              <a:endCxn id="3103" idx="2"/>
            </p:cNvCxnSpPr>
            <p:nvPr/>
          </p:nvCxnSpPr>
          <p:spPr bwMode="auto">
            <a:xfrm flipV="1">
              <a:off x="2164" y="3997"/>
              <a:ext cx="1623" cy="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0239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2500" fill="hold"/>
                                        <p:tgtEl>
                                          <p:spTgt spid="3077"/>
                                        </p:tgtEl>
                                        <p:attrNameLst>
                                          <p:attrName>ppt_x</p:attrName>
                                        </p:attrNameLst>
                                      </p:cBhvr>
                                      <p:tavLst>
                                        <p:tav tm="0">
                                          <p:val>
                                            <p:strVal val="#ppt_x"/>
                                          </p:val>
                                        </p:tav>
                                        <p:tav tm="100000">
                                          <p:val>
                                            <p:strVal val="#ppt_x"/>
                                          </p:val>
                                        </p:tav>
                                      </p:tavLst>
                                    </p:anim>
                                    <p:anim calcmode="lin" valueType="num">
                                      <p:cBhvr additive="base">
                                        <p:cTn id="8" dur="2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nodeType="clickEffect">
                                  <p:stCondLst>
                                    <p:cond delay="0"/>
                                  </p:stCondLst>
                                  <p:childTnLst>
                                    <p:set>
                                      <p:cBhvr>
                                        <p:cTn id="12" dur="1" fill="hold">
                                          <p:stCondLst>
                                            <p:cond delay="0"/>
                                          </p:stCondLst>
                                        </p:cTn>
                                        <p:tgtEl>
                                          <p:spTgt spid="3106"/>
                                        </p:tgtEl>
                                        <p:attrNameLst>
                                          <p:attrName>style.visibility</p:attrName>
                                        </p:attrNameLst>
                                      </p:cBhvr>
                                      <p:to>
                                        <p:strVal val="visible"/>
                                      </p:to>
                                    </p:set>
                                    <p:animEffect transition="in" filter="fade">
                                      <p:cBhvr>
                                        <p:cTn id="13" dur="770" decel="100000"/>
                                        <p:tgtEl>
                                          <p:spTgt spid="3106"/>
                                        </p:tgtEl>
                                      </p:cBhvr>
                                    </p:animEffect>
                                    <p:animScale>
                                      <p:cBhvr>
                                        <p:cTn id="14" dur="770" decel="100000"/>
                                        <p:tgtEl>
                                          <p:spTgt spid="3106"/>
                                        </p:tgtEl>
                                      </p:cBhvr>
                                      <p:from x="10000" y="10000"/>
                                      <p:to x="200000" y="450000"/>
                                    </p:animScale>
                                    <p:animScale>
                                      <p:cBhvr>
                                        <p:cTn id="15" dur="1230" accel="100000" fill="hold">
                                          <p:stCondLst>
                                            <p:cond delay="770"/>
                                          </p:stCondLst>
                                        </p:cTn>
                                        <p:tgtEl>
                                          <p:spTgt spid="3106"/>
                                        </p:tgtEl>
                                      </p:cBhvr>
                                      <p:from x="200000" y="450000"/>
                                      <p:to x="100000" y="100000"/>
                                    </p:animScale>
                                    <p:set>
                                      <p:cBhvr>
                                        <p:cTn id="16" dur="770" fill="hold"/>
                                        <p:tgtEl>
                                          <p:spTgt spid="3106"/>
                                        </p:tgtEl>
                                        <p:attrNameLst>
                                          <p:attrName>ppt_x</p:attrName>
                                        </p:attrNameLst>
                                      </p:cBhvr>
                                      <p:to>
                                        <p:strVal val="(0.5)"/>
                                      </p:to>
                                    </p:set>
                                    <p:anim from="(0.5)" to="(#ppt_x)" calcmode="lin" valueType="num">
                                      <p:cBhvr>
                                        <p:cTn id="17" dur="1230" accel="100000" fill="hold">
                                          <p:stCondLst>
                                            <p:cond delay="770"/>
                                          </p:stCondLst>
                                        </p:cTn>
                                        <p:tgtEl>
                                          <p:spTgt spid="3106"/>
                                        </p:tgtEl>
                                        <p:attrNameLst>
                                          <p:attrName>ppt_x</p:attrName>
                                        </p:attrNameLst>
                                      </p:cBhvr>
                                    </p:anim>
                                    <p:set>
                                      <p:cBhvr>
                                        <p:cTn id="18" dur="770" fill="hold"/>
                                        <p:tgtEl>
                                          <p:spTgt spid="3106"/>
                                        </p:tgtEl>
                                        <p:attrNameLst>
                                          <p:attrName>ppt_y</p:attrName>
                                        </p:attrNameLst>
                                      </p:cBhvr>
                                      <p:to>
                                        <p:strVal val="(#ppt_y+0.4)"/>
                                      </p:to>
                                    </p:set>
                                    <p:anim from="(#ppt_y+0.4)" to="(#ppt_y)" calcmode="lin" valueType="num">
                                      <p:cBhvr>
                                        <p:cTn id="19" dur="1230" accel="100000" fill="hold">
                                          <p:stCondLst>
                                            <p:cond delay="770"/>
                                          </p:stCondLst>
                                        </p:cTn>
                                        <p:tgtEl>
                                          <p:spTgt spid="3106"/>
                                        </p:tgtEl>
                                        <p:attrNameLst>
                                          <p:attrName>ppt_y</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circle(in)">
                                      <p:cBhvr>
                                        <p:cTn id="29"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5763" y="0"/>
            <a:ext cx="8229600" cy="1143000"/>
          </a:xfrm>
        </p:spPr>
        <p:txBody>
          <a:bodyPr>
            <a:normAutofit fontScale="90000"/>
          </a:bodyPr>
          <a:lstStyle/>
          <a:p>
            <a:pPr eaLnBrk="1" hangingPunct="1"/>
            <a:r>
              <a:rPr lang="sl-SI" dirty="0" smtClean="0">
                <a:solidFill>
                  <a:srgbClr val="FF0000"/>
                </a:solidFill>
              </a:rPr>
              <a:t>LMS – Learning Management System</a:t>
            </a:r>
          </a:p>
        </p:txBody>
      </p:sp>
      <p:sp>
        <p:nvSpPr>
          <p:cNvPr id="5123" name="Rectangle 4"/>
          <p:cNvSpPr>
            <a:spLocks noChangeArrowheads="1"/>
          </p:cNvSpPr>
          <p:nvPr/>
        </p:nvSpPr>
        <p:spPr bwMode="auto">
          <a:xfrm>
            <a:off x="2987675" y="3429000"/>
            <a:ext cx="3384550" cy="647700"/>
          </a:xfrm>
          <a:prstGeom prst="rect">
            <a:avLst/>
          </a:prstGeom>
          <a:solidFill>
            <a:srgbClr val="CCECFF"/>
          </a:solidFill>
          <a:ln w="9525">
            <a:solidFill>
              <a:srgbClr val="330000"/>
            </a:solidFill>
            <a:miter lim="800000"/>
            <a:headEnd/>
            <a:tailEnd/>
          </a:ln>
        </p:spPr>
        <p:txBody>
          <a:bodyPr wrap="none" anchor="ctr"/>
          <a:lstStyle/>
          <a:p>
            <a:pPr algn="ctr" fontAlgn="base">
              <a:spcBef>
                <a:spcPct val="0"/>
              </a:spcBef>
              <a:spcAft>
                <a:spcPct val="0"/>
              </a:spcAft>
            </a:pPr>
            <a:r>
              <a:rPr lang="sl-SI">
                <a:solidFill>
                  <a:srgbClr val="000000"/>
                </a:solidFill>
              </a:rPr>
              <a:t>LMS</a:t>
            </a:r>
          </a:p>
          <a:p>
            <a:pPr algn="ctr" fontAlgn="base">
              <a:spcBef>
                <a:spcPct val="0"/>
              </a:spcBef>
              <a:spcAft>
                <a:spcPct val="0"/>
              </a:spcAft>
            </a:pPr>
            <a:r>
              <a:rPr lang="sl-SI">
                <a:solidFill>
                  <a:srgbClr val="000000"/>
                </a:solidFill>
              </a:rPr>
              <a:t>Sistem za upravljanje z učenjem</a:t>
            </a: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4581525"/>
            <a:ext cx="936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6"/>
          <p:cNvSpPr>
            <a:spLocks noChangeShapeType="1"/>
          </p:cNvSpPr>
          <p:nvPr/>
        </p:nvSpPr>
        <p:spPr bwMode="auto">
          <a:xfrm flipV="1">
            <a:off x="4860925" y="4076700"/>
            <a:ext cx="0" cy="431800"/>
          </a:xfrm>
          <a:prstGeom prst="line">
            <a:avLst/>
          </a:prstGeom>
          <a:noFill/>
          <a:ln w="9525">
            <a:solidFill>
              <a:srgbClr val="33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5126" name="Line 7"/>
          <p:cNvSpPr>
            <a:spLocks noChangeShapeType="1"/>
          </p:cNvSpPr>
          <p:nvPr/>
        </p:nvSpPr>
        <p:spPr bwMode="auto">
          <a:xfrm flipH="1">
            <a:off x="4500563" y="4076700"/>
            <a:ext cx="0" cy="503238"/>
          </a:xfrm>
          <a:prstGeom prst="line">
            <a:avLst/>
          </a:prstGeom>
          <a:noFill/>
          <a:ln w="9525">
            <a:solidFill>
              <a:srgbClr val="33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pic>
        <p:nvPicPr>
          <p:cNvPr id="512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2060575"/>
            <a:ext cx="10636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2060575"/>
            <a:ext cx="10636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2133600"/>
            <a:ext cx="10636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581525"/>
            <a:ext cx="936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Line 14"/>
          <p:cNvSpPr>
            <a:spLocks noChangeShapeType="1"/>
          </p:cNvSpPr>
          <p:nvPr/>
        </p:nvSpPr>
        <p:spPr bwMode="auto">
          <a:xfrm flipV="1">
            <a:off x="3635375" y="4076700"/>
            <a:ext cx="0" cy="431800"/>
          </a:xfrm>
          <a:prstGeom prst="line">
            <a:avLst/>
          </a:prstGeom>
          <a:noFill/>
          <a:ln w="9525">
            <a:solidFill>
              <a:srgbClr val="33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5132" name="Line 15"/>
          <p:cNvSpPr>
            <a:spLocks noChangeShapeType="1"/>
          </p:cNvSpPr>
          <p:nvPr/>
        </p:nvSpPr>
        <p:spPr bwMode="auto">
          <a:xfrm flipH="1">
            <a:off x="3275013" y="4076700"/>
            <a:ext cx="0" cy="503238"/>
          </a:xfrm>
          <a:prstGeom prst="line">
            <a:avLst/>
          </a:prstGeom>
          <a:noFill/>
          <a:ln w="9525">
            <a:solidFill>
              <a:srgbClr val="33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pic>
        <p:nvPicPr>
          <p:cNvPr id="513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581525"/>
            <a:ext cx="936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Line 17"/>
          <p:cNvSpPr>
            <a:spLocks noChangeShapeType="1"/>
          </p:cNvSpPr>
          <p:nvPr/>
        </p:nvSpPr>
        <p:spPr bwMode="auto">
          <a:xfrm flipV="1">
            <a:off x="6011863" y="4076700"/>
            <a:ext cx="0" cy="431800"/>
          </a:xfrm>
          <a:prstGeom prst="line">
            <a:avLst/>
          </a:prstGeom>
          <a:noFill/>
          <a:ln w="9525">
            <a:solidFill>
              <a:srgbClr val="33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5135" name="Line 18"/>
          <p:cNvSpPr>
            <a:spLocks noChangeShapeType="1"/>
          </p:cNvSpPr>
          <p:nvPr/>
        </p:nvSpPr>
        <p:spPr bwMode="auto">
          <a:xfrm flipH="1">
            <a:off x="5651500" y="4076700"/>
            <a:ext cx="0" cy="503238"/>
          </a:xfrm>
          <a:prstGeom prst="line">
            <a:avLst/>
          </a:prstGeom>
          <a:noFill/>
          <a:ln w="9525">
            <a:solidFill>
              <a:srgbClr val="33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5136" name="Text Box 19"/>
          <p:cNvSpPr txBox="1">
            <a:spLocks noChangeArrowheads="1"/>
          </p:cNvSpPr>
          <p:nvPr/>
        </p:nvSpPr>
        <p:spPr bwMode="auto">
          <a:xfrm>
            <a:off x="6804025" y="2492375"/>
            <a:ext cx="153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Izobraževalni</a:t>
            </a:r>
          </a:p>
          <a:p>
            <a:pPr eaLnBrk="1" fontAlgn="base" hangingPunct="1">
              <a:spcBef>
                <a:spcPct val="0"/>
              </a:spcBef>
              <a:spcAft>
                <a:spcPct val="0"/>
              </a:spcAft>
            </a:pPr>
            <a:r>
              <a:rPr lang="sl-SI">
                <a:solidFill>
                  <a:srgbClr val="000000"/>
                </a:solidFill>
              </a:rPr>
              <a:t>tečaji</a:t>
            </a:r>
          </a:p>
        </p:txBody>
      </p:sp>
      <p:sp>
        <p:nvSpPr>
          <p:cNvPr id="5137" name="Text Box 20"/>
          <p:cNvSpPr txBox="1">
            <a:spLocks noChangeArrowheads="1"/>
          </p:cNvSpPr>
          <p:nvPr/>
        </p:nvSpPr>
        <p:spPr bwMode="auto">
          <a:xfrm>
            <a:off x="6877050" y="508476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Učenci</a:t>
            </a:r>
          </a:p>
        </p:txBody>
      </p:sp>
      <p:sp>
        <p:nvSpPr>
          <p:cNvPr id="5138" name="Line 22"/>
          <p:cNvSpPr>
            <a:spLocks noChangeShapeType="1"/>
          </p:cNvSpPr>
          <p:nvPr/>
        </p:nvSpPr>
        <p:spPr bwMode="auto">
          <a:xfrm>
            <a:off x="2484438" y="3644900"/>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5139" name="Line 23"/>
          <p:cNvSpPr>
            <a:spLocks noChangeShapeType="1"/>
          </p:cNvSpPr>
          <p:nvPr/>
        </p:nvSpPr>
        <p:spPr bwMode="auto">
          <a:xfrm flipH="1">
            <a:off x="2411413" y="39338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5140" name="Text Box 24"/>
          <p:cNvSpPr txBox="1">
            <a:spLocks noChangeArrowheads="1"/>
          </p:cNvSpPr>
          <p:nvPr/>
        </p:nvSpPr>
        <p:spPr bwMode="auto">
          <a:xfrm>
            <a:off x="468313" y="4437063"/>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Učitelj</a:t>
            </a:r>
          </a:p>
        </p:txBody>
      </p:sp>
      <p:pic>
        <p:nvPicPr>
          <p:cNvPr id="5141"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0113"/>
            <a:ext cx="24114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791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62334" y="24165"/>
            <a:ext cx="8229600" cy="1143000"/>
          </a:xfrm>
        </p:spPr>
        <p:txBody>
          <a:bodyPr>
            <a:normAutofit/>
          </a:bodyPr>
          <a:lstStyle/>
          <a:p>
            <a:r>
              <a:rPr lang="sl-SI" altLang="en-US" sz="4000" dirty="0" smtClean="0">
                <a:solidFill>
                  <a:srgbClr val="FF0000"/>
                </a:solidFill>
              </a:rPr>
              <a:t>Gradniki vsebin glede na klicanje</a:t>
            </a:r>
            <a:endParaRPr lang="en-US" altLang="en-US" sz="4000" dirty="0">
              <a:solidFill>
                <a:srgbClr val="FF0000"/>
              </a:solidFill>
            </a:endParaRPr>
          </a:p>
        </p:txBody>
      </p:sp>
      <p:sp>
        <p:nvSpPr>
          <p:cNvPr id="265219" name="Rectangle 3"/>
          <p:cNvSpPr>
            <a:spLocks noGrp="1" noChangeArrowheads="1"/>
          </p:cNvSpPr>
          <p:nvPr>
            <p:ph type="body" idx="1"/>
          </p:nvPr>
        </p:nvSpPr>
        <p:spPr>
          <a:xfrm>
            <a:off x="457200" y="1600200"/>
            <a:ext cx="8686800" cy="4876800"/>
          </a:xfrm>
        </p:spPr>
        <p:txBody>
          <a:bodyPr/>
          <a:lstStyle/>
          <a:p>
            <a:pPr>
              <a:lnSpc>
                <a:spcPct val="90000"/>
              </a:lnSpc>
            </a:pPr>
            <a:r>
              <a:rPr lang="en-US" altLang="en-US" sz="2200" b="1" dirty="0" smtClean="0">
                <a:solidFill>
                  <a:srgbClr val="FF0000"/>
                </a:solidFill>
              </a:rPr>
              <a:t>ASSET</a:t>
            </a:r>
            <a:r>
              <a:rPr lang="sl-SI" altLang="en-US" sz="2200" b="1" dirty="0" smtClean="0">
                <a:solidFill>
                  <a:srgbClr val="FF0000"/>
                </a:solidFill>
              </a:rPr>
              <a:t> (sredstvo)</a:t>
            </a:r>
            <a:endParaRPr lang="en-US" altLang="en-US" sz="2200" b="1" dirty="0">
              <a:solidFill>
                <a:srgbClr val="FF0000"/>
              </a:solidFill>
            </a:endParaRPr>
          </a:p>
          <a:p>
            <a:pPr lvl="1">
              <a:lnSpc>
                <a:spcPct val="90000"/>
              </a:lnSpc>
            </a:pPr>
            <a:r>
              <a:rPr lang="en-US" altLang="en-US" sz="2200" dirty="0"/>
              <a:t>SCORM launch model only requires that LMS launch the asset using the HTTP protocol</a:t>
            </a:r>
          </a:p>
          <a:p>
            <a:pPr lvl="1">
              <a:lnSpc>
                <a:spcPct val="90000"/>
              </a:lnSpc>
            </a:pPr>
            <a:r>
              <a:rPr lang="en-US" altLang="en-US" sz="2200" dirty="0"/>
              <a:t>There are no need to communicate, using API and data model, back to the LMS</a:t>
            </a:r>
          </a:p>
          <a:p>
            <a:pPr>
              <a:lnSpc>
                <a:spcPct val="90000"/>
              </a:lnSpc>
            </a:pPr>
            <a:r>
              <a:rPr lang="en-US" altLang="en-US" sz="2200" b="1" dirty="0">
                <a:solidFill>
                  <a:srgbClr val="FF0000"/>
                </a:solidFill>
              </a:rPr>
              <a:t>SCO</a:t>
            </a:r>
          </a:p>
          <a:p>
            <a:pPr lvl="1">
              <a:lnSpc>
                <a:spcPct val="90000"/>
              </a:lnSpc>
            </a:pPr>
            <a:r>
              <a:rPr lang="en-US" altLang="en-US" sz="2200" dirty="0"/>
              <a:t>SCORM launch model requires that an LMS only launch one SCO at a time and that only  one SCO is active at a time</a:t>
            </a:r>
          </a:p>
          <a:p>
            <a:pPr lvl="1">
              <a:lnSpc>
                <a:spcPct val="90000"/>
              </a:lnSpc>
            </a:pPr>
            <a:r>
              <a:rPr lang="en-US" altLang="en-US" sz="2200" dirty="0"/>
              <a:t>Only LMS may launch SCO, SCO may not launch other SCOs</a:t>
            </a:r>
          </a:p>
          <a:p>
            <a:pPr lvl="1">
              <a:lnSpc>
                <a:spcPct val="90000"/>
              </a:lnSpc>
            </a:pPr>
            <a:r>
              <a:rPr lang="en-US" altLang="en-US" sz="2200" dirty="0"/>
              <a:t>LMS must launch the SCO in a browser window that is a child window </a:t>
            </a:r>
            <a:r>
              <a:rPr lang="en-US" altLang="en-US" sz="2200" dirty="0" err="1"/>
              <a:t>ao</a:t>
            </a:r>
            <a:r>
              <a:rPr lang="en-US" altLang="en-US" sz="2200" dirty="0"/>
              <a:t> a child frame of the LMS window that exposed the API Adapter as a Document Object Model (DOM) Object. </a:t>
            </a:r>
          </a:p>
        </p:txBody>
      </p:sp>
    </p:spTree>
    <p:extLst>
      <p:ext uri="{BB962C8B-B14F-4D97-AF65-F5344CB8AC3E}">
        <p14:creationId xmlns:p14="http://schemas.microsoft.com/office/powerpoint/2010/main" val="1810266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20750" y="188640"/>
            <a:ext cx="7302500" cy="782960"/>
          </a:xfrm>
        </p:spPr>
        <p:txBody>
          <a:bodyPr>
            <a:normAutofit/>
          </a:bodyPr>
          <a:lstStyle/>
          <a:p>
            <a:r>
              <a:rPr lang="en-US" altLang="en-US" sz="3600" dirty="0" smtClean="0">
                <a:solidFill>
                  <a:srgbClr val="FF0000"/>
                </a:solidFill>
                <a:latin typeface="Arial" panose="020B0604020202020204" pitchFamily="34" charset="0"/>
                <a:cs typeface="Arial" panose="020B0604020202020204" pitchFamily="34" charset="0"/>
              </a:rPr>
              <a:t>Asset</a:t>
            </a:r>
            <a:r>
              <a:rPr lang="sl-SI" altLang="en-US" sz="3600" dirty="0" smtClean="0">
                <a:solidFill>
                  <a:srgbClr val="FF0000"/>
                </a:solidFill>
                <a:latin typeface="Arial" panose="020B0604020202020204" pitchFamily="34" charset="0"/>
                <a:cs typeface="Arial" panose="020B0604020202020204" pitchFamily="34" charset="0"/>
              </a:rPr>
              <a:t>s (sredstva)</a:t>
            </a:r>
            <a:endParaRPr lang="en-US" altLang="en-US" sz="3600" dirty="0">
              <a:solidFill>
                <a:srgbClr val="FF0000"/>
              </a:solidFill>
              <a:latin typeface="Arial" panose="020B0604020202020204" pitchFamily="34" charset="0"/>
              <a:cs typeface="Arial" panose="020B0604020202020204" pitchFamily="34" charset="0"/>
            </a:endParaRPr>
          </a:p>
        </p:txBody>
      </p:sp>
      <p:sp>
        <p:nvSpPr>
          <p:cNvPr id="129027" name="Text Box 3"/>
          <p:cNvSpPr txBox="1">
            <a:spLocks noChangeArrowheads="1"/>
          </p:cNvSpPr>
          <p:nvPr/>
        </p:nvSpPr>
        <p:spPr bwMode="auto">
          <a:xfrm>
            <a:off x="4355977" y="1596569"/>
            <a:ext cx="45365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sl-SI" altLang="en-US" sz="2400" dirty="0" smtClean="0">
                <a:latin typeface="Arial Narrow" panose="020B0606020202030204" pitchFamily="34" charset="0"/>
              </a:rPr>
              <a:t>Kateregakoli od teh gradnikov lahko sestavimo v vsebinski paket, posredovan preko spleta.</a:t>
            </a:r>
          </a:p>
          <a:p>
            <a:pPr eaLnBrk="0" hangingPunct="0"/>
            <a:endParaRPr lang="sl-SI" altLang="en-US" sz="2400" dirty="0">
              <a:latin typeface="Arial Narrow" panose="020B0606020202030204" pitchFamily="34" charset="0"/>
            </a:endParaRPr>
          </a:p>
          <a:p>
            <a:pPr eaLnBrk="0" hangingPunct="0"/>
            <a:r>
              <a:rPr lang="en-US" altLang="en-US" sz="2400" dirty="0" smtClean="0">
                <a:latin typeface="Arial Narrow" panose="020B0606020202030204" pitchFamily="34" charset="0"/>
              </a:rPr>
              <a:t> </a:t>
            </a:r>
            <a:r>
              <a:rPr lang="sl-SI" altLang="en-US" sz="2400" dirty="0" smtClean="0">
                <a:latin typeface="Arial Narrow" panose="020B0606020202030204" pitchFamily="34" charset="0"/>
              </a:rPr>
              <a:t>Ta sredstva (</a:t>
            </a:r>
            <a:r>
              <a:rPr lang="sl-SI" altLang="en-US" sz="2400" dirty="0" err="1" smtClean="0">
                <a:latin typeface="Arial Narrow" panose="020B0606020202030204" pitchFamily="34" charset="0"/>
              </a:rPr>
              <a:t>assets</a:t>
            </a:r>
            <a:r>
              <a:rPr lang="sl-SI" altLang="en-US" sz="2400" dirty="0" smtClean="0">
                <a:latin typeface="Arial Narrow" panose="020B0606020202030204" pitchFamily="34" charset="0"/>
              </a:rPr>
              <a:t>) nimajo nobene odgovornosti za neposredno komunikacijo z LMS</a:t>
            </a:r>
            <a:r>
              <a:rPr lang="en-US" altLang="en-US" sz="2400" dirty="0" smtClean="0">
                <a:latin typeface="Arial Narrow" panose="020B0606020202030204" pitchFamily="34" charset="0"/>
              </a:rPr>
              <a:t>.</a:t>
            </a:r>
            <a:endParaRPr lang="en-US" altLang="en-US" sz="2400" dirty="0">
              <a:latin typeface="Arial Narrow" panose="020B0606020202030204" pitchFamily="34" charset="0"/>
            </a:endParaRPr>
          </a:p>
        </p:txBody>
      </p:sp>
      <p:pic>
        <p:nvPicPr>
          <p:cNvPr id="129028" name="Picture 4" descr="as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96569"/>
            <a:ext cx="3600400" cy="373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05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97694" y="-34644"/>
            <a:ext cx="7772400" cy="1143000"/>
          </a:xfrm>
        </p:spPr>
        <p:txBody>
          <a:bodyPr/>
          <a:lstStyle/>
          <a:p>
            <a:r>
              <a:rPr lang="en-US" altLang="en-US" dirty="0">
                <a:solidFill>
                  <a:srgbClr val="FF0000"/>
                </a:solidFill>
              </a:rPr>
              <a:t>Sharable Content Object (SCO)</a:t>
            </a:r>
          </a:p>
        </p:txBody>
      </p:sp>
      <p:pic>
        <p:nvPicPr>
          <p:cNvPr id="131075" name="Picture 3" descr="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4852988" cy="3449637"/>
          </a:xfrm>
          <a:prstGeom prst="rect">
            <a:avLst/>
          </a:prstGeom>
          <a:noFill/>
          <a:extLst>
            <a:ext uri="{909E8E84-426E-40DD-AFC4-6F175D3DCCD1}">
              <a14:hiddenFill xmlns:a14="http://schemas.microsoft.com/office/drawing/2010/main">
                <a:solidFill>
                  <a:srgbClr val="FFFFFF"/>
                </a:solidFill>
              </a14:hiddenFill>
            </a:ext>
          </a:extLst>
        </p:spPr>
      </p:pic>
      <p:sp>
        <p:nvSpPr>
          <p:cNvPr id="131076" name="Text Box 4"/>
          <p:cNvSpPr txBox="1">
            <a:spLocks noChangeArrowheads="1"/>
          </p:cNvSpPr>
          <p:nvPr/>
        </p:nvSpPr>
        <p:spPr bwMode="auto">
          <a:xfrm>
            <a:off x="597695" y="5105400"/>
            <a:ext cx="77033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sl-SI" altLang="en-US" sz="2400" dirty="0" smtClean="0">
                <a:latin typeface="Arial Narrow" panose="020B0606020202030204" pitchFamily="34" charset="0"/>
              </a:rPr>
              <a:t>Enemu ali več sredstev „prilepimo“ interaktivnost in sledenje učenca (na primer ocene, status opravljene naloge,..) kar predvideva učni cilj</a:t>
            </a:r>
            <a:r>
              <a:rPr lang="en-US" altLang="en-US" sz="2400" dirty="0" smtClean="0">
                <a:latin typeface="Arial Narrow" panose="020B0606020202030204" pitchFamily="34" charset="0"/>
              </a:rPr>
              <a:t>. </a:t>
            </a:r>
            <a:endParaRPr lang="en-US" altLang="en-US" sz="2400" dirty="0">
              <a:latin typeface="Arial Narrow" panose="020B0606020202030204" pitchFamily="34" charset="0"/>
            </a:endParaRPr>
          </a:p>
        </p:txBody>
      </p:sp>
    </p:spTree>
    <p:extLst>
      <p:ext uri="{BB962C8B-B14F-4D97-AF65-F5344CB8AC3E}">
        <p14:creationId xmlns:p14="http://schemas.microsoft.com/office/powerpoint/2010/main" val="1312500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3024" y="52164"/>
            <a:ext cx="8229600" cy="1143000"/>
          </a:xfrm>
        </p:spPr>
        <p:txBody>
          <a:bodyPr/>
          <a:lstStyle/>
          <a:p>
            <a:pPr eaLnBrk="1" hangingPunct="1"/>
            <a:r>
              <a:rPr lang="sl-SI" dirty="0" smtClean="0">
                <a:solidFill>
                  <a:srgbClr val="FF0000"/>
                </a:solidFill>
              </a:rPr>
              <a:t>Glavni fokus SCORM</a:t>
            </a:r>
            <a:endParaRPr lang="en-US" dirty="0" smtClean="0">
              <a:solidFill>
                <a:srgbClr val="FF0000"/>
              </a:solidFill>
            </a:endParaRPr>
          </a:p>
        </p:txBody>
      </p:sp>
      <p:sp>
        <p:nvSpPr>
          <p:cNvPr id="7171" name="Rectangle 3"/>
          <p:cNvSpPr>
            <a:spLocks noGrp="1" noChangeArrowheads="1"/>
          </p:cNvSpPr>
          <p:nvPr>
            <p:ph type="body" idx="1"/>
          </p:nvPr>
        </p:nvSpPr>
        <p:spPr>
          <a:xfrm>
            <a:off x="453024" y="1397878"/>
            <a:ext cx="8229600" cy="2232025"/>
          </a:xfrm>
        </p:spPr>
        <p:txBody>
          <a:bodyPr>
            <a:normAutofit/>
          </a:bodyPr>
          <a:lstStyle/>
          <a:p>
            <a:pPr lvl="1" eaLnBrk="1" hangingPunct="1"/>
            <a:r>
              <a:rPr lang="sl-SI" sz="2400" dirty="0" smtClean="0"/>
              <a:t>Individualizirano učenje</a:t>
            </a:r>
            <a:endParaRPr lang="en-US" sz="2400" dirty="0" smtClean="0"/>
          </a:p>
          <a:p>
            <a:pPr lvl="1" eaLnBrk="1" hangingPunct="1"/>
            <a:r>
              <a:rPr lang="sl-SI" sz="2400" dirty="0" smtClean="0"/>
              <a:t>Programirano učenje</a:t>
            </a:r>
            <a:endParaRPr lang="en-US" sz="2400" dirty="0" smtClean="0"/>
          </a:p>
          <a:p>
            <a:pPr lvl="1" eaLnBrk="1" hangingPunct="1"/>
            <a:r>
              <a:rPr lang="sl-SI" sz="2400" dirty="0" smtClean="0"/>
              <a:t>Učenje po korakih</a:t>
            </a:r>
            <a:endParaRPr lang="en-US" sz="2400" dirty="0" smtClean="0"/>
          </a:p>
          <a:p>
            <a:pPr lvl="1" eaLnBrk="1" hangingPunct="1"/>
            <a:r>
              <a:rPr lang="sl-SI" sz="2400" dirty="0" smtClean="0"/>
              <a:t>Učenje, temelječe na spletnih tehnologijah</a:t>
            </a:r>
            <a:endParaRPr lang="en-US" sz="2400" dirty="0" smtClean="0"/>
          </a:p>
          <a:p>
            <a:pPr lvl="1" eaLnBrk="1" hangingPunct="1"/>
            <a:endParaRPr lang="en-US" sz="2400" dirty="0" smtClean="0"/>
          </a:p>
        </p:txBody>
      </p:sp>
      <p:pic>
        <p:nvPicPr>
          <p:cNvPr id="30722" name="Picture 2" descr="http://www.nwlink.com/~donclark/hrd/figure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200698"/>
            <a:ext cx="5551537" cy="347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68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normAutofit/>
          </a:bodyPr>
          <a:lstStyle/>
          <a:p>
            <a:pPr eaLnBrk="1" hangingPunct="1"/>
            <a:r>
              <a:rPr lang="sl-SI" sz="4000" dirty="0" smtClean="0">
                <a:solidFill>
                  <a:srgbClr val="FF0000"/>
                </a:solidFill>
              </a:rPr>
              <a:t>Kaj je sekvenčenje</a:t>
            </a:r>
          </a:p>
        </p:txBody>
      </p:sp>
      <p:sp>
        <p:nvSpPr>
          <p:cNvPr id="8195" name="Rectangle 3"/>
          <p:cNvSpPr>
            <a:spLocks noGrp="1" noChangeArrowheads="1"/>
          </p:cNvSpPr>
          <p:nvPr>
            <p:ph type="body" idx="1"/>
          </p:nvPr>
        </p:nvSpPr>
        <p:spPr/>
        <p:txBody>
          <a:bodyPr/>
          <a:lstStyle/>
          <a:p>
            <a:pPr eaLnBrk="1" hangingPunct="1">
              <a:spcAft>
                <a:spcPts val="600"/>
              </a:spcAft>
            </a:pPr>
            <a:r>
              <a:rPr lang="sl-SI" sz="2400" dirty="0" smtClean="0"/>
              <a:t>Napovedljivo, konsistentno urejanje in posredovanje učnih aktivnosti, didaktično smiselno in neodvisno od okolja</a:t>
            </a:r>
          </a:p>
          <a:p>
            <a:pPr lvl="1" eaLnBrk="1" hangingPunct="1">
              <a:spcAft>
                <a:spcPts val="600"/>
              </a:spcAft>
            </a:pPr>
            <a:r>
              <a:rPr lang="sl-SI" sz="2000" dirty="0" smtClean="0"/>
              <a:t>Avtorji učnih vsebin določajo sekvenčno obnašanje v času načrtovanja.</a:t>
            </a:r>
          </a:p>
          <a:p>
            <a:pPr lvl="1" eaLnBrk="1" hangingPunct="1">
              <a:spcAft>
                <a:spcPts val="600"/>
              </a:spcAft>
            </a:pPr>
            <a:r>
              <a:rPr lang="sl-SI" sz="2000" dirty="0" smtClean="0"/>
              <a:t>Aktivnosti so sekvenčene v času posredovanja v odvisnosti od obnašanja učenca. </a:t>
            </a:r>
            <a:r>
              <a:rPr lang="sl-SI" sz="2000" dirty="0" smtClean="0">
                <a:solidFill>
                  <a:srgbClr val="FF0000"/>
                </a:solidFill>
              </a:rPr>
              <a:t>Za interpretacijo sekvenčnih pravil in izvedbo sekvenčenja v skladu z interakcijo učenca je odgovoren LMS</a:t>
            </a:r>
            <a:r>
              <a:rPr lang="sl-SI" sz="2000" dirty="0" smtClean="0"/>
              <a:t>.</a:t>
            </a:r>
            <a:endParaRPr lang="sl-SI" altLang="ko-KR" sz="2000" dirty="0" smtClean="0"/>
          </a:p>
          <a:p>
            <a:pPr eaLnBrk="1" hangingPunct="1">
              <a:spcAft>
                <a:spcPts val="600"/>
              </a:spcAft>
            </a:pPr>
            <a:r>
              <a:rPr lang="sl-SI" altLang="ko-KR" sz="2400" dirty="0" smtClean="0"/>
              <a:t>Sekvenčno obnašanje ni vgrajeno v same učne vsebine, kar povečuje zrnatost in ponovno uporabljivost gradiv </a:t>
            </a:r>
            <a:endParaRPr lang="sl-SI" sz="2400" dirty="0" smtClean="0"/>
          </a:p>
        </p:txBody>
      </p:sp>
      <p:sp>
        <p:nvSpPr>
          <p:cNvPr id="5" name="Rectangle 4"/>
          <p:cNvSpPr>
            <a:spLocks noChangeArrowheads="1"/>
          </p:cNvSpPr>
          <p:nvPr/>
        </p:nvSpPr>
        <p:spPr bwMode="auto">
          <a:xfrm>
            <a:off x="6948264" y="5888435"/>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5"/>
          <p:cNvSpPr>
            <a:spLocks noChangeArrowheads="1"/>
          </p:cNvSpPr>
          <p:nvPr/>
        </p:nvSpPr>
        <p:spPr bwMode="auto">
          <a:xfrm>
            <a:off x="5964014" y="5475685"/>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rrowheads="1"/>
          </p:cNvSpPr>
          <p:nvPr/>
        </p:nvSpPr>
        <p:spPr bwMode="auto">
          <a:xfrm>
            <a:off x="7957914" y="5475685"/>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7"/>
          <p:cNvSpPr>
            <a:spLocks noChangeArrowheads="1"/>
          </p:cNvSpPr>
          <p:nvPr/>
        </p:nvSpPr>
        <p:spPr bwMode="auto">
          <a:xfrm>
            <a:off x="6948264" y="5475685"/>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8"/>
          <p:cNvSpPr>
            <a:spLocks noChangeShapeType="1"/>
          </p:cNvSpPr>
          <p:nvPr/>
        </p:nvSpPr>
        <p:spPr bwMode="auto">
          <a:xfrm>
            <a:off x="7341964" y="5589985"/>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AutoShape 9"/>
          <p:cNvSpPr>
            <a:spLocks noChangeArrowheads="1"/>
          </p:cNvSpPr>
          <p:nvPr/>
        </p:nvSpPr>
        <p:spPr bwMode="auto">
          <a:xfrm>
            <a:off x="7481664" y="5469335"/>
            <a:ext cx="266700" cy="241300"/>
          </a:xfrm>
          <a:prstGeom prst="flowChartDecision">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0"/>
          <p:cNvSpPr>
            <a:spLocks noChangeShapeType="1"/>
          </p:cNvSpPr>
          <p:nvPr/>
        </p:nvSpPr>
        <p:spPr bwMode="auto">
          <a:xfrm>
            <a:off x="6338664" y="5589985"/>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AutoShape 11"/>
          <p:cNvSpPr>
            <a:spLocks noChangeArrowheads="1"/>
          </p:cNvSpPr>
          <p:nvPr/>
        </p:nvSpPr>
        <p:spPr bwMode="auto">
          <a:xfrm>
            <a:off x="6478364" y="5469335"/>
            <a:ext cx="266700" cy="241300"/>
          </a:xfrm>
          <a:prstGeom prst="flowChartDecision">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2"/>
          <p:cNvSpPr>
            <a:spLocks noChangeShapeType="1"/>
          </p:cNvSpPr>
          <p:nvPr/>
        </p:nvSpPr>
        <p:spPr bwMode="auto">
          <a:xfrm>
            <a:off x="6611714" y="5723335"/>
            <a:ext cx="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a:off x="6599014" y="5996385"/>
            <a:ext cx="35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4"/>
          <p:cNvSpPr>
            <a:spLocks noChangeArrowheads="1"/>
          </p:cNvSpPr>
          <p:nvPr/>
        </p:nvSpPr>
        <p:spPr bwMode="auto">
          <a:xfrm>
            <a:off x="7957914" y="5888435"/>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5"/>
          <p:cNvSpPr>
            <a:spLocks noChangeShapeType="1"/>
          </p:cNvSpPr>
          <p:nvPr/>
        </p:nvSpPr>
        <p:spPr bwMode="auto">
          <a:xfrm>
            <a:off x="7621364" y="5723335"/>
            <a:ext cx="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7608664" y="5996385"/>
            <a:ext cx="35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7683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normAutofit/>
          </a:bodyPr>
          <a:lstStyle/>
          <a:p>
            <a:r>
              <a:rPr lang="sl-SI" sz="3600" dirty="0" err="1" smtClean="0">
                <a:solidFill>
                  <a:srgbClr val="FF0000"/>
                </a:solidFill>
                <a:latin typeface="Arial" panose="020B0604020202020204" pitchFamily="34" charset="0"/>
                <a:cs typeface="Arial" panose="020B0604020202020204" pitchFamily="34" charset="0"/>
              </a:rPr>
              <a:t>Sekvenčenje</a:t>
            </a:r>
            <a:r>
              <a:rPr lang="sl-SI" sz="3600" dirty="0" smtClean="0">
                <a:solidFill>
                  <a:srgbClr val="FF0000"/>
                </a:solidFill>
                <a:latin typeface="Arial" panose="020B0604020202020204" pitchFamily="34" charset="0"/>
                <a:cs typeface="Arial" panose="020B0604020202020204" pitchFamily="34" charset="0"/>
              </a:rPr>
              <a:t> in navigacija v SCORM</a:t>
            </a:r>
            <a:endParaRPr lang="en-US" sz="3600" dirty="0">
              <a:solidFill>
                <a:srgbClr val="FF0000"/>
              </a:solidFill>
              <a:latin typeface="Arial" panose="020B0604020202020204" pitchFamily="34" charset="0"/>
              <a:cs typeface="Arial" panose="020B0604020202020204" pitchFamily="34" charset="0"/>
            </a:endParaRPr>
          </a:p>
        </p:txBody>
      </p:sp>
      <p:sp>
        <p:nvSpPr>
          <p:cNvPr id="8195" name="Rectangle 3"/>
          <p:cNvSpPr>
            <a:spLocks noGrp="1" noChangeArrowheads="1"/>
          </p:cNvSpPr>
          <p:nvPr>
            <p:ph type="body" idx="1"/>
          </p:nvPr>
        </p:nvSpPr>
        <p:spPr>
          <a:xfrm>
            <a:off x="459403" y="1143000"/>
            <a:ext cx="8229600" cy="1853952"/>
          </a:xfrm>
        </p:spPr>
        <p:txBody>
          <a:bodyPr>
            <a:normAutofit/>
          </a:bodyPr>
          <a:lstStyle/>
          <a:p>
            <a:pPr>
              <a:spcAft>
                <a:spcPts val="600"/>
              </a:spcAft>
            </a:pPr>
            <a:r>
              <a:rPr lang="sl-SI" sz="2000" dirty="0" smtClean="0"/>
              <a:t>Učenec – uporabnik  vsebin</a:t>
            </a:r>
            <a:r>
              <a:rPr lang="en-US" sz="2000" dirty="0" smtClean="0"/>
              <a:t> </a:t>
            </a:r>
            <a:r>
              <a:rPr lang="en-US" sz="2000" dirty="0"/>
              <a:t>SCORM </a:t>
            </a:r>
            <a:r>
              <a:rPr lang="sl-SI" sz="2000" dirty="0" smtClean="0"/>
              <a:t>nima (nujno) popolnega nadzora nad tem, katero vsebino lahko gleda in kdaj</a:t>
            </a:r>
            <a:r>
              <a:rPr lang="en-US" sz="2000" dirty="0" smtClean="0"/>
              <a:t>. </a:t>
            </a:r>
            <a:r>
              <a:rPr lang="sl-SI" sz="2000" dirty="0" smtClean="0"/>
              <a:t>To lahko določi razvijalec vsebin</a:t>
            </a:r>
            <a:r>
              <a:rPr lang="en-US" sz="2000" dirty="0" smtClean="0"/>
              <a:t>.</a:t>
            </a:r>
            <a:endParaRPr lang="en-US" sz="2000" dirty="0"/>
          </a:p>
          <a:p>
            <a:pPr>
              <a:spcAft>
                <a:spcPts val="600"/>
              </a:spcAft>
            </a:pPr>
            <a:r>
              <a:rPr lang="sl-SI" sz="2000" dirty="0" smtClean="0"/>
              <a:t>Istočasno lahko dostopa le do enega objekta. Uporablja navigacijo paketa SCORM</a:t>
            </a:r>
            <a:r>
              <a:rPr lang="en-US" sz="2000" dirty="0" smtClean="0"/>
              <a:t>.</a:t>
            </a:r>
            <a:endParaRPr lang="en-US" sz="2000" dirty="0"/>
          </a:p>
        </p:txBody>
      </p:sp>
      <p:pic>
        <p:nvPicPr>
          <p:cNvPr id="4" name="Picture 4" descr="activity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56346" y="3140969"/>
            <a:ext cx="6166726" cy="3717032"/>
          </a:xfrm>
          <a:prstGeom prst="rect">
            <a:avLst/>
          </a:prstGeom>
        </p:spPr>
      </p:pic>
    </p:spTree>
    <p:extLst>
      <p:ext uri="{BB962C8B-B14F-4D97-AF65-F5344CB8AC3E}">
        <p14:creationId xmlns:p14="http://schemas.microsoft.com/office/powerpoint/2010/main" val="981097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609600" y="152400"/>
            <a:ext cx="7772400" cy="1143000"/>
          </a:xfrm>
        </p:spPr>
        <p:txBody>
          <a:bodyPr>
            <a:normAutofit/>
          </a:bodyPr>
          <a:lstStyle/>
          <a:p>
            <a:r>
              <a:rPr lang="en-US" altLang="en-US" sz="3600" dirty="0" smtClean="0">
                <a:solidFill>
                  <a:srgbClr val="FF0000"/>
                </a:solidFill>
              </a:rPr>
              <a:t>Model</a:t>
            </a:r>
            <a:r>
              <a:rPr lang="sl-SI" altLang="en-US" sz="3600" dirty="0" smtClean="0">
                <a:solidFill>
                  <a:srgbClr val="FF0000"/>
                </a:solidFill>
              </a:rPr>
              <a:t> sledenja informacij</a:t>
            </a:r>
            <a:endParaRPr lang="en-US" altLang="en-US" sz="3600" dirty="0">
              <a:solidFill>
                <a:srgbClr val="FF0000"/>
              </a:solidFill>
            </a:endParaRPr>
          </a:p>
        </p:txBody>
      </p:sp>
      <p:sp>
        <p:nvSpPr>
          <p:cNvPr id="240643" name="Rectangle 3"/>
          <p:cNvSpPr>
            <a:spLocks noGrp="1" noChangeArrowheads="1"/>
          </p:cNvSpPr>
          <p:nvPr>
            <p:ph type="body" idx="1"/>
          </p:nvPr>
        </p:nvSpPr>
        <p:spPr>
          <a:xfrm>
            <a:off x="1308100" y="1346200"/>
            <a:ext cx="7543800" cy="4114800"/>
          </a:xfrm>
        </p:spPr>
        <p:txBody>
          <a:bodyPr>
            <a:noAutofit/>
          </a:bodyPr>
          <a:lstStyle/>
          <a:p>
            <a:pPr>
              <a:lnSpc>
                <a:spcPct val="90000"/>
              </a:lnSpc>
              <a:spcAft>
                <a:spcPts val="600"/>
              </a:spcAft>
            </a:pPr>
            <a:r>
              <a:rPr lang="sl-SI" altLang="en-US" sz="2000" b="1" dirty="0" smtClean="0">
                <a:solidFill>
                  <a:schemeClr val="accent1">
                    <a:lumMod val="50000"/>
                  </a:schemeClr>
                </a:solidFill>
                <a:latin typeface="Arial" panose="020B0604020202020204" pitchFamily="34" charset="0"/>
                <a:cs typeface="Arial" panose="020B0604020202020204" pitchFamily="34" charset="0"/>
              </a:rPr>
              <a:t>Sledenje informacij</a:t>
            </a:r>
            <a:endParaRPr lang="en-US" altLang="en-US" sz="2000" b="1" dirty="0">
              <a:solidFill>
                <a:schemeClr val="accent1">
                  <a:lumMod val="50000"/>
                </a:schemeClr>
              </a:solidFill>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Štetje poskusov aktivnosti</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Trajanje aktivnosti</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Zaključek aktivnosti</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Ocena aktivnosti</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Obvladanje aktivnosti</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Zaključek učnega cilja</a:t>
            </a:r>
            <a:endParaRPr lang="en-US" altLang="en-US" sz="1800" dirty="0">
              <a:latin typeface="Arial" panose="020B0604020202020204" pitchFamily="34" charset="0"/>
              <a:cs typeface="Arial" panose="020B0604020202020204" pitchFamily="34" charset="0"/>
            </a:endParaRPr>
          </a:p>
          <a:p>
            <a:pPr>
              <a:lnSpc>
                <a:spcPct val="90000"/>
              </a:lnSpc>
              <a:spcAft>
                <a:spcPts val="600"/>
              </a:spcAft>
            </a:pPr>
            <a:r>
              <a:rPr lang="sl-SI" altLang="en-US" sz="2000" b="1" dirty="0" smtClean="0">
                <a:solidFill>
                  <a:schemeClr val="accent1">
                    <a:lumMod val="50000"/>
                  </a:schemeClr>
                </a:solidFill>
                <a:latin typeface="Arial" panose="020B0604020202020204" pitchFamily="34" charset="0"/>
                <a:cs typeface="Arial" panose="020B0604020202020204" pitchFamily="34" charset="0"/>
              </a:rPr>
              <a:t>Omejitve proženja aktivnosti</a:t>
            </a:r>
            <a:endParaRPr lang="en-US" altLang="en-US" sz="2000" b="1" dirty="0">
              <a:solidFill>
                <a:schemeClr val="accent1">
                  <a:lumMod val="50000"/>
                </a:schemeClr>
              </a:solidFill>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Omejitev časa za zaključek</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Časovna razpoložljivost</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Omejitev števila poskusov</a:t>
            </a:r>
            <a:endParaRPr lang="en-US" altLang="en-US" sz="1800" dirty="0">
              <a:latin typeface="Arial" panose="020B0604020202020204" pitchFamily="34" charset="0"/>
              <a:cs typeface="Arial" panose="020B0604020202020204" pitchFamily="34" charset="0"/>
            </a:endParaRPr>
          </a:p>
          <a:p>
            <a:pPr lvl="1">
              <a:lnSpc>
                <a:spcPct val="90000"/>
              </a:lnSpc>
              <a:spcAft>
                <a:spcPts val="600"/>
              </a:spcAft>
            </a:pPr>
            <a:r>
              <a:rPr lang="sl-SI" altLang="en-US" sz="1800" dirty="0" smtClean="0">
                <a:latin typeface="Arial" panose="020B0604020202020204" pitchFamily="34" charset="0"/>
                <a:cs typeface="Arial" panose="020B0604020202020204" pitchFamily="34" charset="0"/>
              </a:rPr>
              <a:t>Zaključek predpogojev pred vstopom</a:t>
            </a:r>
            <a:endParaRPr lang="en-US" altLang="en-US" sz="1800" dirty="0">
              <a:latin typeface="Arial" panose="020B0604020202020204" pitchFamily="34" charset="0"/>
              <a:cs typeface="Arial" panose="020B0604020202020204" pitchFamily="34" charset="0"/>
            </a:endParaRPr>
          </a:p>
          <a:p>
            <a:pPr>
              <a:lnSpc>
                <a:spcPct val="90000"/>
              </a:lnSpc>
              <a:spcAft>
                <a:spcPts val="600"/>
              </a:spcAft>
            </a:pPr>
            <a:endParaRPr lang="en-US" altLang="en-US" sz="2000" b="1" dirty="0">
              <a:latin typeface="Arial" panose="020B0604020202020204" pitchFamily="34" charset="0"/>
              <a:cs typeface="Arial" panose="020B0604020202020204" pitchFamily="34" charset="0"/>
            </a:endParaRPr>
          </a:p>
        </p:txBody>
      </p:sp>
      <p:sp>
        <p:nvSpPr>
          <p:cNvPr id="240644" name="Rectangle 4"/>
          <p:cNvSpPr>
            <a:spLocks noChangeArrowheads="1"/>
          </p:cNvSpPr>
          <p:nvPr/>
        </p:nvSpPr>
        <p:spPr bwMode="auto">
          <a:xfrm>
            <a:off x="6464300" y="2565400"/>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5" name="Rectangle 5"/>
          <p:cNvSpPr>
            <a:spLocks noChangeArrowheads="1"/>
          </p:cNvSpPr>
          <p:nvPr/>
        </p:nvSpPr>
        <p:spPr bwMode="auto">
          <a:xfrm>
            <a:off x="5480050" y="2152650"/>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6" name="Rectangle 6"/>
          <p:cNvSpPr>
            <a:spLocks noChangeArrowheads="1"/>
          </p:cNvSpPr>
          <p:nvPr/>
        </p:nvSpPr>
        <p:spPr bwMode="auto">
          <a:xfrm>
            <a:off x="7473950" y="2152650"/>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7" name="Rectangle 7"/>
          <p:cNvSpPr>
            <a:spLocks noChangeArrowheads="1"/>
          </p:cNvSpPr>
          <p:nvPr/>
        </p:nvSpPr>
        <p:spPr bwMode="auto">
          <a:xfrm>
            <a:off x="6464300" y="2152650"/>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8" name="Line 8"/>
          <p:cNvSpPr>
            <a:spLocks noChangeShapeType="1"/>
          </p:cNvSpPr>
          <p:nvPr/>
        </p:nvSpPr>
        <p:spPr bwMode="auto">
          <a:xfrm>
            <a:off x="6858000" y="2266950"/>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49" name="AutoShape 9"/>
          <p:cNvSpPr>
            <a:spLocks noChangeArrowheads="1"/>
          </p:cNvSpPr>
          <p:nvPr/>
        </p:nvSpPr>
        <p:spPr bwMode="auto">
          <a:xfrm>
            <a:off x="6997700" y="2146300"/>
            <a:ext cx="266700" cy="241300"/>
          </a:xfrm>
          <a:prstGeom prst="flowChartDecision">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0" name="Line 10"/>
          <p:cNvSpPr>
            <a:spLocks noChangeShapeType="1"/>
          </p:cNvSpPr>
          <p:nvPr/>
        </p:nvSpPr>
        <p:spPr bwMode="auto">
          <a:xfrm>
            <a:off x="5854700" y="2266950"/>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1" name="AutoShape 11"/>
          <p:cNvSpPr>
            <a:spLocks noChangeArrowheads="1"/>
          </p:cNvSpPr>
          <p:nvPr/>
        </p:nvSpPr>
        <p:spPr bwMode="auto">
          <a:xfrm>
            <a:off x="5994400" y="2146300"/>
            <a:ext cx="266700" cy="241300"/>
          </a:xfrm>
          <a:prstGeom prst="flowChartDecision">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2" name="Line 12"/>
          <p:cNvSpPr>
            <a:spLocks noChangeShapeType="1"/>
          </p:cNvSpPr>
          <p:nvPr/>
        </p:nvSpPr>
        <p:spPr bwMode="auto">
          <a:xfrm>
            <a:off x="6127750" y="2400300"/>
            <a:ext cx="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3" name="Line 13"/>
          <p:cNvSpPr>
            <a:spLocks noChangeShapeType="1"/>
          </p:cNvSpPr>
          <p:nvPr/>
        </p:nvSpPr>
        <p:spPr bwMode="auto">
          <a:xfrm>
            <a:off x="6115050" y="2673350"/>
            <a:ext cx="35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4" name="Rectangle 14"/>
          <p:cNvSpPr>
            <a:spLocks noChangeArrowheads="1"/>
          </p:cNvSpPr>
          <p:nvPr/>
        </p:nvSpPr>
        <p:spPr bwMode="auto">
          <a:xfrm>
            <a:off x="7473950" y="2565400"/>
            <a:ext cx="3683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5" name="Line 15"/>
          <p:cNvSpPr>
            <a:spLocks noChangeShapeType="1"/>
          </p:cNvSpPr>
          <p:nvPr/>
        </p:nvSpPr>
        <p:spPr bwMode="auto">
          <a:xfrm>
            <a:off x="7137400" y="2400300"/>
            <a:ext cx="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656" name="Line 16"/>
          <p:cNvSpPr>
            <a:spLocks noChangeShapeType="1"/>
          </p:cNvSpPr>
          <p:nvPr/>
        </p:nvSpPr>
        <p:spPr bwMode="auto">
          <a:xfrm>
            <a:off x="7124700" y="2673350"/>
            <a:ext cx="355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91267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a:grpSpLocks/>
          </p:cNvGrpSpPr>
          <p:nvPr/>
        </p:nvGrpSpPr>
        <p:grpSpPr bwMode="auto">
          <a:xfrm>
            <a:off x="723900" y="4637088"/>
            <a:ext cx="2171700" cy="1182687"/>
            <a:chOff x="888" y="3024"/>
            <a:chExt cx="1368" cy="1056"/>
          </a:xfrm>
          <a:solidFill>
            <a:schemeClr val="accent1">
              <a:lumMod val="20000"/>
              <a:lumOff val="80000"/>
            </a:schemeClr>
          </a:solidFill>
        </p:grpSpPr>
        <p:sp>
          <p:nvSpPr>
            <p:cNvPr id="8221" name="Text Box 18"/>
            <p:cNvSpPr txBox="1">
              <a:spLocks noChangeArrowheads="1"/>
            </p:cNvSpPr>
            <p:nvPr/>
          </p:nvSpPr>
          <p:spPr bwMode="auto">
            <a:xfrm>
              <a:off x="912" y="3475"/>
              <a:ext cx="1096" cy="5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dirty="0">
                  <a:solidFill>
                    <a:srgbClr val="000000"/>
                  </a:solidFill>
                  <a:latin typeface="Arial Narrow" pitchFamily="34" charset="0"/>
                </a:rPr>
                <a:t>If status == “not satisfied”</a:t>
              </a:r>
            </a:p>
            <a:p>
              <a:pPr eaLnBrk="1" fontAlgn="base" hangingPunct="1">
                <a:spcBef>
                  <a:spcPct val="0"/>
                </a:spcBef>
                <a:spcAft>
                  <a:spcPct val="0"/>
                </a:spcAft>
              </a:pPr>
              <a:r>
                <a:rPr lang="en-US" sz="1200" b="1" dirty="0">
                  <a:solidFill>
                    <a:srgbClr val="000000"/>
                  </a:solidFill>
                  <a:latin typeface="Arial Narrow" pitchFamily="34" charset="0"/>
                </a:rPr>
                <a:t>Then </a:t>
              </a:r>
              <a:r>
                <a:rPr lang="en-US" sz="1200" b="1" dirty="0" err="1">
                  <a:solidFill>
                    <a:srgbClr val="000000"/>
                  </a:solidFill>
                  <a:latin typeface="Arial Narrow" pitchFamily="34" charset="0"/>
                </a:rPr>
                <a:t>goto</a:t>
              </a:r>
              <a:r>
                <a:rPr lang="en-US" sz="1200" b="1" dirty="0">
                  <a:solidFill>
                    <a:srgbClr val="000000"/>
                  </a:solidFill>
                  <a:latin typeface="Arial Narrow" pitchFamily="34" charset="0"/>
                </a:rPr>
                <a:t> A</a:t>
              </a:r>
            </a:p>
            <a:p>
              <a:pPr eaLnBrk="1" fontAlgn="base" hangingPunct="1">
                <a:spcBef>
                  <a:spcPct val="0"/>
                </a:spcBef>
                <a:spcAft>
                  <a:spcPct val="0"/>
                </a:spcAft>
              </a:pPr>
              <a:r>
                <a:rPr lang="en-US" sz="1200" b="1" dirty="0">
                  <a:solidFill>
                    <a:srgbClr val="000000"/>
                  </a:solidFill>
                  <a:latin typeface="Arial Narrow" pitchFamily="34" charset="0"/>
                </a:rPr>
                <a:t>Else </a:t>
              </a:r>
              <a:r>
                <a:rPr lang="en-US" sz="1200" b="1" dirty="0" err="1">
                  <a:solidFill>
                    <a:srgbClr val="000000"/>
                  </a:solidFill>
                  <a:latin typeface="Arial Narrow" pitchFamily="34" charset="0"/>
                </a:rPr>
                <a:t>goto</a:t>
              </a:r>
              <a:r>
                <a:rPr lang="en-US" sz="1200" b="1" dirty="0">
                  <a:solidFill>
                    <a:srgbClr val="000000"/>
                  </a:solidFill>
                  <a:latin typeface="Arial Narrow" pitchFamily="34" charset="0"/>
                </a:rPr>
                <a:t>…</a:t>
              </a:r>
            </a:p>
          </p:txBody>
        </p:sp>
        <p:sp>
          <p:nvSpPr>
            <p:cNvPr id="8219" name="Rectangle 16"/>
            <p:cNvSpPr>
              <a:spLocks noChangeArrowheads="1"/>
            </p:cNvSpPr>
            <p:nvPr/>
          </p:nvSpPr>
          <p:spPr bwMode="auto">
            <a:xfrm>
              <a:off x="888" y="3024"/>
              <a:ext cx="1368" cy="1056"/>
            </a:xfrm>
            <a:prstGeom prst="rect">
              <a:avLst/>
            </a:prstGeom>
            <a:grpFill/>
            <a:ln w="9525">
              <a:solidFill>
                <a:schemeClr val="tx1"/>
              </a:solidFill>
              <a:miter lim="800000"/>
              <a:headEnd/>
              <a:tailEnd/>
            </a:ln>
          </p:spPr>
          <p:txBody>
            <a:bodyPr wrap="none" anchor="ctr"/>
            <a:lstStyle/>
            <a:p>
              <a:pPr fontAlgn="base">
                <a:spcBef>
                  <a:spcPct val="0"/>
                </a:spcBef>
                <a:spcAft>
                  <a:spcPct val="0"/>
                </a:spcAft>
              </a:pPr>
              <a:endParaRPr lang="sl-SI">
                <a:solidFill>
                  <a:srgbClr val="000000"/>
                </a:solidFill>
              </a:endParaRPr>
            </a:p>
          </p:txBody>
        </p:sp>
        <p:sp>
          <p:nvSpPr>
            <p:cNvPr id="8220" name="Text Box 17"/>
            <p:cNvSpPr txBox="1">
              <a:spLocks noChangeArrowheads="1"/>
            </p:cNvSpPr>
            <p:nvPr/>
          </p:nvSpPr>
          <p:spPr bwMode="auto">
            <a:xfrm>
              <a:off x="912" y="3087"/>
              <a:ext cx="1047"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dirty="0" smtClean="0">
                  <a:solidFill>
                    <a:srgbClr val="000000"/>
                  </a:solidFill>
                  <a:latin typeface="Arial Narrow" pitchFamily="34" charset="0"/>
                </a:rPr>
                <a:t>A</a:t>
              </a:r>
              <a:r>
                <a:rPr lang="sl-SI" sz="1600" b="1" dirty="0" smtClean="0">
                  <a:solidFill>
                    <a:srgbClr val="000000"/>
                  </a:solidFill>
                  <a:latin typeface="Arial Narrow" pitchFamily="34" charset="0"/>
                </a:rPr>
                <a:t>ktivnost</a:t>
              </a:r>
              <a:r>
                <a:rPr lang="en-US" sz="1600" b="1" dirty="0" smtClean="0">
                  <a:solidFill>
                    <a:srgbClr val="000000"/>
                  </a:solidFill>
                  <a:latin typeface="Arial Narrow" pitchFamily="34" charset="0"/>
                </a:rPr>
                <a:t> </a:t>
              </a:r>
              <a:r>
                <a:rPr lang="en-US" sz="1600" b="1" dirty="0">
                  <a:solidFill>
                    <a:srgbClr val="000000"/>
                  </a:solidFill>
                  <a:latin typeface="Arial Narrow" pitchFamily="34" charset="0"/>
                </a:rPr>
                <a:t>C</a:t>
              </a:r>
            </a:p>
          </p:txBody>
        </p:sp>
      </p:grpSp>
      <p:grpSp>
        <p:nvGrpSpPr>
          <p:cNvPr id="2" name="Group 2"/>
          <p:cNvGrpSpPr>
            <a:grpSpLocks/>
          </p:cNvGrpSpPr>
          <p:nvPr/>
        </p:nvGrpSpPr>
        <p:grpSpPr bwMode="auto">
          <a:xfrm>
            <a:off x="685800" y="3409950"/>
            <a:ext cx="2209800" cy="781050"/>
            <a:chOff x="864" y="1968"/>
            <a:chExt cx="1392" cy="740"/>
          </a:xfrm>
        </p:grpSpPr>
        <p:sp>
          <p:nvSpPr>
            <p:cNvPr id="8228" name="Rectangle 3"/>
            <p:cNvSpPr>
              <a:spLocks noChangeArrowheads="1"/>
            </p:cNvSpPr>
            <p:nvPr/>
          </p:nvSpPr>
          <p:spPr bwMode="auto">
            <a:xfrm>
              <a:off x="888" y="1968"/>
              <a:ext cx="1368" cy="72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fontAlgn="base">
                <a:spcBef>
                  <a:spcPct val="0"/>
                </a:spcBef>
                <a:spcAft>
                  <a:spcPct val="0"/>
                </a:spcAft>
              </a:pPr>
              <a:endParaRPr lang="sl-SI">
                <a:solidFill>
                  <a:srgbClr val="000000"/>
                </a:solidFill>
              </a:endParaRPr>
            </a:p>
          </p:txBody>
        </p:sp>
        <p:sp>
          <p:nvSpPr>
            <p:cNvPr id="8229" name="Text Box 4"/>
            <p:cNvSpPr txBox="1">
              <a:spLocks noChangeArrowheads="1"/>
            </p:cNvSpPr>
            <p:nvPr/>
          </p:nvSpPr>
          <p:spPr bwMode="auto">
            <a:xfrm>
              <a:off x="864" y="1983"/>
              <a:ext cx="733"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dirty="0" smtClean="0">
                  <a:solidFill>
                    <a:srgbClr val="000000"/>
                  </a:solidFill>
                  <a:latin typeface="Arial Narrow" pitchFamily="34" charset="0"/>
                </a:rPr>
                <a:t>A</a:t>
              </a:r>
              <a:r>
                <a:rPr lang="sl-SI" sz="1600" b="1" dirty="0" smtClean="0">
                  <a:solidFill>
                    <a:srgbClr val="000000"/>
                  </a:solidFill>
                  <a:latin typeface="Arial Narrow" pitchFamily="34" charset="0"/>
                </a:rPr>
                <a:t>ktivnost </a:t>
              </a:r>
              <a:r>
                <a:rPr lang="en-US" sz="1600" b="1" dirty="0" smtClean="0">
                  <a:solidFill>
                    <a:srgbClr val="000000"/>
                  </a:solidFill>
                  <a:latin typeface="Arial Narrow" pitchFamily="34" charset="0"/>
                </a:rPr>
                <a:t> </a:t>
              </a:r>
              <a:r>
                <a:rPr lang="en-US" sz="1600" b="1" dirty="0">
                  <a:solidFill>
                    <a:srgbClr val="000000"/>
                  </a:solidFill>
                  <a:latin typeface="Arial Narrow" pitchFamily="34" charset="0"/>
                </a:rPr>
                <a:t>B</a:t>
              </a:r>
            </a:p>
          </p:txBody>
        </p:sp>
        <p:sp>
          <p:nvSpPr>
            <p:cNvPr id="8230" name="Text Box 5"/>
            <p:cNvSpPr txBox="1">
              <a:spLocks noChangeArrowheads="1"/>
            </p:cNvSpPr>
            <p:nvPr/>
          </p:nvSpPr>
          <p:spPr bwMode="auto">
            <a:xfrm>
              <a:off x="1333" y="2447"/>
              <a:ext cx="37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a:solidFill>
                    <a:srgbClr val="000000"/>
                  </a:solidFill>
                  <a:latin typeface="Arial Narrow" pitchFamily="34" charset="0"/>
                </a:rPr>
                <a:t>Goto C</a:t>
              </a:r>
            </a:p>
          </p:txBody>
        </p:sp>
      </p:grpSp>
      <p:sp>
        <p:nvSpPr>
          <p:cNvPr id="8195" name="Rectangle 6"/>
          <p:cNvSpPr>
            <a:spLocks noChangeArrowheads="1"/>
          </p:cNvSpPr>
          <p:nvPr/>
        </p:nvSpPr>
        <p:spPr bwMode="auto">
          <a:xfrm>
            <a:off x="468313" y="333375"/>
            <a:ext cx="7920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sl-SI" sz="3600" dirty="0">
                <a:solidFill>
                  <a:srgbClr val="FF0000"/>
                </a:solidFill>
              </a:rPr>
              <a:t>Sekvenčenje v </a:t>
            </a:r>
            <a:r>
              <a:rPr lang="en-US" sz="3600" dirty="0">
                <a:solidFill>
                  <a:srgbClr val="FF0000"/>
                </a:solidFill>
              </a:rPr>
              <a:t>SCORM 1.2</a:t>
            </a:r>
          </a:p>
        </p:txBody>
      </p:sp>
      <p:grpSp>
        <p:nvGrpSpPr>
          <p:cNvPr id="3" name="Group 7"/>
          <p:cNvGrpSpPr>
            <a:grpSpLocks/>
          </p:cNvGrpSpPr>
          <p:nvPr/>
        </p:nvGrpSpPr>
        <p:grpSpPr bwMode="auto">
          <a:xfrm>
            <a:off x="685800" y="1927225"/>
            <a:ext cx="2209800" cy="1196975"/>
            <a:chOff x="864" y="912"/>
            <a:chExt cx="1392" cy="864"/>
          </a:xfrm>
        </p:grpSpPr>
        <p:sp>
          <p:nvSpPr>
            <p:cNvPr id="8225" name="Rectangle 8"/>
            <p:cNvSpPr>
              <a:spLocks noChangeArrowheads="1"/>
            </p:cNvSpPr>
            <p:nvPr/>
          </p:nvSpPr>
          <p:spPr bwMode="auto">
            <a:xfrm>
              <a:off x="888" y="912"/>
              <a:ext cx="1368" cy="864"/>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base">
                <a:spcBef>
                  <a:spcPct val="0"/>
                </a:spcBef>
                <a:spcAft>
                  <a:spcPct val="0"/>
                </a:spcAft>
              </a:pPr>
              <a:endParaRPr kumimoji="1" lang="sl-SI" sz="2000">
                <a:solidFill>
                  <a:srgbClr val="000000"/>
                </a:solidFill>
                <a:latin typeface="Tahoma" pitchFamily="34" charset="0"/>
              </a:endParaRPr>
            </a:p>
          </p:txBody>
        </p:sp>
        <p:sp>
          <p:nvSpPr>
            <p:cNvPr id="8226" name="Text Box 9"/>
            <p:cNvSpPr txBox="1">
              <a:spLocks noChangeArrowheads="1"/>
            </p:cNvSpPr>
            <p:nvPr/>
          </p:nvSpPr>
          <p:spPr bwMode="auto">
            <a:xfrm>
              <a:off x="864" y="941"/>
              <a:ext cx="69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a:solidFill>
                    <a:srgbClr val="000000"/>
                  </a:solidFill>
                  <a:latin typeface="Arial Narrow" pitchFamily="34" charset="0"/>
                </a:rPr>
                <a:t>A</a:t>
              </a:r>
              <a:r>
                <a:rPr lang="sl-SI" sz="1600" b="1">
                  <a:solidFill>
                    <a:srgbClr val="000000"/>
                  </a:solidFill>
                  <a:latin typeface="Arial Narrow" pitchFamily="34" charset="0"/>
                </a:rPr>
                <a:t>ktivnost</a:t>
              </a:r>
              <a:r>
                <a:rPr lang="en-US" sz="1600" b="1">
                  <a:solidFill>
                    <a:srgbClr val="000000"/>
                  </a:solidFill>
                  <a:latin typeface="Arial Narrow" pitchFamily="34" charset="0"/>
                </a:rPr>
                <a:t> A</a:t>
              </a:r>
            </a:p>
          </p:txBody>
        </p:sp>
        <p:sp>
          <p:nvSpPr>
            <p:cNvPr id="8227" name="Text Box 10"/>
            <p:cNvSpPr txBox="1">
              <a:spLocks noChangeArrowheads="1"/>
            </p:cNvSpPr>
            <p:nvPr/>
          </p:nvSpPr>
          <p:spPr bwMode="auto">
            <a:xfrm>
              <a:off x="1013" y="1264"/>
              <a:ext cx="952"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a:solidFill>
                    <a:srgbClr val="000000"/>
                  </a:solidFill>
                  <a:latin typeface="Arial Narrow" pitchFamily="34" charset="0"/>
                </a:rPr>
                <a:t>If status == “satisfied”</a:t>
              </a:r>
            </a:p>
            <a:p>
              <a:pPr eaLnBrk="1" fontAlgn="base" hangingPunct="1">
                <a:spcBef>
                  <a:spcPct val="0"/>
                </a:spcBef>
                <a:spcAft>
                  <a:spcPct val="0"/>
                </a:spcAft>
              </a:pPr>
              <a:r>
                <a:rPr lang="en-US" sz="1200" b="1">
                  <a:solidFill>
                    <a:srgbClr val="000000"/>
                  </a:solidFill>
                  <a:latin typeface="Arial Narrow" pitchFamily="34" charset="0"/>
                </a:rPr>
                <a:t>Then goto C</a:t>
              </a:r>
            </a:p>
            <a:p>
              <a:pPr eaLnBrk="1" fontAlgn="base" hangingPunct="1">
                <a:spcBef>
                  <a:spcPct val="0"/>
                </a:spcBef>
                <a:spcAft>
                  <a:spcPct val="0"/>
                </a:spcAft>
              </a:pPr>
              <a:r>
                <a:rPr lang="en-US" sz="1200" b="1">
                  <a:solidFill>
                    <a:srgbClr val="000000"/>
                  </a:solidFill>
                  <a:latin typeface="Arial Narrow" pitchFamily="34" charset="0"/>
                </a:rPr>
                <a:t>Else goto B</a:t>
              </a:r>
            </a:p>
          </p:txBody>
        </p:sp>
      </p:grpSp>
      <p:grpSp>
        <p:nvGrpSpPr>
          <p:cNvPr id="4" name="Group 11"/>
          <p:cNvGrpSpPr>
            <a:grpSpLocks/>
          </p:cNvGrpSpPr>
          <p:nvPr/>
        </p:nvGrpSpPr>
        <p:grpSpPr bwMode="auto">
          <a:xfrm>
            <a:off x="1828800" y="2743200"/>
            <a:ext cx="2743200" cy="2590800"/>
            <a:chOff x="1824" y="1488"/>
            <a:chExt cx="1056" cy="1632"/>
          </a:xfrm>
        </p:grpSpPr>
        <p:sp>
          <p:nvSpPr>
            <p:cNvPr id="8222" name="Line 12"/>
            <p:cNvSpPr>
              <a:spLocks noChangeShapeType="1"/>
            </p:cNvSpPr>
            <p:nvPr/>
          </p:nvSpPr>
          <p:spPr bwMode="auto">
            <a:xfrm>
              <a:off x="1824" y="148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23" name="Line 13"/>
            <p:cNvSpPr>
              <a:spLocks noChangeShapeType="1"/>
            </p:cNvSpPr>
            <p:nvPr/>
          </p:nvSpPr>
          <p:spPr bwMode="auto">
            <a:xfrm>
              <a:off x="2880" y="1488"/>
              <a:ext cx="0" cy="16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24" name="Line 14"/>
            <p:cNvSpPr>
              <a:spLocks noChangeShapeType="1"/>
            </p:cNvSpPr>
            <p:nvPr/>
          </p:nvSpPr>
          <p:spPr bwMode="auto">
            <a:xfrm flipH="1">
              <a:off x="2304" y="3120"/>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6" name="Group 19"/>
          <p:cNvGrpSpPr>
            <a:grpSpLocks/>
          </p:cNvGrpSpPr>
          <p:nvPr/>
        </p:nvGrpSpPr>
        <p:grpSpPr bwMode="auto">
          <a:xfrm>
            <a:off x="1219200" y="2209800"/>
            <a:ext cx="3557588" cy="3276600"/>
            <a:chOff x="1776" y="960"/>
            <a:chExt cx="1296" cy="2736"/>
          </a:xfrm>
        </p:grpSpPr>
        <p:sp>
          <p:nvSpPr>
            <p:cNvPr id="8216" name="Line 20"/>
            <p:cNvSpPr>
              <a:spLocks noChangeShapeType="1"/>
            </p:cNvSpPr>
            <p:nvPr/>
          </p:nvSpPr>
          <p:spPr bwMode="auto">
            <a:xfrm>
              <a:off x="1776" y="3696"/>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17" name="Line 21"/>
            <p:cNvSpPr>
              <a:spLocks noChangeShapeType="1"/>
            </p:cNvSpPr>
            <p:nvPr/>
          </p:nvSpPr>
          <p:spPr bwMode="auto">
            <a:xfrm>
              <a:off x="3072" y="960"/>
              <a:ext cx="0" cy="2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18" name="Line 22"/>
            <p:cNvSpPr>
              <a:spLocks noChangeShapeType="1"/>
            </p:cNvSpPr>
            <p:nvPr/>
          </p:nvSpPr>
          <p:spPr bwMode="auto">
            <a:xfrm flipH="1">
              <a:off x="2256" y="960"/>
              <a:ext cx="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sp>
        <p:nvSpPr>
          <p:cNvPr id="3095" name="Text Box 23"/>
          <p:cNvSpPr txBox="1">
            <a:spLocks noChangeArrowheads="1"/>
          </p:cNvSpPr>
          <p:nvPr/>
        </p:nvSpPr>
        <p:spPr bwMode="auto">
          <a:xfrm>
            <a:off x="5689600" y="19050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fontAlgn="base" hangingPunct="1">
              <a:spcBef>
                <a:spcPct val="0"/>
              </a:spcBef>
              <a:spcAft>
                <a:spcPct val="0"/>
              </a:spcAft>
              <a:buFont typeface="Arial" pitchFamily="34" charset="0"/>
              <a:buChar char="•"/>
            </a:pPr>
            <a:r>
              <a:rPr lang="en-US" sz="2400" dirty="0">
                <a:solidFill>
                  <a:srgbClr val="000000"/>
                </a:solidFill>
                <a:latin typeface="Arial Narrow" pitchFamily="34" charset="0"/>
              </a:rPr>
              <a:t> </a:t>
            </a:r>
            <a:r>
              <a:rPr lang="sl-SI" sz="2400" dirty="0">
                <a:solidFill>
                  <a:srgbClr val="000000"/>
                </a:solidFill>
                <a:latin typeface="Arial Narrow" pitchFamily="34" charset="0"/>
              </a:rPr>
              <a:t>Logika pogojne vejitve </a:t>
            </a:r>
            <a:r>
              <a:rPr lang="sl-SI" sz="2400" dirty="0">
                <a:solidFill>
                  <a:srgbClr val="FF0000"/>
                </a:solidFill>
                <a:latin typeface="Arial Narrow" pitchFamily="34" charset="0"/>
              </a:rPr>
              <a:t>je vgrajena v vire </a:t>
            </a:r>
            <a:r>
              <a:rPr lang="sl-SI" sz="2400" b="1" dirty="0">
                <a:latin typeface="Arial Narrow" pitchFamily="34" charset="0"/>
              </a:rPr>
              <a:t>(</a:t>
            </a:r>
            <a:r>
              <a:rPr lang="sl-SI" sz="2400" dirty="0">
                <a:latin typeface="Arial Narrow" pitchFamily="34" charset="0"/>
              </a:rPr>
              <a:t>resource</a:t>
            </a:r>
            <a:r>
              <a:rPr lang="sl-SI" sz="2400" dirty="0">
                <a:solidFill>
                  <a:srgbClr val="000000"/>
                </a:solidFill>
                <a:latin typeface="Arial Narrow" pitchFamily="34" charset="0"/>
              </a:rPr>
              <a:t>)</a:t>
            </a:r>
            <a:endParaRPr lang="en-US" sz="2400" dirty="0">
              <a:solidFill>
                <a:srgbClr val="000000"/>
              </a:solidFill>
              <a:latin typeface="Arial Narrow" pitchFamily="34" charset="0"/>
            </a:endParaRPr>
          </a:p>
          <a:p>
            <a:pPr eaLnBrk="1" fontAlgn="base" hangingPunct="1">
              <a:spcBef>
                <a:spcPct val="0"/>
              </a:spcBef>
              <a:spcAft>
                <a:spcPct val="0"/>
              </a:spcAft>
            </a:pPr>
            <a:endParaRPr lang="en-US" sz="2400" dirty="0">
              <a:solidFill>
                <a:srgbClr val="000000"/>
              </a:solidFill>
              <a:latin typeface="Arial Narrow" pitchFamily="34" charset="0"/>
            </a:endParaRPr>
          </a:p>
        </p:txBody>
      </p:sp>
      <p:sp>
        <p:nvSpPr>
          <p:cNvPr id="3096" name="Text Box 24"/>
          <p:cNvSpPr txBox="1">
            <a:spLocks noChangeArrowheads="1"/>
          </p:cNvSpPr>
          <p:nvPr/>
        </p:nvSpPr>
        <p:spPr bwMode="auto">
          <a:xfrm>
            <a:off x="5765651" y="3474660"/>
            <a:ext cx="26066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fontAlgn="base" hangingPunct="1">
              <a:spcBef>
                <a:spcPct val="0"/>
              </a:spcBef>
              <a:spcAft>
                <a:spcPct val="0"/>
              </a:spcAft>
              <a:buFont typeface="Arial" pitchFamily="34" charset="0"/>
              <a:buChar char="•"/>
            </a:pPr>
            <a:r>
              <a:rPr lang="en-US" sz="2400" dirty="0">
                <a:solidFill>
                  <a:srgbClr val="000000"/>
                </a:solidFill>
                <a:latin typeface="Arial Narrow" pitchFamily="34" charset="0"/>
              </a:rPr>
              <a:t> </a:t>
            </a:r>
            <a:r>
              <a:rPr lang="sl-SI" sz="2400" dirty="0">
                <a:solidFill>
                  <a:srgbClr val="000000"/>
                </a:solidFill>
                <a:latin typeface="Arial Narrow" pitchFamily="34" charset="0"/>
              </a:rPr>
              <a:t>Ker so odvisnosti vgrajene v same vire, je ponovna uporabljivost težja</a:t>
            </a:r>
            <a:endParaRPr lang="en-US" sz="2400" dirty="0">
              <a:solidFill>
                <a:srgbClr val="000000"/>
              </a:solidFill>
              <a:latin typeface="Arial Narrow" pitchFamily="34" charset="0"/>
            </a:endParaRPr>
          </a:p>
        </p:txBody>
      </p:sp>
      <p:grpSp>
        <p:nvGrpSpPr>
          <p:cNvPr id="7" name="Group 25"/>
          <p:cNvGrpSpPr>
            <a:grpSpLocks/>
          </p:cNvGrpSpPr>
          <p:nvPr/>
        </p:nvGrpSpPr>
        <p:grpSpPr bwMode="auto">
          <a:xfrm>
            <a:off x="2895600" y="2919413"/>
            <a:ext cx="1552575" cy="842962"/>
            <a:chOff x="1776" y="1680"/>
            <a:chExt cx="1008" cy="336"/>
          </a:xfrm>
        </p:grpSpPr>
        <p:sp>
          <p:nvSpPr>
            <p:cNvPr id="8213" name="Line 26"/>
            <p:cNvSpPr>
              <a:spLocks noChangeShapeType="1"/>
            </p:cNvSpPr>
            <p:nvPr/>
          </p:nvSpPr>
          <p:spPr bwMode="auto">
            <a:xfrm>
              <a:off x="1776" y="168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14" name="Line 27"/>
            <p:cNvSpPr>
              <a:spLocks noChangeShapeType="1"/>
            </p:cNvSpPr>
            <p:nvPr/>
          </p:nvSpPr>
          <p:spPr bwMode="auto">
            <a:xfrm>
              <a:off x="2784" y="168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15" name="Line 28"/>
            <p:cNvSpPr>
              <a:spLocks noChangeShapeType="1"/>
            </p:cNvSpPr>
            <p:nvPr/>
          </p:nvSpPr>
          <p:spPr bwMode="auto">
            <a:xfrm flipH="1">
              <a:off x="2304" y="2016"/>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8" name="Group 29"/>
          <p:cNvGrpSpPr>
            <a:grpSpLocks/>
          </p:cNvGrpSpPr>
          <p:nvPr/>
        </p:nvGrpSpPr>
        <p:grpSpPr bwMode="auto">
          <a:xfrm>
            <a:off x="2819400" y="1905000"/>
            <a:ext cx="2057400" cy="3962400"/>
            <a:chOff x="1776" y="960"/>
            <a:chExt cx="1296" cy="2736"/>
          </a:xfrm>
        </p:grpSpPr>
        <p:sp>
          <p:nvSpPr>
            <p:cNvPr id="8210" name="Line 30"/>
            <p:cNvSpPr>
              <a:spLocks noChangeShapeType="1"/>
            </p:cNvSpPr>
            <p:nvPr/>
          </p:nvSpPr>
          <p:spPr bwMode="auto">
            <a:xfrm>
              <a:off x="1776" y="3696"/>
              <a:ext cx="129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11" name="Line 31"/>
            <p:cNvSpPr>
              <a:spLocks noChangeShapeType="1"/>
            </p:cNvSpPr>
            <p:nvPr/>
          </p:nvSpPr>
          <p:spPr bwMode="auto">
            <a:xfrm>
              <a:off x="3072" y="960"/>
              <a:ext cx="0" cy="273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12" name="Line 32"/>
            <p:cNvSpPr>
              <a:spLocks noChangeShapeType="1"/>
            </p:cNvSpPr>
            <p:nvPr/>
          </p:nvSpPr>
          <p:spPr bwMode="auto">
            <a:xfrm flipH="1">
              <a:off x="2256" y="960"/>
              <a:ext cx="816"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9" name="Group 35"/>
          <p:cNvGrpSpPr>
            <a:grpSpLocks/>
          </p:cNvGrpSpPr>
          <p:nvPr/>
        </p:nvGrpSpPr>
        <p:grpSpPr bwMode="auto">
          <a:xfrm>
            <a:off x="2133600" y="4087813"/>
            <a:ext cx="2260600" cy="866775"/>
            <a:chOff x="1776" y="1680"/>
            <a:chExt cx="1008" cy="336"/>
          </a:xfrm>
        </p:grpSpPr>
        <p:sp>
          <p:nvSpPr>
            <p:cNvPr id="8207" name="Line 36"/>
            <p:cNvSpPr>
              <a:spLocks noChangeShapeType="1"/>
            </p:cNvSpPr>
            <p:nvPr/>
          </p:nvSpPr>
          <p:spPr bwMode="auto">
            <a:xfrm>
              <a:off x="1776" y="168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08" name="Line 37"/>
            <p:cNvSpPr>
              <a:spLocks noChangeShapeType="1"/>
            </p:cNvSpPr>
            <p:nvPr/>
          </p:nvSpPr>
          <p:spPr bwMode="auto">
            <a:xfrm>
              <a:off x="2784" y="168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8209" name="Line 38"/>
            <p:cNvSpPr>
              <a:spLocks noChangeShapeType="1"/>
            </p:cNvSpPr>
            <p:nvPr/>
          </p:nvSpPr>
          <p:spPr bwMode="auto">
            <a:xfrm flipH="1">
              <a:off x="2304" y="2016"/>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spTree>
    <p:extLst>
      <p:ext uri="{BB962C8B-B14F-4D97-AF65-F5344CB8AC3E}">
        <p14:creationId xmlns:p14="http://schemas.microsoft.com/office/powerpoint/2010/main" val="3319018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1371600" y="1828800"/>
            <a:ext cx="2209800" cy="1027113"/>
            <a:chOff x="864" y="912"/>
            <a:chExt cx="1392" cy="896"/>
          </a:xfrm>
          <a:solidFill>
            <a:schemeClr val="accent1">
              <a:lumMod val="20000"/>
              <a:lumOff val="80000"/>
            </a:schemeClr>
          </a:solidFill>
        </p:grpSpPr>
        <p:sp>
          <p:nvSpPr>
            <p:cNvPr id="9264" name="Text Box 6"/>
            <p:cNvSpPr txBox="1">
              <a:spLocks noChangeArrowheads="1"/>
            </p:cNvSpPr>
            <p:nvPr/>
          </p:nvSpPr>
          <p:spPr bwMode="auto">
            <a:xfrm>
              <a:off x="1013" y="1250"/>
              <a:ext cx="952" cy="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dirty="0">
                  <a:solidFill>
                    <a:srgbClr val="000000"/>
                  </a:solidFill>
                  <a:latin typeface="Arial Narrow" pitchFamily="34" charset="0"/>
                </a:rPr>
                <a:t>If status == “satisfied”</a:t>
              </a:r>
            </a:p>
            <a:p>
              <a:pPr eaLnBrk="1" fontAlgn="base" hangingPunct="1">
                <a:spcBef>
                  <a:spcPct val="0"/>
                </a:spcBef>
                <a:spcAft>
                  <a:spcPct val="0"/>
                </a:spcAft>
              </a:pPr>
              <a:r>
                <a:rPr lang="en-US" sz="1200" b="1" dirty="0">
                  <a:solidFill>
                    <a:srgbClr val="000000"/>
                  </a:solidFill>
                  <a:latin typeface="Arial Narrow" pitchFamily="34" charset="0"/>
                </a:rPr>
                <a:t>Then </a:t>
              </a:r>
              <a:r>
                <a:rPr lang="en-US" sz="1200" b="1" dirty="0" err="1">
                  <a:solidFill>
                    <a:srgbClr val="000000"/>
                  </a:solidFill>
                  <a:latin typeface="Arial Narrow" pitchFamily="34" charset="0"/>
                </a:rPr>
                <a:t>goto</a:t>
              </a:r>
              <a:r>
                <a:rPr lang="en-US" sz="1200" b="1" dirty="0">
                  <a:solidFill>
                    <a:srgbClr val="000000"/>
                  </a:solidFill>
                  <a:latin typeface="Arial Narrow" pitchFamily="34" charset="0"/>
                </a:rPr>
                <a:t> C</a:t>
              </a:r>
            </a:p>
            <a:p>
              <a:pPr eaLnBrk="1" fontAlgn="base" hangingPunct="1">
                <a:spcBef>
                  <a:spcPct val="0"/>
                </a:spcBef>
                <a:spcAft>
                  <a:spcPct val="0"/>
                </a:spcAft>
              </a:pPr>
              <a:r>
                <a:rPr lang="en-US" sz="1200" b="1" dirty="0">
                  <a:solidFill>
                    <a:srgbClr val="000000"/>
                  </a:solidFill>
                  <a:latin typeface="Arial Narrow" pitchFamily="34" charset="0"/>
                </a:rPr>
                <a:t>Else </a:t>
              </a:r>
              <a:r>
                <a:rPr lang="en-US" sz="1200" b="1" dirty="0" err="1">
                  <a:solidFill>
                    <a:srgbClr val="000000"/>
                  </a:solidFill>
                  <a:latin typeface="Arial Narrow" pitchFamily="34" charset="0"/>
                </a:rPr>
                <a:t>goto</a:t>
              </a:r>
              <a:r>
                <a:rPr lang="en-US" sz="1200" b="1" dirty="0">
                  <a:solidFill>
                    <a:srgbClr val="000000"/>
                  </a:solidFill>
                  <a:latin typeface="Arial Narrow" pitchFamily="34" charset="0"/>
                </a:rPr>
                <a:t> B</a:t>
              </a:r>
            </a:p>
          </p:txBody>
        </p:sp>
        <p:sp>
          <p:nvSpPr>
            <p:cNvPr id="9262" name="Rectangle 4"/>
            <p:cNvSpPr>
              <a:spLocks noChangeArrowheads="1"/>
            </p:cNvSpPr>
            <p:nvPr/>
          </p:nvSpPr>
          <p:spPr bwMode="auto">
            <a:xfrm>
              <a:off x="888" y="912"/>
              <a:ext cx="1368" cy="864"/>
            </a:xfrm>
            <a:prstGeom prst="rect">
              <a:avLst/>
            </a:prstGeom>
            <a:grpFill/>
            <a:ln w="9525">
              <a:solidFill>
                <a:schemeClr val="tx1"/>
              </a:solidFill>
              <a:miter lim="800000"/>
              <a:headEnd/>
              <a:tailEnd/>
            </a:ln>
          </p:spPr>
          <p:txBody>
            <a:bodyPr wrap="none" anchor="ctr"/>
            <a:lstStyle/>
            <a:p>
              <a:pPr algn="ctr" fontAlgn="base">
                <a:spcBef>
                  <a:spcPct val="0"/>
                </a:spcBef>
                <a:spcAft>
                  <a:spcPct val="0"/>
                </a:spcAft>
              </a:pPr>
              <a:endParaRPr kumimoji="1" lang="sl-SI" sz="2000">
                <a:solidFill>
                  <a:srgbClr val="000000"/>
                </a:solidFill>
                <a:latin typeface="Tahoma" pitchFamily="34" charset="0"/>
              </a:endParaRPr>
            </a:p>
          </p:txBody>
        </p:sp>
        <p:sp>
          <p:nvSpPr>
            <p:cNvPr id="9263" name="Text Box 5"/>
            <p:cNvSpPr txBox="1">
              <a:spLocks noChangeArrowheads="1"/>
            </p:cNvSpPr>
            <p:nvPr/>
          </p:nvSpPr>
          <p:spPr bwMode="auto">
            <a:xfrm>
              <a:off x="864" y="937"/>
              <a:ext cx="700" cy="2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dirty="0" smtClean="0">
                  <a:solidFill>
                    <a:srgbClr val="000000"/>
                  </a:solidFill>
                  <a:latin typeface="Arial Narrow" pitchFamily="34" charset="0"/>
                </a:rPr>
                <a:t>A</a:t>
              </a:r>
              <a:r>
                <a:rPr lang="sl-SI" sz="1600" b="1" dirty="0" smtClean="0">
                  <a:solidFill>
                    <a:srgbClr val="000000"/>
                  </a:solidFill>
                  <a:latin typeface="Arial Narrow" pitchFamily="34" charset="0"/>
                </a:rPr>
                <a:t>ktivnost</a:t>
              </a:r>
              <a:r>
                <a:rPr lang="en-US" sz="1600" b="1" dirty="0" smtClean="0">
                  <a:solidFill>
                    <a:srgbClr val="000000"/>
                  </a:solidFill>
                  <a:latin typeface="Arial Narrow" pitchFamily="34" charset="0"/>
                </a:rPr>
                <a:t> </a:t>
              </a:r>
              <a:r>
                <a:rPr lang="en-US" sz="1600" b="1" dirty="0">
                  <a:solidFill>
                    <a:srgbClr val="000000"/>
                  </a:solidFill>
                  <a:latin typeface="Arial Narrow" pitchFamily="34" charset="0"/>
                </a:rPr>
                <a:t>A</a:t>
              </a:r>
            </a:p>
          </p:txBody>
        </p:sp>
      </p:grpSp>
      <p:grpSp>
        <p:nvGrpSpPr>
          <p:cNvPr id="9221" name="Group 11"/>
          <p:cNvGrpSpPr>
            <a:grpSpLocks/>
          </p:cNvGrpSpPr>
          <p:nvPr/>
        </p:nvGrpSpPr>
        <p:grpSpPr bwMode="auto">
          <a:xfrm>
            <a:off x="1447800" y="3171825"/>
            <a:ext cx="2193925" cy="866775"/>
            <a:chOff x="864" y="1968"/>
            <a:chExt cx="1392" cy="720"/>
          </a:xfrm>
        </p:grpSpPr>
        <p:sp>
          <p:nvSpPr>
            <p:cNvPr id="9256" name="Rectangle 12"/>
            <p:cNvSpPr>
              <a:spLocks noChangeArrowheads="1"/>
            </p:cNvSpPr>
            <p:nvPr/>
          </p:nvSpPr>
          <p:spPr bwMode="auto">
            <a:xfrm>
              <a:off x="888" y="1968"/>
              <a:ext cx="1368" cy="72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fontAlgn="base">
                <a:spcBef>
                  <a:spcPct val="0"/>
                </a:spcBef>
                <a:spcAft>
                  <a:spcPct val="0"/>
                </a:spcAft>
              </a:pPr>
              <a:endParaRPr lang="sl-SI">
                <a:solidFill>
                  <a:srgbClr val="000000"/>
                </a:solidFill>
              </a:endParaRPr>
            </a:p>
          </p:txBody>
        </p:sp>
        <p:sp>
          <p:nvSpPr>
            <p:cNvPr id="9257" name="Text Box 13"/>
            <p:cNvSpPr txBox="1">
              <a:spLocks noChangeArrowheads="1"/>
            </p:cNvSpPr>
            <p:nvPr/>
          </p:nvSpPr>
          <p:spPr bwMode="auto">
            <a:xfrm>
              <a:off x="864" y="1983"/>
              <a:ext cx="70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dirty="0" smtClean="0">
                  <a:solidFill>
                    <a:srgbClr val="000000"/>
                  </a:solidFill>
                  <a:latin typeface="Arial Narrow" pitchFamily="34" charset="0"/>
                </a:rPr>
                <a:t>A</a:t>
              </a:r>
              <a:r>
                <a:rPr lang="sl-SI" sz="1600" b="1" dirty="0" smtClean="0">
                  <a:solidFill>
                    <a:srgbClr val="000000"/>
                  </a:solidFill>
                  <a:latin typeface="Arial Narrow" pitchFamily="34" charset="0"/>
                </a:rPr>
                <a:t>ktivnost</a:t>
              </a:r>
              <a:r>
                <a:rPr lang="en-US" sz="1600" b="1" dirty="0" smtClean="0">
                  <a:solidFill>
                    <a:srgbClr val="000000"/>
                  </a:solidFill>
                  <a:latin typeface="Arial Narrow" pitchFamily="34" charset="0"/>
                </a:rPr>
                <a:t> </a:t>
              </a:r>
              <a:r>
                <a:rPr lang="en-US" sz="1600" b="1" dirty="0">
                  <a:solidFill>
                    <a:srgbClr val="000000"/>
                  </a:solidFill>
                  <a:latin typeface="Arial Narrow" pitchFamily="34" charset="0"/>
                </a:rPr>
                <a:t>B</a:t>
              </a:r>
            </a:p>
          </p:txBody>
        </p:sp>
        <p:sp>
          <p:nvSpPr>
            <p:cNvPr id="9258" name="Text Box 14"/>
            <p:cNvSpPr txBox="1">
              <a:spLocks noChangeArrowheads="1"/>
            </p:cNvSpPr>
            <p:nvPr/>
          </p:nvSpPr>
          <p:spPr bwMode="auto">
            <a:xfrm>
              <a:off x="1333" y="2447"/>
              <a:ext cx="38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a:solidFill>
                    <a:srgbClr val="000000"/>
                  </a:solidFill>
                  <a:latin typeface="Arial Narrow" pitchFamily="34" charset="0"/>
                </a:rPr>
                <a:t>Goto C</a:t>
              </a:r>
            </a:p>
          </p:txBody>
        </p:sp>
      </p:grpSp>
      <p:grpSp>
        <p:nvGrpSpPr>
          <p:cNvPr id="9223" name="Group 16"/>
          <p:cNvGrpSpPr>
            <a:grpSpLocks/>
          </p:cNvGrpSpPr>
          <p:nvPr/>
        </p:nvGrpSpPr>
        <p:grpSpPr bwMode="auto">
          <a:xfrm>
            <a:off x="1447800" y="4800600"/>
            <a:ext cx="2209800" cy="1089025"/>
            <a:chOff x="864" y="3024"/>
            <a:chExt cx="1392" cy="1078"/>
          </a:xfrm>
          <a:solidFill>
            <a:schemeClr val="accent1">
              <a:lumMod val="20000"/>
              <a:lumOff val="80000"/>
            </a:schemeClr>
          </a:solidFill>
        </p:grpSpPr>
        <p:sp>
          <p:nvSpPr>
            <p:cNvPr id="9253" name="Rectangle 17"/>
            <p:cNvSpPr>
              <a:spLocks noChangeArrowheads="1"/>
            </p:cNvSpPr>
            <p:nvPr/>
          </p:nvSpPr>
          <p:spPr bwMode="auto">
            <a:xfrm>
              <a:off x="888" y="3024"/>
              <a:ext cx="1368" cy="1056"/>
            </a:xfrm>
            <a:prstGeom prst="rect">
              <a:avLst/>
            </a:prstGeom>
            <a:grpFill/>
            <a:ln w="9525">
              <a:solidFill>
                <a:schemeClr val="tx1"/>
              </a:solidFill>
              <a:miter lim="800000"/>
              <a:headEnd/>
              <a:tailEnd/>
            </a:ln>
          </p:spPr>
          <p:txBody>
            <a:bodyPr wrap="none" anchor="ctr"/>
            <a:lstStyle/>
            <a:p>
              <a:pPr fontAlgn="base">
                <a:spcBef>
                  <a:spcPct val="0"/>
                </a:spcBef>
                <a:spcAft>
                  <a:spcPct val="0"/>
                </a:spcAft>
              </a:pPr>
              <a:endParaRPr lang="sl-SI">
                <a:solidFill>
                  <a:srgbClr val="000000"/>
                </a:solidFill>
              </a:endParaRPr>
            </a:p>
          </p:txBody>
        </p:sp>
        <p:sp>
          <p:nvSpPr>
            <p:cNvPr id="9254" name="Text Box 18"/>
            <p:cNvSpPr txBox="1">
              <a:spLocks noChangeArrowheads="1"/>
            </p:cNvSpPr>
            <p:nvPr/>
          </p:nvSpPr>
          <p:spPr bwMode="auto">
            <a:xfrm>
              <a:off x="864" y="3024"/>
              <a:ext cx="1047" cy="3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dirty="0" smtClean="0">
                  <a:solidFill>
                    <a:srgbClr val="000000"/>
                  </a:solidFill>
                  <a:latin typeface="Arial Narrow" pitchFamily="34" charset="0"/>
                </a:rPr>
                <a:t>A</a:t>
              </a:r>
              <a:r>
                <a:rPr lang="sl-SI" sz="1600" b="1" dirty="0" smtClean="0">
                  <a:solidFill>
                    <a:srgbClr val="000000"/>
                  </a:solidFill>
                  <a:latin typeface="Arial Narrow" pitchFamily="34" charset="0"/>
                </a:rPr>
                <a:t>ktivnost</a:t>
              </a:r>
              <a:r>
                <a:rPr lang="en-US" sz="1600" b="1" dirty="0" smtClean="0">
                  <a:solidFill>
                    <a:srgbClr val="000000"/>
                  </a:solidFill>
                  <a:latin typeface="Arial Narrow" pitchFamily="34" charset="0"/>
                </a:rPr>
                <a:t> </a:t>
              </a:r>
              <a:r>
                <a:rPr lang="en-US" sz="1600" b="1" dirty="0">
                  <a:solidFill>
                    <a:srgbClr val="000000"/>
                  </a:solidFill>
                  <a:latin typeface="Arial Narrow" pitchFamily="34" charset="0"/>
                </a:rPr>
                <a:t>C</a:t>
              </a:r>
            </a:p>
          </p:txBody>
        </p:sp>
        <p:sp>
          <p:nvSpPr>
            <p:cNvPr id="9255" name="Text Box 19"/>
            <p:cNvSpPr txBox="1">
              <a:spLocks noChangeArrowheads="1"/>
            </p:cNvSpPr>
            <p:nvPr/>
          </p:nvSpPr>
          <p:spPr bwMode="auto">
            <a:xfrm>
              <a:off x="912" y="3469"/>
              <a:ext cx="1096" cy="6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a:solidFill>
                    <a:srgbClr val="000000"/>
                  </a:solidFill>
                  <a:latin typeface="Arial Narrow" pitchFamily="34" charset="0"/>
                </a:rPr>
                <a:t>If status == “not satisfied”</a:t>
              </a:r>
            </a:p>
            <a:p>
              <a:pPr eaLnBrk="1" fontAlgn="base" hangingPunct="1">
                <a:spcBef>
                  <a:spcPct val="0"/>
                </a:spcBef>
                <a:spcAft>
                  <a:spcPct val="0"/>
                </a:spcAft>
              </a:pPr>
              <a:r>
                <a:rPr lang="en-US" sz="1200" b="1">
                  <a:solidFill>
                    <a:srgbClr val="000000"/>
                  </a:solidFill>
                  <a:latin typeface="Arial Narrow" pitchFamily="34" charset="0"/>
                </a:rPr>
                <a:t>Then goto A</a:t>
              </a:r>
            </a:p>
            <a:p>
              <a:pPr eaLnBrk="1" fontAlgn="base" hangingPunct="1">
                <a:spcBef>
                  <a:spcPct val="0"/>
                </a:spcBef>
                <a:spcAft>
                  <a:spcPct val="0"/>
                </a:spcAft>
              </a:pPr>
              <a:r>
                <a:rPr lang="en-US" sz="1200" b="1">
                  <a:solidFill>
                    <a:srgbClr val="000000"/>
                  </a:solidFill>
                  <a:latin typeface="Arial Narrow" pitchFamily="34" charset="0"/>
                </a:rPr>
                <a:t>Else goto…</a:t>
              </a:r>
            </a:p>
          </p:txBody>
        </p:sp>
      </p:grpSp>
      <p:grpSp>
        <p:nvGrpSpPr>
          <p:cNvPr id="8" name="Group 28"/>
          <p:cNvGrpSpPr>
            <a:grpSpLocks/>
          </p:cNvGrpSpPr>
          <p:nvPr/>
        </p:nvGrpSpPr>
        <p:grpSpPr bwMode="auto">
          <a:xfrm>
            <a:off x="1350963" y="1820863"/>
            <a:ext cx="2230437" cy="1035050"/>
            <a:chOff x="3504" y="864"/>
            <a:chExt cx="1392" cy="864"/>
          </a:xfrm>
        </p:grpSpPr>
        <p:sp>
          <p:nvSpPr>
            <p:cNvPr id="9245" name="Rectangle 29"/>
            <p:cNvSpPr>
              <a:spLocks noChangeArrowheads="1"/>
            </p:cNvSpPr>
            <p:nvPr/>
          </p:nvSpPr>
          <p:spPr bwMode="auto">
            <a:xfrm>
              <a:off x="3528" y="864"/>
              <a:ext cx="1368" cy="864"/>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base">
                <a:spcBef>
                  <a:spcPct val="0"/>
                </a:spcBef>
                <a:spcAft>
                  <a:spcPct val="0"/>
                </a:spcAft>
              </a:pPr>
              <a:endParaRPr kumimoji="1" lang="sl-SI" sz="2000">
                <a:solidFill>
                  <a:srgbClr val="000000"/>
                </a:solidFill>
                <a:latin typeface="Tahoma" pitchFamily="34" charset="0"/>
              </a:endParaRPr>
            </a:p>
          </p:txBody>
        </p:sp>
        <p:sp>
          <p:nvSpPr>
            <p:cNvPr id="9246" name="Text Box 30"/>
            <p:cNvSpPr txBox="1">
              <a:spLocks noChangeArrowheads="1"/>
            </p:cNvSpPr>
            <p:nvPr/>
          </p:nvSpPr>
          <p:spPr bwMode="auto">
            <a:xfrm>
              <a:off x="3504" y="894"/>
              <a:ext cx="69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a:solidFill>
                    <a:srgbClr val="000000"/>
                  </a:solidFill>
                  <a:latin typeface="Arial Narrow" pitchFamily="34" charset="0"/>
                </a:rPr>
                <a:t>A</a:t>
              </a:r>
              <a:r>
                <a:rPr lang="sl-SI" sz="1600" b="1">
                  <a:solidFill>
                    <a:srgbClr val="000000"/>
                  </a:solidFill>
                  <a:latin typeface="Arial Narrow" pitchFamily="34" charset="0"/>
                </a:rPr>
                <a:t>ktivnost</a:t>
              </a:r>
              <a:r>
                <a:rPr lang="en-US" sz="1600" b="1">
                  <a:solidFill>
                    <a:srgbClr val="000000"/>
                  </a:solidFill>
                  <a:latin typeface="Arial Narrow" pitchFamily="34" charset="0"/>
                </a:rPr>
                <a:t> A</a:t>
              </a:r>
            </a:p>
          </p:txBody>
        </p:sp>
      </p:grpSp>
      <p:grpSp>
        <p:nvGrpSpPr>
          <p:cNvPr id="10" name="Group 34"/>
          <p:cNvGrpSpPr>
            <a:grpSpLocks/>
          </p:cNvGrpSpPr>
          <p:nvPr/>
        </p:nvGrpSpPr>
        <p:grpSpPr bwMode="auto">
          <a:xfrm>
            <a:off x="1409700" y="4800600"/>
            <a:ext cx="2247900" cy="1066800"/>
            <a:chOff x="3552" y="2928"/>
            <a:chExt cx="1368" cy="1056"/>
          </a:xfrm>
        </p:grpSpPr>
        <p:sp>
          <p:nvSpPr>
            <p:cNvPr id="9241" name="Rectangle 35"/>
            <p:cNvSpPr>
              <a:spLocks noChangeArrowheads="1"/>
            </p:cNvSpPr>
            <p:nvPr/>
          </p:nvSpPr>
          <p:spPr bwMode="auto">
            <a:xfrm>
              <a:off x="3552" y="2928"/>
              <a:ext cx="1368" cy="1056"/>
            </a:xfrm>
            <a:prstGeom prst="rect">
              <a:avLst/>
            </a:prstGeom>
            <a:solidFill>
              <a:schemeClr val="tx2">
                <a:lumMod val="20000"/>
                <a:lumOff val="80000"/>
              </a:schemeClr>
            </a:solidFill>
            <a:ln w="9525">
              <a:solidFill>
                <a:schemeClr val="tx1"/>
              </a:solidFill>
              <a:miter lim="800000"/>
              <a:headEnd/>
              <a:tailEnd/>
            </a:ln>
          </p:spPr>
          <p:txBody>
            <a:bodyPr wrap="none" anchor="ctr"/>
            <a:lstStyle/>
            <a:p>
              <a:pPr fontAlgn="base">
                <a:spcBef>
                  <a:spcPct val="0"/>
                </a:spcBef>
                <a:spcAft>
                  <a:spcPct val="0"/>
                </a:spcAft>
              </a:pPr>
              <a:endParaRPr lang="sl-SI">
                <a:solidFill>
                  <a:srgbClr val="000000"/>
                </a:solidFill>
              </a:endParaRPr>
            </a:p>
          </p:txBody>
        </p:sp>
        <p:sp>
          <p:nvSpPr>
            <p:cNvPr id="9242" name="Text Box 36"/>
            <p:cNvSpPr txBox="1">
              <a:spLocks noChangeArrowheads="1"/>
            </p:cNvSpPr>
            <p:nvPr/>
          </p:nvSpPr>
          <p:spPr bwMode="auto">
            <a:xfrm>
              <a:off x="3552" y="2928"/>
              <a:ext cx="104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dirty="0">
                  <a:solidFill>
                    <a:srgbClr val="000000"/>
                  </a:solidFill>
                  <a:latin typeface="Arial Narrow" pitchFamily="34" charset="0"/>
                </a:rPr>
                <a:t>A</a:t>
              </a:r>
              <a:r>
                <a:rPr lang="sl-SI" sz="1600" b="1" dirty="0">
                  <a:solidFill>
                    <a:srgbClr val="000000"/>
                  </a:solidFill>
                  <a:latin typeface="Arial Narrow" pitchFamily="34" charset="0"/>
                </a:rPr>
                <a:t>ktivnost</a:t>
              </a:r>
              <a:r>
                <a:rPr lang="en-US" sz="1600" b="1" dirty="0">
                  <a:solidFill>
                    <a:srgbClr val="000000"/>
                  </a:solidFill>
                  <a:latin typeface="Arial Narrow" pitchFamily="34" charset="0"/>
                </a:rPr>
                <a:t> C</a:t>
              </a:r>
            </a:p>
          </p:txBody>
        </p:sp>
      </p:grpSp>
      <p:grpSp>
        <p:nvGrpSpPr>
          <p:cNvPr id="9" name="Group 31"/>
          <p:cNvGrpSpPr>
            <a:grpSpLocks/>
          </p:cNvGrpSpPr>
          <p:nvPr/>
        </p:nvGrpSpPr>
        <p:grpSpPr bwMode="auto">
          <a:xfrm>
            <a:off x="1409700" y="3171825"/>
            <a:ext cx="2232025" cy="1019175"/>
            <a:chOff x="3504" y="2016"/>
            <a:chExt cx="1368" cy="720"/>
          </a:xfrm>
        </p:grpSpPr>
        <p:sp>
          <p:nvSpPr>
            <p:cNvPr id="9243" name="Rectangle 32"/>
            <p:cNvSpPr>
              <a:spLocks noChangeArrowheads="1"/>
            </p:cNvSpPr>
            <p:nvPr/>
          </p:nvSpPr>
          <p:spPr bwMode="auto">
            <a:xfrm>
              <a:off x="3504" y="2016"/>
              <a:ext cx="1368" cy="720"/>
            </a:xfrm>
            <a:prstGeom prst="rect">
              <a:avLst/>
            </a:prstGeom>
            <a:solidFill>
              <a:schemeClr val="tx2">
                <a:lumMod val="20000"/>
                <a:lumOff val="80000"/>
              </a:schemeClr>
            </a:solidFill>
            <a:ln w="9525">
              <a:solidFill>
                <a:schemeClr val="tx1"/>
              </a:solidFill>
              <a:miter lim="800000"/>
              <a:headEnd/>
              <a:tailEnd/>
            </a:ln>
          </p:spPr>
          <p:txBody>
            <a:bodyPr wrap="none" anchor="ctr"/>
            <a:lstStyle/>
            <a:p>
              <a:pPr fontAlgn="base">
                <a:spcBef>
                  <a:spcPct val="0"/>
                </a:spcBef>
                <a:spcAft>
                  <a:spcPct val="0"/>
                </a:spcAft>
              </a:pPr>
              <a:endParaRPr lang="sl-SI">
                <a:solidFill>
                  <a:srgbClr val="000000"/>
                </a:solidFill>
              </a:endParaRPr>
            </a:p>
          </p:txBody>
        </p:sp>
        <p:sp>
          <p:nvSpPr>
            <p:cNvPr id="9244" name="Text Box 33"/>
            <p:cNvSpPr txBox="1">
              <a:spLocks noChangeArrowheads="1"/>
            </p:cNvSpPr>
            <p:nvPr/>
          </p:nvSpPr>
          <p:spPr bwMode="auto">
            <a:xfrm>
              <a:off x="3504" y="2031"/>
              <a:ext cx="67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600" b="1" dirty="0">
                  <a:solidFill>
                    <a:srgbClr val="000000"/>
                  </a:solidFill>
                  <a:latin typeface="Arial Narrow" pitchFamily="34" charset="0"/>
                </a:rPr>
                <a:t>A</a:t>
              </a:r>
              <a:r>
                <a:rPr lang="sl-SI" sz="1600" b="1" dirty="0">
                  <a:solidFill>
                    <a:srgbClr val="000000"/>
                  </a:solidFill>
                  <a:latin typeface="Arial Narrow" pitchFamily="34" charset="0"/>
                </a:rPr>
                <a:t>ktivnost</a:t>
              </a:r>
              <a:r>
                <a:rPr lang="en-US" sz="1600" b="1" dirty="0">
                  <a:solidFill>
                    <a:srgbClr val="000000"/>
                  </a:solidFill>
                  <a:latin typeface="Arial Narrow" pitchFamily="34" charset="0"/>
                </a:rPr>
                <a:t> B</a:t>
              </a:r>
            </a:p>
          </p:txBody>
        </p:sp>
      </p:grpSp>
      <p:sp>
        <p:nvSpPr>
          <p:cNvPr id="9218" name="Rectangle 2"/>
          <p:cNvSpPr>
            <a:spLocks noGrp="1" noChangeArrowheads="1"/>
          </p:cNvSpPr>
          <p:nvPr>
            <p:ph type="title"/>
          </p:nvPr>
        </p:nvSpPr>
        <p:spPr>
          <a:xfrm>
            <a:off x="76200" y="0"/>
            <a:ext cx="9144000" cy="1143000"/>
          </a:xfrm>
        </p:spPr>
        <p:txBody>
          <a:bodyPr>
            <a:normAutofit fontScale="90000"/>
          </a:bodyPr>
          <a:lstStyle/>
          <a:p>
            <a:pPr eaLnBrk="1" hangingPunct="1"/>
            <a:r>
              <a:rPr lang="sl-SI" dirty="0" smtClean="0">
                <a:solidFill>
                  <a:srgbClr val="FF0000"/>
                </a:solidFill>
              </a:rPr>
              <a:t>Sekvenčenje v </a:t>
            </a:r>
            <a:r>
              <a:rPr lang="en-US" dirty="0" smtClean="0">
                <a:solidFill>
                  <a:srgbClr val="FF0000"/>
                </a:solidFill>
              </a:rPr>
              <a:t>SCORM 1.3</a:t>
            </a:r>
            <a:r>
              <a:rPr lang="sl-SI" dirty="0" smtClean="0">
                <a:solidFill>
                  <a:srgbClr val="FF0000"/>
                </a:solidFill>
              </a:rPr>
              <a:t> (SCORM 2004)</a:t>
            </a:r>
            <a:endParaRPr lang="en-US" dirty="0" smtClean="0">
              <a:solidFill>
                <a:srgbClr val="FF0000"/>
              </a:solidFill>
            </a:endParaRPr>
          </a:p>
        </p:txBody>
      </p:sp>
      <p:grpSp>
        <p:nvGrpSpPr>
          <p:cNvPr id="9220" name="Group 7"/>
          <p:cNvGrpSpPr>
            <a:grpSpLocks/>
          </p:cNvGrpSpPr>
          <p:nvPr/>
        </p:nvGrpSpPr>
        <p:grpSpPr bwMode="auto">
          <a:xfrm>
            <a:off x="3581400" y="2362200"/>
            <a:ext cx="533400" cy="2590800"/>
            <a:chOff x="2160" y="1488"/>
            <a:chExt cx="432" cy="1632"/>
          </a:xfrm>
        </p:grpSpPr>
        <p:sp>
          <p:nvSpPr>
            <p:cNvPr id="9259" name="Line 8"/>
            <p:cNvSpPr>
              <a:spLocks noChangeShapeType="1"/>
            </p:cNvSpPr>
            <p:nvPr/>
          </p:nvSpPr>
          <p:spPr bwMode="auto">
            <a:xfrm>
              <a:off x="2160" y="1488"/>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9260" name="Line 9"/>
            <p:cNvSpPr>
              <a:spLocks noChangeShapeType="1"/>
            </p:cNvSpPr>
            <p:nvPr/>
          </p:nvSpPr>
          <p:spPr bwMode="auto">
            <a:xfrm>
              <a:off x="2592" y="1488"/>
              <a:ext cx="0" cy="16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9261" name="Line 10"/>
            <p:cNvSpPr>
              <a:spLocks noChangeShapeType="1"/>
            </p:cNvSpPr>
            <p:nvPr/>
          </p:nvSpPr>
          <p:spPr bwMode="auto">
            <a:xfrm flipH="1">
              <a:off x="2304" y="3120"/>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sp>
        <p:nvSpPr>
          <p:cNvPr id="9222" name="Line 15"/>
          <p:cNvSpPr>
            <a:spLocks noChangeShapeType="1"/>
          </p:cNvSpPr>
          <p:nvPr/>
        </p:nvSpPr>
        <p:spPr bwMode="auto">
          <a:xfrm>
            <a:off x="2705100" y="4038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nvGrpSpPr>
          <p:cNvPr id="9224" name="Group 20"/>
          <p:cNvGrpSpPr>
            <a:grpSpLocks/>
          </p:cNvGrpSpPr>
          <p:nvPr/>
        </p:nvGrpSpPr>
        <p:grpSpPr bwMode="auto">
          <a:xfrm>
            <a:off x="3641725" y="1928813"/>
            <a:ext cx="777875" cy="3709987"/>
            <a:chOff x="2112" y="960"/>
            <a:chExt cx="672" cy="2736"/>
          </a:xfrm>
        </p:grpSpPr>
        <p:sp>
          <p:nvSpPr>
            <p:cNvPr id="9250" name="Line 21"/>
            <p:cNvSpPr>
              <a:spLocks noChangeShapeType="1"/>
            </p:cNvSpPr>
            <p:nvPr/>
          </p:nvSpPr>
          <p:spPr bwMode="auto">
            <a:xfrm>
              <a:off x="2112" y="369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9251" name="Line 22"/>
            <p:cNvSpPr>
              <a:spLocks noChangeShapeType="1"/>
            </p:cNvSpPr>
            <p:nvPr/>
          </p:nvSpPr>
          <p:spPr bwMode="auto">
            <a:xfrm>
              <a:off x="2784" y="960"/>
              <a:ext cx="0" cy="2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9252" name="Line 23"/>
            <p:cNvSpPr>
              <a:spLocks noChangeShapeType="1"/>
            </p:cNvSpPr>
            <p:nvPr/>
          </p:nvSpPr>
          <p:spPr bwMode="auto">
            <a:xfrm flipH="1">
              <a:off x="2256" y="960"/>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9225" name="Group 24"/>
          <p:cNvGrpSpPr>
            <a:grpSpLocks/>
          </p:cNvGrpSpPr>
          <p:nvPr/>
        </p:nvGrpSpPr>
        <p:grpSpPr bwMode="auto">
          <a:xfrm>
            <a:off x="3581400" y="2667000"/>
            <a:ext cx="381000" cy="533400"/>
            <a:chOff x="2160" y="1680"/>
            <a:chExt cx="336" cy="336"/>
          </a:xfrm>
        </p:grpSpPr>
        <p:sp>
          <p:nvSpPr>
            <p:cNvPr id="9247" name="Line 25"/>
            <p:cNvSpPr>
              <a:spLocks noChangeShapeType="1"/>
            </p:cNvSpPr>
            <p:nvPr/>
          </p:nvSpPr>
          <p:spPr bwMode="auto">
            <a:xfrm>
              <a:off x="2160" y="168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9248" name="Line 26"/>
            <p:cNvSpPr>
              <a:spLocks noChangeShapeType="1"/>
            </p:cNvSpPr>
            <p:nvPr/>
          </p:nvSpPr>
          <p:spPr bwMode="auto">
            <a:xfrm>
              <a:off x="2496" y="168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9249" name="Line 27"/>
            <p:cNvSpPr>
              <a:spLocks noChangeShapeType="1"/>
            </p:cNvSpPr>
            <p:nvPr/>
          </p:nvSpPr>
          <p:spPr bwMode="auto">
            <a:xfrm flipH="1">
              <a:off x="2304" y="201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11" name="Group 37"/>
          <p:cNvGrpSpPr>
            <a:grpSpLocks/>
          </p:cNvGrpSpPr>
          <p:nvPr/>
        </p:nvGrpSpPr>
        <p:grpSpPr bwMode="auto">
          <a:xfrm>
            <a:off x="4114800" y="3030538"/>
            <a:ext cx="3276600" cy="990600"/>
            <a:chOff x="2592" y="960"/>
            <a:chExt cx="2064" cy="624"/>
          </a:xfrm>
        </p:grpSpPr>
        <p:sp>
          <p:nvSpPr>
            <p:cNvPr id="9239" name="Rectangle 38"/>
            <p:cNvSpPr>
              <a:spLocks noChangeArrowheads="1"/>
            </p:cNvSpPr>
            <p:nvPr/>
          </p:nvSpPr>
          <p:spPr bwMode="auto">
            <a:xfrm>
              <a:off x="3264" y="960"/>
              <a:ext cx="1392" cy="240"/>
            </a:xfrm>
            <a:prstGeom prst="rect">
              <a:avLst/>
            </a:prstGeom>
            <a:solidFill>
              <a:srgbClr val="92D05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Narrow" pitchFamily="34" charset="0"/>
                </a:rPr>
                <a:t>If status == “satisfied”</a:t>
              </a:r>
            </a:p>
          </p:txBody>
        </p:sp>
        <p:sp>
          <p:nvSpPr>
            <p:cNvPr id="9240" name="Line 39"/>
            <p:cNvSpPr>
              <a:spLocks noChangeShapeType="1"/>
            </p:cNvSpPr>
            <p:nvPr/>
          </p:nvSpPr>
          <p:spPr bwMode="auto">
            <a:xfrm flipH="1">
              <a:off x="2592" y="1056"/>
              <a:ext cx="672" cy="528"/>
            </a:xfrm>
            <a:prstGeom prst="line">
              <a:avLst/>
            </a:prstGeom>
            <a:noFill/>
            <a:ln w="12700">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12" name="Group 40"/>
          <p:cNvGrpSpPr>
            <a:grpSpLocks/>
          </p:cNvGrpSpPr>
          <p:nvPr/>
        </p:nvGrpSpPr>
        <p:grpSpPr bwMode="auto">
          <a:xfrm>
            <a:off x="3962400" y="1928813"/>
            <a:ext cx="3276600" cy="990600"/>
            <a:chOff x="2496" y="1344"/>
            <a:chExt cx="2064" cy="624"/>
          </a:xfrm>
        </p:grpSpPr>
        <p:sp>
          <p:nvSpPr>
            <p:cNvPr id="9237" name="Rectangle 41"/>
            <p:cNvSpPr>
              <a:spLocks noChangeArrowheads="1"/>
            </p:cNvSpPr>
            <p:nvPr/>
          </p:nvSpPr>
          <p:spPr bwMode="auto">
            <a:xfrm>
              <a:off x="3168" y="1344"/>
              <a:ext cx="1392" cy="240"/>
            </a:xfrm>
            <a:prstGeom prst="rect">
              <a:avLst/>
            </a:prstGeom>
            <a:solidFill>
              <a:srgbClr val="92D05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Narrow" pitchFamily="34" charset="0"/>
                </a:rPr>
                <a:t>If status != “satisfied”</a:t>
              </a:r>
            </a:p>
          </p:txBody>
        </p:sp>
        <p:sp>
          <p:nvSpPr>
            <p:cNvPr id="9238" name="Line 42"/>
            <p:cNvSpPr>
              <a:spLocks noChangeShapeType="1"/>
            </p:cNvSpPr>
            <p:nvPr/>
          </p:nvSpPr>
          <p:spPr bwMode="auto">
            <a:xfrm flipH="1">
              <a:off x="2496" y="1440"/>
              <a:ext cx="672" cy="528"/>
            </a:xfrm>
            <a:prstGeom prst="line">
              <a:avLst/>
            </a:prstGeom>
            <a:noFill/>
            <a:ln w="12700">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13" name="Group 43"/>
          <p:cNvGrpSpPr>
            <a:grpSpLocks/>
          </p:cNvGrpSpPr>
          <p:nvPr/>
        </p:nvGrpSpPr>
        <p:grpSpPr bwMode="auto">
          <a:xfrm>
            <a:off x="2705100" y="4022725"/>
            <a:ext cx="4686300" cy="549275"/>
            <a:chOff x="1680" y="2544"/>
            <a:chExt cx="2688" cy="384"/>
          </a:xfrm>
        </p:grpSpPr>
        <p:sp>
          <p:nvSpPr>
            <p:cNvPr id="9235" name="Rectangle 44"/>
            <p:cNvSpPr>
              <a:spLocks noChangeArrowheads="1"/>
            </p:cNvSpPr>
            <p:nvPr/>
          </p:nvSpPr>
          <p:spPr bwMode="auto">
            <a:xfrm>
              <a:off x="2976" y="2544"/>
              <a:ext cx="1392" cy="240"/>
            </a:xfrm>
            <a:prstGeom prst="rect">
              <a:avLst/>
            </a:prstGeom>
            <a:solidFill>
              <a:srgbClr val="92D050"/>
            </a:solidFill>
            <a:ln w="12700">
              <a:solidFill>
                <a:schemeClr val="accent1"/>
              </a:solidFill>
              <a:miter lim="800000"/>
              <a:headEnd/>
              <a:tailEnd/>
            </a:ln>
          </p:spPr>
          <p:txBody>
            <a:bodyPr wrap="none" anchor="ctr"/>
            <a:lstStyle/>
            <a:p>
              <a:pPr algn="ctr" fontAlgn="base">
                <a:spcBef>
                  <a:spcPct val="0"/>
                </a:spcBef>
                <a:spcAft>
                  <a:spcPct val="0"/>
                </a:spcAft>
              </a:pPr>
              <a:r>
                <a:rPr lang="en-US" b="1">
                  <a:solidFill>
                    <a:srgbClr val="000000"/>
                  </a:solidFill>
                  <a:latin typeface="Arial Narrow" pitchFamily="34" charset="0"/>
                </a:rPr>
                <a:t>Goto C</a:t>
              </a:r>
            </a:p>
          </p:txBody>
        </p:sp>
        <p:sp>
          <p:nvSpPr>
            <p:cNvPr id="9236" name="Line 45"/>
            <p:cNvSpPr>
              <a:spLocks noChangeShapeType="1"/>
            </p:cNvSpPr>
            <p:nvPr/>
          </p:nvSpPr>
          <p:spPr bwMode="auto">
            <a:xfrm flipH="1">
              <a:off x="1680" y="2640"/>
              <a:ext cx="1296" cy="288"/>
            </a:xfrm>
            <a:prstGeom prst="line">
              <a:avLst/>
            </a:prstGeom>
            <a:noFill/>
            <a:ln w="12700">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14" name="Group 46"/>
          <p:cNvGrpSpPr>
            <a:grpSpLocks/>
          </p:cNvGrpSpPr>
          <p:nvPr/>
        </p:nvGrpSpPr>
        <p:grpSpPr bwMode="auto">
          <a:xfrm>
            <a:off x="4419600" y="4876800"/>
            <a:ext cx="3352800" cy="533400"/>
            <a:chOff x="2784" y="3072"/>
            <a:chExt cx="1824" cy="336"/>
          </a:xfrm>
        </p:grpSpPr>
        <p:sp>
          <p:nvSpPr>
            <p:cNvPr id="9233" name="Rectangle 47"/>
            <p:cNvSpPr>
              <a:spLocks noChangeArrowheads="1"/>
            </p:cNvSpPr>
            <p:nvPr/>
          </p:nvSpPr>
          <p:spPr bwMode="auto">
            <a:xfrm>
              <a:off x="3216" y="3168"/>
              <a:ext cx="1392" cy="240"/>
            </a:xfrm>
            <a:prstGeom prst="rect">
              <a:avLst/>
            </a:prstGeom>
            <a:solidFill>
              <a:srgbClr val="92D05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Narrow" pitchFamily="34" charset="0"/>
                </a:rPr>
                <a:t>If status == “not satisfied”</a:t>
              </a:r>
            </a:p>
          </p:txBody>
        </p:sp>
        <p:sp>
          <p:nvSpPr>
            <p:cNvPr id="9234" name="Line 48"/>
            <p:cNvSpPr>
              <a:spLocks noChangeShapeType="1"/>
            </p:cNvSpPr>
            <p:nvPr/>
          </p:nvSpPr>
          <p:spPr bwMode="auto">
            <a:xfrm flipH="1" flipV="1">
              <a:off x="2784" y="3072"/>
              <a:ext cx="432" cy="192"/>
            </a:xfrm>
            <a:prstGeom prst="line">
              <a:avLst/>
            </a:prstGeom>
            <a:noFill/>
            <a:ln w="12700">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sp>
        <p:nvSpPr>
          <p:cNvPr id="2" name="PoljeZBesedilom 1"/>
          <p:cNvSpPr txBox="1"/>
          <p:nvPr/>
        </p:nvSpPr>
        <p:spPr>
          <a:xfrm>
            <a:off x="1905367" y="6041231"/>
            <a:ext cx="6339041" cy="646331"/>
          </a:xfrm>
          <a:prstGeom prst="rect">
            <a:avLst/>
          </a:prstGeom>
          <a:noFill/>
        </p:spPr>
        <p:txBody>
          <a:bodyPr wrap="square" rtlCol="0">
            <a:spAutoFit/>
          </a:bodyPr>
          <a:lstStyle/>
          <a:p>
            <a:r>
              <a:rPr lang="sl-SI" dirty="0">
                <a:solidFill>
                  <a:srgbClr val="000000"/>
                </a:solidFill>
                <a:latin typeface="Arial Narrow" pitchFamily="34" charset="0"/>
              </a:rPr>
              <a:t>Logika pogojne vejitve </a:t>
            </a:r>
            <a:r>
              <a:rPr lang="sl-SI" dirty="0">
                <a:solidFill>
                  <a:srgbClr val="FF0000"/>
                </a:solidFill>
                <a:latin typeface="Arial Narrow" pitchFamily="34" charset="0"/>
              </a:rPr>
              <a:t>je </a:t>
            </a:r>
            <a:r>
              <a:rPr lang="sl-SI" dirty="0" smtClean="0">
                <a:solidFill>
                  <a:srgbClr val="FF0000"/>
                </a:solidFill>
                <a:latin typeface="Arial Narrow" pitchFamily="34" charset="0"/>
              </a:rPr>
              <a:t>izven virov </a:t>
            </a:r>
            <a:r>
              <a:rPr lang="sl-SI" b="1" dirty="0">
                <a:latin typeface="Arial Narrow" pitchFamily="34" charset="0"/>
              </a:rPr>
              <a:t>(</a:t>
            </a:r>
            <a:r>
              <a:rPr lang="sl-SI" dirty="0" err="1" smtClean="0">
                <a:latin typeface="Arial Narrow" pitchFamily="34" charset="0"/>
              </a:rPr>
              <a:t>resources</a:t>
            </a:r>
            <a:r>
              <a:rPr lang="sl-SI" dirty="0" smtClean="0">
                <a:solidFill>
                  <a:srgbClr val="000000"/>
                </a:solidFill>
                <a:latin typeface="Arial Narrow" pitchFamily="34" charset="0"/>
              </a:rPr>
              <a:t>)</a:t>
            </a:r>
            <a:endParaRPr lang="en-US" dirty="0">
              <a:solidFill>
                <a:srgbClr val="000000"/>
              </a:solidFill>
              <a:latin typeface="Arial Narrow" pitchFamily="34" charset="0"/>
            </a:endParaRPr>
          </a:p>
          <a:p>
            <a:endParaRPr lang="sl-SI" dirty="0"/>
          </a:p>
        </p:txBody>
      </p:sp>
    </p:spTree>
    <p:extLst>
      <p:ext uri="{BB962C8B-B14F-4D97-AF65-F5344CB8AC3E}">
        <p14:creationId xmlns:p14="http://schemas.microsoft.com/office/powerpoint/2010/main" val="1649955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6808"/>
            <a:ext cx="8229600" cy="1143000"/>
          </a:xfrm>
        </p:spPr>
        <p:txBody>
          <a:bodyPr>
            <a:normAutofit/>
          </a:bodyPr>
          <a:lstStyle/>
          <a:p>
            <a:pPr eaLnBrk="1" hangingPunct="1"/>
            <a:r>
              <a:rPr lang="sl-SI" dirty="0" smtClean="0">
                <a:solidFill>
                  <a:srgbClr val="FF0000"/>
                </a:solidFill>
              </a:rPr>
              <a:t>Diagram poteka aktivnosti</a:t>
            </a:r>
            <a:endParaRPr lang="en-US" dirty="0" smtClean="0">
              <a:solidFill>
                <a:srgbClr val="FF0000"/>
              </a:solidFill>
            </a:endParaRPr>
          </a:p>
        </p:txBody>
      </p:sp>
      <p:grpSp>
        <p:nvGrpSpPr>
          <p:cNvPr id="2" name="Group 3"/>
          <p:cNvGrpSpPr>
            <a:grpSpLocks/>
          </p:cNvGrpSpPr>
          <p:nvPr/>
        </p:nvGrpSpPr>
        <p:grpSpPr bwMode="auto">
          <a:xfrm>
            <a:off x="381000" y="1981200"/>
            <a:ext cx="2400300" cy="4114800"/>
            <a:chOff x="240" y="1248"/>
            <a:chExt cx="1512" cy="2592"/>
          </a:xfrm>
        </p:grpSpPr>
        <p:grpSp>
          <p:nvGrpSpPr>
            <p:cNvPr id="12298" name="Group 4"/>
            <p:cNvGrpSpPr>
              <a:grpSpLocks/>
            </p:cNvGrpSpPr>
            <p:nvPr/>
          </p:nvGrpSpPr>
          <p:grpSpPr bwMode="auto">
            <a:xfrm>
              <a:off x="1248" y="1248"/>
              <a:ext cx="504" cy="2592"/>
              <a:chOff x="1632" y="1152"/>
              <a:chExt cx="504" cy="2592"/>
            </a:xfrm>
          </p:grpSpPr>
          <p:sp>
            <p:nvSpPr>
              <p:cNvPr id="12302" name="Line 5"/>
              <p:cNvSpPr>
                <a:spLocks noChangeShapeType="1"/>
              </p:cNvSpPr>
              <p:nvPr/>
            </p:nvSpPr>
            <p:spPr bwMode="auto">
              <a:xfrm>
                <a:off x="1848" y="1824"/>
                <a:ext cx="0" cy="6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12303" name="Line 6"/>
              <p:cNvSpPr>
                <a:spLocks noChangeShapeType="1"/>
              </p:cNvSpPr>
              <p:nvPr/>
            </p:nvSpPr>
            <p:spPr bwMode="auto">
              <a:xfrm>
                <a:off x="1848" y="2760"/>
                <a:ext cx="0" cy="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nvGrpSpPr>
              <p:cNvPr id="12304" name="Group 7"/>
              <p:cNvGrpSpPr>
                <a:grpSpLocks/>
              </p:cNvGrpSpPr>
              <p:nvPr/>
            </p:nvGrpSpPr>
            <p:grpSpPr bwMode="auto">
              <a:xfrm>
                <a:off x="1632" y="1152"/>
                <a:ext cx="504" cy="2592"/>
                <a:chOff x="1632" y="1152"/>
                <a:chExt cx="504" cy="2592"/>
              </a:xfrm>
            </p:grpSpPr>
            <p:sp>
              <p:nvSpPr>
                <p:cNvPr id="12305" name="Line 8"/>
                <p:cNvSpPr>
                  <a:spLocks noChangeShapeType="1"/>
                </p:cNvSpPr>
                <p:nvPr/>
              </p:nvSpPr>
              <p:spPr bwMode="auto">
                <a:xfrm>
                  <a:off x="1848" y="2472"/>
                  <a:ext cx="0"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12306" name="Line 9"/>
                <p:cNvSpPr>
                  <a:spLocks noChangeShapeType="1"/>
                </p:cNvSpPr>
                <p:nvPr/>
              </p:nvSpPr>
              <p:spPr bwMode="auto">
                <a:xfrm>
                  <a:off x="1848" y="1440"/>
                  <a:ext cx="0"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12307" name="Text Box 10" descr="Dotted diamond"/>
                <p:cNvSpPr txBox="1">
                  <a:spLocks noChangeArrowheads="1"/>
                </p:cNvSpPr>
                <p:nvPr/>
              </p:nvSpPr>
              <p:spPr bwMode="auto">
                <a:xfrm>
                  <a:off x="1632" y="1248"/>
                  <a:ext cx="480" cy="288"/>
                </a:xfrm>
                <a:prstGeom prst="rect">
                  <a:avLst/>
                </a:prstGeom>
                <a:pattFill prst="dotDmnd">
                  <a:fgClr>
                    <a:srgbClr val="000000"/>
                  </a:fgClr>
                  <a:bgClr>
                    <a:srgbClr val="FFFFFF"/>
                  </a:bgClr>
                </a:pattFill>
                <a:ln w="25400">
                  <a:solidFill>
                    <a:srgbClr val="3366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1000" b="1">
                      <a:solidFill>
                        <a:srgbClr val="000000"/>
                      </a:solidFill>
                    </a:rPr>
                    <a:t>INTRO</a:t>
                  </a:r>
                </a:p>
              </p:txBody>
            </p:sp>
            <p:sp>
              <p:nvSpPr>
                <p:cNvPr id="12308" name="Text Box 11" descr="Dotted diamond"/>
                <p:cNvSpPr txBox="1">
                  <a:spLocks noChangeArrowheads="1"/>
                </p:cNvSpPr>
                <p:nvPr/>
              </p:nvSpPr>
              <p:spPr bwMode="auto">
                <a:xfrm>
                  <a:off x="1632" y="1656"/>
                  <a:ext cx="480" cy="288"/>
                </a:xfrm>
                <a:prstGeom prst="rect">
                  <a:avLst/>
                </a:prstGeom>
                <a:pattFill prst="dotDmnd">
                  <a:fgClr>
                    <a:srgbClr val="000000"/>
                  </a:fgClr>
                  <a:bgClr>
                    <a:srgbClr val="FFFFFF"/>
                  </a:bgClr>
                </a:pattFill>
                <a:ln w="25400">
                  <a:solidFill>
                    <a:srgbClr val="3366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1000" b="1">
                      <a:solidFill>
                        <a:srgbClr val="000000"/>
                      </a:solidFill>
                    </a:rPr>
                    <a:t>MODULE A</a:t>
                  </a:r>
                </a:p>
              </p:txBody>
            </p:sp>
            <p:sp>
              <p:nvSpPr>
                <p:cNvPr id="12309" name="Text Box 12" descr="Dotted diamond"/>
                <p:cNvSpPr txBox="1">
                  <a:spLocks noChangeArrowheads="1"/>
                </p:cNvSpPr>
                <p:nvPr/>
              </p:nvSpPr>
              <p:spPr bwMode="auto">
                <a:xfrm>
                  <a:off x="1632" y="2688"/>
                  <a:ext cx="480" cy="336"/>
                </a:xfrm>
                <a:prstGeom prst="rect">
                  <a:avLst/>
                </a:prstGeom>
                <a:pattFill prst="dotDmnd">
                  <a:fgClr>
                    <a:srgbClr val="000000"/>
                  </a:fgClr>
                  <a:bgClr>
                    <a:srgbClr val="FFFFFF"/>
                  </a:bgClr>
                </a:pattFill>
                <a:ln w="25400">
                  <a:solidFill>
                    <a:srgbClr val="3366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endParaRPr lang="en-US" sz="1000" b="1">
                    <a:solidFill>
                      <a:srgbClr val="000000"/>
                    </a:solidFill>
                  </a:endParaRPr>
                </a:p>
                <a:p>
                  <a:pPr algn="ctr" fontAlgn="base">
                    <a:spcBef>
                      <a:spcPct val="0"/>
                    </a:spcBef>
                    <a:spcAft>
                      <a:spcPct val="0"/>
                    </a:spcAft>
                  </a:pPr>
                  <a:r>
                    <a:rPr lang="en-US" sz="1000" b="1">
                      <a:solidFill>
                        <a:srgbClr val="000000"/>
                      </a:solidFill>
                    </a:rPr>
                    <a:t>EXAM</a:t>
                  </a:r>
                </a:p>
              </p:txBody>
            </p:sp>
            <p:sp>
              <p:nvSpPr>
                <p:cNvPr id="12310" name="Line 13"/>
                <p:cNvSpPr>
                  <a:spLocks noChangeShapeType="1"/>
                </p:cNvSpPr>
                <p:nvPr/>
              </p:nvSpPr>
              <p:spPr bwMode="auto">
                <a:xfrm>
                  <a:off x="1848" y="1152"/>
                  <a:ext cx="0" cy="72"/>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12311" name="Line 14"/>
                <p:cNvSpPr>
                  <a:spLocks noChangeShapeType="1"/>
                </p:cNvSpPr>
                <p:nvPr/>
              </p:nvSpPr>
              <p:spPr bwMode="auto">
                <a:xfrm>
                  <a:off x="1848" y="3672"/>
                  <a:ext cx="0" cy="72"/>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sp>
              <p:nvSpPr>
                <p:cNvPr id="12312" name="Text Box 15"/>
                <p:cNvSpPr txBox="1">
                  <a:spLocks noChangeArrowheads="1"/>
                </p:cNvSpPr>
                <p:nvPr/>
              </p:nvSpPr>
              <p:spPr bwMode="auto">
                <a:xfrm>
                  <a:off x="1704" y="2016"/>
                  <a:ext cx="432"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900">
                      <a:solidFill>
                        <a:srgbClr val="000000"/>
                      </a:solidFill>
                    </a:rPr>
                    <a:t>Lesson 1</a:t>
                  </a:r>
                </a:p>
              </p:txBody>
            </p:sp>
            <p:sp>
              <p:nvSpPr>
                <p:cNvPr id="12313" name="Text Box 16"/>
                <p:cNvSpPr txBox="1">
                  <a:spLocks noChangeArrowheads="1"/>
                </p:cNvSpPr>
                <p:nvPr/>
              </p:nvSpPr>
              <p:spPr bwMode="auto">
                <a:xfrm>
                  <a:off x="1704" y="2232"/>
                  <a:ext cx="432"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900">
                      <a:solidFill>
                        <a:srgbClr val="000000"/>
                      </a:solidFill>
                    </a:rPr>
                    <a:t>Lesson 2</a:t>
                  </a:r>
                </a:p>
              </p:txBody>
            </p:sp>
            <p:sp>
              <p:nvSpPr>
                <p:cNvPr id="12314" name="Text Box 17"/>
                <p:cNvSpPr txBox="1">
                  <a:spLocks noChangeArrowheads="1"/>
                </p:cNvSpPr>
                <p:nvPr/>
              </p:nvSpPr>
              <p:spPr bwMode="auto">
                <a:xfrm>
                  <a:off x="1704" y="3528"/>
                  <a:ext cx="432"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900">
                      <a:solidFill>
                        <a:srgbClr val="000000"/>
                      </a:solidFill>
                    </a:rPr>
                    <a:t>Part 3</a:t>
                  </a:r>
                </a:p>
              </p:txBody>
            </p:sp>
            <p:sp>
              <p:nvSpPr>
                <p:cNvPr id="12315" name="Text Box 18"/>
                <p:cNvSpPr txBox="1">
                  <a:spLocks noChangeArrowheads="1"/>
                </p:cNvSpPr>
                <p:nvPr/>
              </p:nvSpPr>
              <p:spPr bwMode="auto">
                <a:xfrm>
                  <a:off x="1704" y="3312"/>
                  <a:ext cx="432"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900">
                      <a:solidFill>
                        <a:srgbClr val="000000"/>
                      </a:solidFill>
                    </a:rPr>
                    <a:t>Part 2</a:t>
                  </a:r>
                </a:p>
              </p:txBody>
            </p:sp>
            <p:sp>
              <p:nvSpPr>
                <p:cNvPr id="12316" name="Text Box 19"/>
                <p:cNvSpPr txBox="1">
                  <a:spLocks noChangeArrowheads="1"/>
                </p:cNvSpPr>
                <p:nvPr/>
              </p:nvSpPr>
              <p:spPr bwMode="auto">
                <a:xfrm>
                  <a:off x="1704" y="3096"/>
                  <a:ext cx="432"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900">
                      <a:solidFill>
                        <a:srgbClr val="000000"/>
                      </a:solidFill>
                    </a:rPr>
                    <a:t>Part 1</a:t>
                  </a:r>
                </a:p>
              </p:txBody>
            </p:sp>
            <p:sp>
              <p:nvSpPr>
                <p:cNvPr id="12317" name="Text Box 20"/>
                <p:cNvSpPr txBox="1">
                  <a:spLocks noChangeArrowheads="1"/>
                </p:cNvSpPr>
                <p:nvPr/>
              </p:nvSpPr>
              <p:spPr bwMode="auto">
                <a:xfrm>
                  <a:off x="1704" y="2448"/>
                  <a:ext cx="432" cy="144"/>
                </a:xfrm>
                <a:prstGeom prst="rect">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900">
                      <a:solidFill>
                        <a:srgbClr val="000000"/>
                      </a:solidFill>
                    </a:rPr>
                    <a:t>Lesson 3</a:t>
                  </a:r>
                </a:p>
              </p:txBody>
            </p:sp>
          </p:grpSp>
        </p:grpSp>
        <p:sp>
          <p:nvSpPr>
            <p:cNvPr id="12299" name="Text Box 21"/>
            <p:cNvSpPr txBox="1">
              <a:spLocks noChangeArrowheads="1"/>
            </p:cNvSpPr>
            <p:nvPr/>
          </p:nvSpPr>
          <p:spPr bwMode="auto">
            <a:xfrm>
              <a:off x="240" y="2088"/>
              <a:ext cx="720" cy="304"/>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l-SI" sz="1200" b="1">
                  <a:solidFill>
                    <a:srgbClr val="000000"/>
                  </a:solidFill>
                </a:rPr>
                <a:t>Načrtovalec tečaja</a:t>
              </a:r>
              <a:endParaRPr lang="en-US" sz="1200" b="1">
                <a:solidFill>
                  <a:srgbClr val="000000"/>
                </a:solidFill>
              </a:endParaRPr>
            </a:p>
          </p:txBody>
        </p:sp>
        <p:sp>
          <p:nvSpPr>
            <p:cNvPr id="12300" name="Text Box 22"/>
            <p:cNvSpPr txBox="1">
              <a:spLocks noChangeArrowheads="1"/>
            </p:cNvSpPr>
            <p:nvPr/>
          </p:nvSpPr>
          <p:spPr bwMode="auto">
            <a:xfrm>
              <a:off x="432" y="2515"/>
              <a:ext cx="6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l-SI" sz="1000" b="1">
                  <a:solidFill>
                    <a:srgbClr val="000000"/>
                  </a:solidFill>
                </a:rPr>
                <a:t>tvori diagram poteka vsebine</a:t>
              </a:r>
              <a:endParaRPr lang="en-US" sz="1000" b="1">
                <a:solidFill>
                  <a:srgbClr val="000000"/>
                </a:solidFill>
              </a:endParaRPr>
            </a:p>
          </p:txBody>
        </p:sp>
        <p:sp>
          <p:nvSpPr>
            <p:cNvPr id="12301" name="Line 23"/>
            <p:cNvSpPr>
              <a:spLocks noChangeShapeType="1"/>
            </p:cNvSpPr>
            <p:nvPr/>
          </p:nvSpPr>
          <p:spPr bwMode="auto">
            <a:xfrm>
              <a:off x="336" y="2440"/>
              <a:ext cx="144" cy="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grpSp>
        <p:nvGrpSpPr>
          <p:cNvPr id="5" name="Group 24"/>
          <p:cNvGrpSpPr>
            <a:grpSpLocks/>
          </p:cNvGrpSpPr>
          <p:nvPr/>
        </p:nvGrpSpPr>
        <p:grpSpPr bwMode="auto">
          <a:xfrm>
            <a:off x="3657600" y="2324100"/>
            <a:ext cx="5256213" cy="2743200"/>
            <a:chOff x="2304" y="1464"/>
            <a:chExt cx="3311" cy="1728"/>
          </a:xfrm>
        </p:grpSpPr>
        <p:pic>
          <p:nvPicPr>
            <p:cNvPr id="12294" name="Picture 25" descr="activity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464"/>
              <a:ext cx="239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26"/>
            <p:cNvSpPr txBox="1">
              <a:spLocks noChangeArrowheads="1"/>
            </p:cNvSpPr>
            <p:nvPr/>
          </p:nvSpPr>
          <p:spPr bwMode="auto">
            <a:xfrm>
              <a:off x="2304" y="2088"/>
              <a:ext cx="720" cy="352"/>
            </a:xfrm>
            <a:prstGeom prst="rect">
              <a:avLst/>
            </a:prstGeom>
            <a:solidFill>
              <a:srgbClr val="FFFFBD"/>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200" b="1">
                  <a:solidFill>
                    <a:srgbClr val="000000"/>
                  </a:solidFill>
                </a:rPr>
                <a:t>Programmer/</a:t>
              </a:r>
            </a:p>
            <a:p>
              <a:pPr algn="ctr" eaLnBrk="1" fontAlgn="base" hangingPunct="1">
                <a:spcBef>
                  <a:spcPct val="50000"/>
                </a:spcBef>
                <a:spcAft>
                  <a:spcPct val="0"/>
                </a:spcAft>
              </a:pPr>
              <a:r>
                <a:rPr lang="sl-SI" sz="1200" b="1">
                  <a:solidFill>
                    <a:srgbClr val="000000"/>
                  </a:solidFill>
                </a:rPr>
                <a:t>razvijalec</a:t>
              </a:r>
              <a:endParaRPr lang="en-US" sz="1200" b="1">
                <a:solidFill>
                  <a:srgbClr val="000000"/>
                </a:solidFill>
              </a:endParaRPr>
            </a:p>
          </p:txBody>
        </p:sp>
        <p:sp>
          <p:nvSpPr>
            <p:cNvPr id="12296" name="Text Box 27"/>
            <p:cNvSpPr txBox="1">
              <a:spLocks noChangeArrowheads="1"/>
            </p:cNvSpPr>
            <p:nvPr/>
          </p:nvSpPr>
          <p:spPr bwMode="auto">
            <a:xfrm>
              <a:off x="2448" y="2510"/>
              <a:ext cx="62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l-SI" sz="1000" b="1">
                  <a:solidFill>
                    <a:srgbClr val="000000"/>
                  </a:solidFill>
                </a:rPr>
                <a:t>iz diagrama poteka ugotovi pravila sekvenčenja</a:t>
              </a:r>
              <a:r>
                <a:rPr lang="en-US" sz="1000" b="1">
                  <a:solidFill>
                    <a:srgbClr val="000000"/>
                  </a:solidFill>
                </a:rPr>
                <a:t> </a:t>
              </a:r>
            </a:p>
            <a:p>
              <a:pPr eaLnBrk="1" fontAlgn="base" hangingPunct="1">
                <a:spcBef>
                  <a:spcPct val="50000"/>
                </a:spcBef>
                <a:spcAft>
                  <a:spcPct val="0"/>
                </a:spcAft>
              </a:pPr>
              <a:endParaRPr lang="en-US" sz="1000" b="1">
                <a:solidFill>
                  <a:srgbClr val="000000"/>
                </a:solidFill>
              </a:endParaRPr>
            </a:p>
          </p:txBody>
        </p:sp>
        <p:sp>
          <p:nvSpPr>
            <p:cNvPr id="12297" name="Line 28"/>
            <p:cNvSpPr>
              <a:spLocks noChangeShapeType="1"/>
            </p:cNvSpPr>
            <p:nvPr/>
          </p:nvSpPr>
          <p:spPr bwMode="auto">
            <a:xfrm>
              <a:off x="2352" y="2440"/>
              <a:ext cx="144" cy="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sl-SI">
                <a:solidFill>
                  <a:srgbClr val="000000"/>
                </a:solidFill>
              </a:endParaRPr>
            </a:p>
          </p:txBody>
        </p:sp>
      </p:grpSp>
      <p:sp>
        <p:nvSpPr>
          <p:cNvPr id="7197" name="AutoShape 29"/>
          <p:cNvSpPr>
            <a:spLocks noChangeArrowheads="1"/>
          </p:cNvSpPr>
          <p:nvPr/>
        </p:nvSpPr>
        <p:spPr bwMode="auto">
          <a:xfrm>
            <a:off x="2971800" y="3429000"/>
            <a:ext cx="533400" cy="266700"/>
          </a:xfrm>
          <a:prstGeom prst="rightArrow">
            <a:avLst>
              <a:gd name="adj1" fmla="val 50000"/>
              <a:gd name="adj2"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sl-SI">
              <a:solidFill>
                <a:srgbClr val="000000"/>
              </a:solidFill>
            </a:endParaRPr>
          </a:p>
        </p:txBody>
      </p:sp>
    </p:spTree>
    <p:extLst>
      <p:ext uri="{BB962C8B-B14F-4D97-AF65-F5344CB8AC3E}">
        <p14:creationId xmlns:p14="http://schemas.microsoft.com/office/powerpoint/2010/main" val="1502787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97"/>
                                        </p:tgtEl>
                                        <p:attrNameLst>
                                          <p:attrName>style.visibility</p:attrName>
                                        </p:attrNameLst>
                                      </p:cBhvr>
                                      <p:to>
                                        <p:strVal val="visible"/>
                                      </p:to>
                                    </p:set>
                                    <p:anim calcmode="lin" valueType="num">
                                      <p:cBhvr additive="base">
                                        <p:cTn id="13" dur="500" fill="hold"/>
                                        <p:tgtEl>
                                          <p:spTgt spid="7197"/>
                                        </p:tgtEl>
                                        <p:attrNameLst>
                                          <p:attrName>ppt_x</p:attrName>
                                        </p:attrNameLst>
                                      </p:cBhvr>
                                      <p:tavLst>
                                        <p:tav tm="0">
                                          <p:val>
                                            <p:strVal val="0-#ppt_w/2"/>
                                          </p:val>
                                        </p:tav>
                                        <p:tav tm="100000">
                                          <p:val>
                                            <p:strVal val="#ppt_x"/>
                                          </p:val>
                                        </p:tav>
                                      </p:tavLst>
                                    </p:anim>
                                    <p:anim calcmode="lin" valueType="num">
                                      <p:cBhvr additive="base">
                                        <p:cTn id="14" dur="500" fill="hold"/>
                                        <p:tgtEl>
                                          <p:spTgt spid="719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pPr eaLnBrk="1" hangingPunct="1"/>
            <a:r>
              <a:rPr lang="sl-SI" sz="4000" dirty="0" smtClean="0">
                <a:solidFill>
                  <a:srgbClr val="FF0000"/>
                </a:solidFill>
              </a:rPr>
              <a:t>Zakaj LMS</a:t>
            </a:r>
          </a:p>
        </p:txBody>
      </p:sp>
      <p:sp>
        <p:nvSpPr>
          <p:cNvPr id="4099" name="Text Box 4"/>
          <p:cNvSpPr txBox="1">
            <a:spLocks noChangeArrowheads="1"/>
          </p:cNvSpPr>
          <p:nvPr/>
        </p:nvSpPr>
        <p:spPr bwMode="auto">
          <a:xfrm>
            <a:off x="755650" y="1341438"/>
            <a:ext cx="705643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spcAft>
                <a:spcPct val="25000"/>
              </a:spcAft>
              <a:buClr>
                <a:srgbClr val="FF0000"/>
              </a:buClr>
              <a:buFont typeface="Arial" charset="0"/>
              <a:buChar char="■"/>
            </a:pPr>
            <a:r>
              <a:rPr lang="sl-SI" sz="2000" dirty="0"/>
              <a:t>Omejitve pri kontaktnem </a:t>
            </a:r>
            <a:r>
              <a:rPr lang="sl-SI" sz="2000" dirty="0" smtClean="0"/>
              <a:t>izobraževanju</a:t>
            </a:r>
          </a:p>
          <a:p>
            <a:pPr eaLnBrk="1" hangingPunct="1">
              <a:spcBef>
                <a:spcPts val="600"/>
              </a:spcBef>
              <a:spcAft>
                <a:spcPct val="25000"/>
              </a:spcAft>
              <a:buClr>
                <a:srgbClr val="FF0000"/>
              </a:buClr>
              <a:buFont typeface="Arial" charset="0"/>
              <a:buChar char="■"/>
            </a:pPr>
            <a:r>
              <a:rPr lang="sl-SI" sz="2000" dirty="0" smtClean="0"/>
              <a:t>Organizirano </a:t>
            </a:r>
            <a:r>
              <a:rPr lang="sl-SI" sz="2000" dirty="0"/>
              <a:t>in nadzorovano </a:t>
            </a:r>
            <a:r>
              <a:rPr lang="sl-SI" sz="2000" dirty="0" smtClean="0"/>
              <a:t>samoizobraževanje</a:t>
            </a:r>
          </a:p>
          <a:p>
            <a:pPr eaLnBrk="1" hangingPunct="1">
              <a:spcBef>
                <a:spcPts val="600"/>
              </a:spcBef>
              <a:spcAft>
                <a:spcPct val="25000"/>
              </a:spcAft>
              <a:buClr>
                <a:srgbClr val="FF0000"/>
              </a:buClr>
              <a:buFont typeface="Arial" charset="0"/>
              <a:buChar char="■"/>
            </a:pPr>
            <a:r>
              <a:rPr lang="sl-SI" sz="2000" dirty="0" smtClean="0"/>
              <a:t>Metode </a:t>
            </a:r>
            <a:r>
              <a:rPr lang="sl-SI" sz="2000" dirty="0"/>
              <a:t>izobraževanja na </a:t>
            </a:r>
            <a:r>
              <a:rPr lang="sl-SI" sz="2000" dirty="0" smtClean="0"/>
              <a:t>daljavo</a:t>
            </a:r>
          </a:p>
          <a:p>
            <a:pPr eaLnBrk="1" hangingPunct="1">
              <a:spcBef>
                <a:spcPts val="600"/>
              </a:spcBef>
              <a:spcAft>
                <a:spcPct val="25000"/>
              </a:spcAft>
              <a:buClr>
                <a:srgbClr val="FF0000"/>
              </a:buClr>
              <a:buFont typeface="Arial" charset="0"/>
              <a:buChar char="■"/>
            </a:pPr>
            <a:r>
              <a:rPr lang="sl-SI" sz="2000" dirty="0" smtClean="0"/>
              <a:t>E-učenje</a:t>
            </a:r>
            <a:r>
              <a:rPr lang="sl-SI" sz="2000" dirty="0"/>
              <a:t>, metoda izobraževanja na daljavo s pomočjo računalnika, pogosto preko </a:t>
            </a:r>
            <a:r>
              <a:rPr lang="sl-SI" sz="2000" dirty="0" smtClean="0"/>
              <a:t>omrežja</a:t>
            </a:r>
          </a:p>
          <a:p>
            <a:pPr eaLnBrk="1" hangingPunct="1">
              <a:spcBef>
                <a:spcPts val="600"/>
              </a:spcBef>
              <a:spcAft>
                <a:spcPct val="25000"/>
              </a:spcAft>
              <a:buClr>
                <a:srgbClr val="FF0000"/>
              </a:buClr>
              <a:buFont typeface="Arial" charset="0"/>
              <a:buChar char="■"/>
            </a:pPr>
            <a:r>
              <a:rPr lang="sl-SI" sz="2000" dirty="0" smtClean="0"/>
              <a:t>Metoda </a:t>
            </a:r>
            <a:r>
              <a:rPr lang="sl-SI" sz="2000" dirty="0"/>
              <a:t>je primerna tako za vsakodnevno kot za dopolnilno </a:t>
            </a:r>
            <a:r>
              <a:rPr lang="sl-SI" sz="2000" dirty="0" smtClean="0"/>
              <a:t>izobraževanje</a:t>
            </a:r>
          </a:p>
          <a:p>
            <a:pPr eaLnBrk="1" hangingPunct="1">
              <a:spcBef>
                <a:spcPts val="600"/>
              </a:spcBef>
              <a:spcAft>
                <a:spcPct val="25000"/>
              </a:spcAft>
              <a:buClr>
                <a:srgbClr val="FF0000"/>
              </a:buClr>
              <a:buFont typeface="Arial" charset="0"/>
              <a:buChar char="■"/>
            </a:pPr>
            <a:r>
              <a:rPr lang="sl-SI" sz="2000" dirty="0" smtClean="0"/>
              <a:t>E-učenje </a:t>
            </a:r>
            <a:r>
              <a:rPr lang="sl-SI" sz="2000" dirty="0"/>
              <a:t>je pojav, ki se razširja zaradi uporabe </a:t>
            </a:r>
            <a:r>
              <a:rPr lang="sl-SI" sz="2000" dirty="0" smtClean="0"/>
              <a:t>interneta</a:t>
            </a:r>
          </a:p>
          <a:p>
            <a:pPr eaLnBrk="1" hangingPunct="1">
              <a:spcBef>
                <a:spcPts val="600"/>
              </a:spcBef>
              <a:spcAft>
                <a:spcPct val="25000"/>
              </a:spcAft>
              <a:buClr>
                <a:srgbClr val="FF0000"/>
              </a:buClr>
              <a:buFont typeface="Arial" charset="0"/>
              <a:buChar char="■"/>
            </a:pPr>
            <a:r>
              <a:rPr lang="sl-SI" sz="2000" dirty="0" smtClean="0"/>
              <a:t>Zahteva </a:t>
            </a:r>
            <a:r>
              <a:rPr lang="sl-SI" sz="2000" dirty="0"/>
              <a:t>po spremembi izobraževalnih navad</a:t>
            </a:r>
          </a:p>
          <a:p>
            <a:pPr eaLnBrk="1" hangingPunct="1">
              <a:spcBef>
                <a:spcPts val="600"/>
              </a:spcBef>
              <a:spcAft>
                <a:spcPct val="25000"/>
              </a:spcAft>
              <a:buClr>
                <a:srgbClr val="FF0000"/>
              </a:buClr>
              <a:buFont typeface="Arial" charset="0"/>
              <a:buChar char="■"/>
            </a:pPr>
            <a:endParaRPr lang="sl-SI" sz="2000" dirty="0"/>
          </a:p>
        </p:txBody>
      </p:sp>
    </p:spTree>
    <p:extLst>
      <p:ext uri="{BB962C8B-B14F-4D97-AF65-F5344CB8AC3E}">
        <p14:creationId xmlns:p14="http://schemas.microsoft.com/office/powerpoint/2010/main" val="16277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268413"/>
            <a:ext cx="5989637"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0" y="188913"/>
            <a:ext cx="9144000" cy="561975"/>
          </a:xfrm>
        </p:spPr>
        <p:txBody>
          <a:bodyPr>
            <a:normAutofit fontScale="90000"/>
          </a:bodyPr>
          <a:lstStyle/>
          <a:p>
            <a:pPr eaLnBrk="1" hangingPunct="1"/>
            <a:r>
              <a:rPr lang="sl-SI" sz="4000" dirty="0" smtClean="0">
                <a:solidFill>
                  <a:srgbClr val="FF0000"/>
                </a:solidFill>
              </a:rPr>
              <a:t>Struktura vsebinskega paketa </a:t>
            </a:r>
            <a:r>
              <a:rPr lang="sl-SI" sz="2000" dirty="0" smtClean="0">
                <a:solidFill>
                  <a:srgbClr val="FF0000"/>
                </a:solidFill>
              </a:rPr>
              <a:t>(content package)</a:t>
            </a:r>
            <a:endParaRPr lang="en-US" sz="2000" dirty="0" smtClean="0">
              <a:solidFill>
                <a:srgbClr val="FF0000"/>
              </a:solidFill>
            </a:endParaRPr>
          </a:p>
        </p:txBody>
      </p:sp>
      <p:sp>
        <p:nvSpPr>
          <p:cNvPr id="13316" name="Rectangle 3"/>
          <p:cNvSpPr>
            <a:spLocks noChangeArrowheads="1"/>
          </p:cNvSpPr>
          <p:nvPr/>
        </p:nvSpPr>
        <p:spPr bwMode="auto">
          <a:xfrm>
            <a:off x="2790825"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sl-SI">
              <a:solidFill>
                <a:srgbClr val="000000"/>
              </a:solidFill>
            </a:endParaRPr>
          </a:p>
        </p:txBody>
      </p:sp>
      <p:sp>
        <p:nvSpPr>
          <p:cNvPr id="13317" name="AutoShape 6"/>
          <p:cNvSpPr>
            <a:spLocks noChangeArrowheads="1"/>
          </p:cNvSpPr>
          <p:nvPr/>
        </p:nvSpPr>
        <p:spPr bwMode="auto">
          <a:xfrm>
            <a:off x="2555875" y="5300663"/>
            <a:ext cx="4176713" cy="1079500"/>
          </a:xfrm>
          <a:prstGeom prst="roundRect">
            <a:avLst>
              <a:gd name="adj" fmla="val 16667"/>
            </a:avLst>
          </a:prstGeom>
          <a:solidFill>
            <a:srgbClr val="92D050"/>
          </a:solidFill>
          <a:ln w="9525">
            <a:solidFill>
              <a:schemeClr val="tx1"/>
            </a:solidFill>
            <a:round/>
            <a:headEnd/>
            <a:tailEnd/>
          </a:ln>
        </p:spPr>
        <p:txBody>
          <a:bodyPr wrap="none" anchor="ctr"/>
          <a:lstStyle/>
          <a:p>
            <a:pPr algn="ctr" fontAlgn="base">
              <a:spcBef>
                <a:spcPct val="0"/>
              </a:spcBef>
              <a:spcAft>
                <a:spcPct val="0"/>
              </a:spcAft>
            </a:pPr>
            <a:r>
              <a:rPr lang="sl-SI" sz="1400">
                <a:solidFill>
                  <a:srgbClr val="000000"/>
                </a:solidFill>
              </a:rPr>
              <a:t>Podatke o sekvenčenju </a:t>
            </a:r>
          </a:p>
          <a:p>
            <a:pPr algn="ctr" fontAlgn="base">
              <a:spcBef>
                <a:spcPct val="0"/>
              </a:spcBef>
              <a:spcAft>
                <a:spcPct val="0"/>
              </a:spcAft>
            </a:pPr>
            <a:r>
              <a:rPr lang="sl-SI" sz="1400">
                <a:solidFill>
                  <a:srgbClr val="000000"/>
                </a:solidFill>
              </a:rPr>
              <a:t>lahko priredimo organizaciji </a:t>
            </a:r>
          </a:p>
          <a:p>
            <a:pPr algn="ctr" fontAlgn="base">
              <a:spcBef>
                <a:spcPct val="0"/>
              </a:spcBef>
              <a:spcAft>
                <a:spcPct val="0"/>
              </a:spcAft>
            </a:pPr>
            <a:r>
              <a:rPr lang="sl-SI" sz="1400">
                <a:solidFill>
                  <a:srgbClr val="000000"/>
                </a:solidFill>
              </a:rPr>
              <a:t>ali posameznemu </a:t>
            </a:r>
          </a:p>
          <a:p>
            <a:pPr algn="ctr" fontAlgn="base">
              <a:spcBef>
                <a:spcPct val="0"/>
              </a:spcBef>
              <a:spcAft>
                <a:spcPct val="0"/>
              </a:spcAft>
            </a:pPr>
            <a:r>
              <a:rPr lang="sl-SI" sz="1400">
                <a:solidFill>
                  <a:srgbClr val="000000"/>
                </a:solidFill>
              </a:rPr>
              <a:t>elementu organizacije</a:t>
            </a:r>
          </a:p>
        </p:txBody>
      </p:sp>
    </p:spTree>
    <p:extLst>
      <p:ext uri="{BB962C8B-B14F-4D97-AF65-F5344CB8AC3E}">
        <p14:creationId xmlns:p14="http://schemas.microsoft.com/office/powerpoint/2010/main" val="2703940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6" y="16808"/>
            <a:ext cx="8982064" cy="1143000"/>
          </a:xfrm>
        </p:spPr>
        <p:txBody>
          <a:bodyPr>
            <a:normAutofit/>
          </a:bodyPr>
          <a:lstStyle/>
          <a:p>
            <a:r>
              <a:rPr lang="sl-SI" sz="3600" dirty="0" smtClean="0">
                <a:solidFill>
                  <a:srgbClr val="FF0000"/>
                </a:solidFill>
              </a:rPr>
              <a:t>ADL: </a:t>
            </a:r>
            <a:r>
              <a:rPr lang="sl-SI" sz="3600" dirty="0" smtClean="0">
                <a:solidFill>
                  <a:srgbClr val="FF0000"/>
                </a:solidFill>
                <a:hlinkClick r:id="rId3"/>
              </a:rPr>
              <a:t>SCORM Sample Runtime Environment</a:t>
            </a:r>
            <a:endParaRPr lang="sl-SI" sz="3600" dirty="0">
              <a:solidFill>
                <a:srgbClr val="FF000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12" y="1484784"/>
            <a:ext cx="8128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572000" y="980728"/>
            <a:ext cx="1296144" cy="44244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63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Predvajalniki SCORM</a:t>
            </a:r>
            <a:endParaRPr lang="sl-SI" dirty="0"/>
          </a:p>
        </p:txBody>
      </p:sp>
      <p:sp>
        <p:nvSpPr>
          <p:cNvPr id="3" name="Označba mesta vsebine 2"/>
          <p:cNvSpPr>
            <a:spLocks noGrp="1"/>
          </p:cNvSpPr>
          <p:nvPr>
            <p:ph idx="1"/>
          </p:nvPr>
        </p:nvSpPr>
        <p:spPr>
          <a:xfrm>
            <a:off x="457200" y="1600201"/>
            <a:ext cx="8229600" cy="2476872"/>
          </a:xfrm>
        </p:spPr>
        <p:txBody>
          <a:bodyPr>
            <a:normAutofit/>
          </a:bodyPr>
          <a:lstStyle/>
          <a:p>
            <a:pPr>
              <a:buBlip>
                <a:blip r:embed="rId3"/>
              </a:buBlip>
            </a:pPr>
            <a:r>
              <a:rPr lang="sl-SI" sz="2800" dirty="0" err="1" smtClean="0">
                <a:hlinkClick r:id="rId4"/>
              </a:rPr>
              <a:t>Rustici</a:t>
            </a:r>
            <a:r>
              <a:rPr lang="sl-SI" sz="2800" dirty="0" smtClean="0">
                <a:hlinkClick r:id="rId4"/>
              </a:rPr>
              <a:t> software SCORM </a:t>
            </a:r>
            <a:r>
              <a:rPr lang="sl-SI" sz="2800" dirty="0" err="1" smtClean="0">
                <a:hlinkClick r:id="rId4"/>
              </a:rPr>
              <a:t>Player</a:t>
            </a:r>
            <a:endParaRPr lang="sl-SI" sz="2800" dirty="0" smtClean="0"/>
          </a:p>
          <a:p>
            <a:pPr>
              <a:buBlip>
                <a:blip r:embed="rId3"/>
              </a:buBlip>
            </a:pPr>
            <a:r>
              <a:rPr lang="sl-SI" sz="2800" dirty="0" err="1" smtClean="0">
                <a:hlinkClick r:id="rId5"/>
              </a:rPr>
              <a:t>Reload</a:t>
            </a:r>
            <a:r>
              <a:rPr lang="sl-SI" sz="2800" dirty="0" smtClean="0">
                <a:hlinkClick r:id="rId5"/>
              </a:rPr>
              <a:t> SCORM </a:t>
            </a:r>
            <a:r>
              <a:rPr lang="sl-SI" sz="2800" dirty="0" err="1" smtClean="0">
                <a:hlinkClick r:id="rId5"/>
              </a:rPr>
              <a:t>player</a:t>
            </a:r>
            <a:r>
              <a:rPr lang="sl-SI" sz="2800" dirty="0" smtClean="0"/>
              <a:t> </a:t>
            </a:r>
            <a:r>
              <a:rPr lang="sl-SI" sz="2000" dirty="0" smtClean="0"/>
              <a:t>(prosto dostopen)</a:t>
            </a:r>
          </a:p>
          <a:p>
            <a:pPr>
              <a:buBlip>
                <a:blip r:embed="rId3"/>
              </a:buBlip>
            </a:pPr>
            <a:r>
              <a:rPr lang="sl-SI" sz="2800" dirty="0" err="1" smtClean="0">
                <a:hlinkClick r:id="rId6"/>
              </a:rPr>
              <a:t>Tiny</a:t>
            </a:r>
            <a:r>
              <a:rPr lang="sl-SI" sz="2800" dirty="0" smtClean="0">
                <a:hlinkClick r:id="rId6"/>
              </a:rPr>
              <a:t> LMS</a:t>
            </a:r>
            <a:r>
              <a:rPr lang="sl-SI" sz="2800" dirty="0" smtClean="0"/>
              <a:t> </a:t>
            </a:r>
            <a:r>
              <a:rPr lang="sl-SI" sz="2000" dirty="0" smtClean="0"/>
              <a:t>(prosto dostopen)</a:t>
            </a:r>
          </a:p>
          <a:p>
            <a:pPr>
              <a:buBlip>
                <a:blip r:embed="rId3"/>
              </a:buBlip>
            </a:pPr>
            <a:r>
              <a:rPr lang="sl-SI" sz="2400" dirty="0"/>
              <a:t>ASK </a:t>
            </a:r>
            <a:r>
              <a:rPr lang="sl-SI" sz="2400" dirty="0" err="1"/>
              <a:t>Mobile</a:t>
            </a:r>
            <a:r>
              <a:rPr lang="sl-SI" sz="2400" dirty="0"/>
              <a:t> SCORM </a:t>
            </a:r>
            <a:r>
              <a:rPr lang="sl-SI" sz="2400" dirty="0" err="1"/>
              <a:t>Player</a:t>
            </a:r>
            <a:r>
              <a:rPr lang="sl-SI" sz="2400" dirty="0"/>
              <a:t> </a:t>
            </a:r>
            <a:r>
              <a:rPr lang="sl-SI" sz="2400" dirty="0" smtClean="0"/>
              <a:t> </a:t>
            </a:r>
            <a:r>
              <a:rPr lang="sl-SI" sz="1800" dirty="0" smtClean="0"/>
              <a:t>(za Android)</a:t>
            </a:r>
            <a:endParaRPr lang="sl-SI" sz="1200" dirty="0"/>
          </a:p>
        </p:txBody>
      </p:sp>
      <p:pic>
        <p:nvPicPr>
          <p:cNvPr id="35842" name="Picture 2" descr="Rezultat iskanja slik za scorm play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6356" y="3212976"/>
            <a:ext cx="1721215" cy="34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52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0"/>
            <a:ext cx="8229600" cy="404813"/>
          </a:xfrm>
        </p:spPr>
        <p:txBody>
          <a:bodyPr>
            <a:noAutofit/>
          </a:bodyPr>
          <a:lstStyle/>
          <a:p>
            <a:pPr eaLnBrk="1" hangingPunct="1"/>
            <a:r>
              <a:rPr lang="sl-SI" sz="3200" dirty="0" smtClean="0">
                <a:solidFill>
                  <a:srgbClr val="FF0000"/>
                </a:solidFill>
              </a:rPr>
              <a:t>e-gradiva Informatika</a:t>
            </a: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7038"/>
            <a:ext cx="6624637"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775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548680"/>
            <a:ext cx="7772400" cy="1470025"/>
          </a:xfrm>
        </p:spPr>
        <p:txBody>
          <a:bodyPr/>
          <a:lstStyle/>
          <a:p>
            <a:r>
              <a:rPr lang="sl-SI" sz="6000" dirty="0" smtClean="0">
                <a:solidFill>
                  <a:srgbClr val="FF0000"/>
                </a:solidFill>
              </a:rPr>
              <a:t>Več o SCORM</a:t>
            </a:r>
            <a:endParaRPr lang="sl-SI" sz="6000" dirty="0">
              <a:solidFill>
                <a:srgbClr val="FF0000"/>
              </a:solidFill>
            </a:endParaRPr>
          </a:p>
        </p:txBody>
      </p:sp>
      <p:pic>
        <p:nvPicPr>
          <p:cNvPr id="25602" name="Picture 2" descr="https://encrypted-tbn0.gstatic.com/images?q=tbn:ANd9GcSq1gYTCB2JC69ilECBSiUJ0x9s1hbRcnEWFDpwipUwO2p7O0PFy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018705"/>
            <a:ext cx="4106043" cy="2880360"/>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hlinkClick r:id="rId4" action="ppaction://hlinksldjump"/>
          </p:cNvPr>
          <p:cNvPicPr>
            <a:picLocks noChangeAspect="1"/>
          </p:cNvPicPr>
          <p:nvPr/>
        </p:nvPicPr>
        <p:blipFill>
          <a:blip r:embed="rId5"/>
          <a:stretch>
            <a:fillRect/>
          </a:stretch>
        </p:blipFill>
        <p:spPr>
          <a:xfrm>
            <a:off x="6948264" y="5530832"/>
            <a:ext cx="1542019" cy="1143221"/>
          </a:xfrm>
          <a:prstGeom prst="rect">
            <a:avLst/>
          </a:prstGeom>
        </p:spPr>
      </p:pic>
      <p:sp>
        <p:nvSpPr>
          <p:cNvPr id="5" name="PoljeZBesedilom 4"/>
          <p:cNvSpPr txBox="1"/>
          <p:nvPr/>
        </p:nvSpPr>
        <p:spPr>
          <a:xfrm>
            <a:off x="4809417" y="6164317"/>
            <a:ext cx="2153731" cy="369332"/>
          </a:xfrm>
          <a:prstGeom prst="rect">
            <a:avLst/>
          </a:prstGeom>
          <a:noFill/>
        </p:spPr>
        <p:txBody>
          <a:bodyPr wrap="none" rtlCol="0">
            <a:spAutoFit/>
          </a:bodyPr>
          <a:lstStyle/>
          <a:p>
            <a:r>
              <a:rPr lang="sl-SI" dirty="0" smtClean="0">
                <a:hlinkClick r:id="rId4" action="ppaction://hlinksldjump"/>
              </a:rPr>
              <a:t>Preskoči podrobnosti</a:t>
            </a:r>
            <a:endParaRPr lang="sl-SI" dirty="0"/>
          </a:p>
        </p:txBody>
      </p:sp>
    </p:spTree>
    <p:extLst>
      <p:ext uri="{BB962C8B-B14F-4D97-AF65-F5344CB8AC3E}">
        <p14:creationId xmlns:p14="http://schemas.microsoft.com/office/powerpoint/2010/main" val="2518524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rgbClr val="FF0000"/>
                </a:solidFill>
                <a:hlinkClick r:id="rId3"/>
              </a:rPr>
              <a:t>ADL</a:t>
            </a:r>
            <a:r>
              <a:rPr lang="en-US" dirty="0" smtClean="0">
                <a:solidFill>
                  <a:srgbClr val="FF0000"/>
                </a:solidFill>
              </a:rPr>
              <a:t> : Advanced Distributed Learning</a:t>
            </a:r>
            <a:endParaRPr lang="en-US" dirty="0">
              <a:solidFill>
                <a:srgbClr val="FF000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4" y="1167284"/>
            <a:ext cx="9105146" cy="569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224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89000" y="404664"/>
            <a:ext cx="7340600" cy="1143000"/>
          </a:xfrm>
        </p:spPr>
        <p:txBody>
          <a:bodyPr>
            <a:normAutofit/>
          </a:bodyPr>
          <a:lstStyle/>
          <a:p>
            <a:r>
              <a:rPr lang="en-US" altLang="en-US" sz="4000" dirty="0" smtClean="0">
                <a:solidFill>
                  <a:srgbClr val="FF0000"/>
                </a:solidFill>
              </a:rPr>
              <a:t>SCO</a:t>
            </a:r>
            <a:r>
              <a:rPr lang="sl-SI" altLang="en-US" sz="4000" dirty="0" smtClean="0">
                <a:solidFill>
                  <a:srgbClr val="FF0000"/>
                </a:solidFill>
              </a:rPr>
              <a:t> in potreben API za LMS</a:t>
            </a:r>
            <a:endParaRPr lang="en-US" altLang="en-US" sz="4000" dirty="0">
              <a:solidFill>
                <a:srgbClr val="FF0000"/>
              </a:solidFill>
            </a:endParaRPr>
          </a:p>
        </p:txBody>
      </p:sp>
      <p:sp>
        <p:nvSpPr>
          <p:cNvPr id="72707" name="Rectangle 3"/>
          <p:cNvSpPr>
            <a:spLocks noGrp="1" noChangeArrowheads="1"/>
          </p:cNvSpPr>
          <p:nvPr>
            <p:ph type="body" idx="1"/>
          </p:nvPr>
        </p:nvSpPr>
        <p:spPr>
          <a:xfrm>
            <a:off x="457200" y="2057400"/>
            <a:ext cx="7772400" cy="4114800"/>
          </a:xfrm>
        </p:spPr>
        <p:txBody>
          <a:bodyPr/>
          <a:lstStyle/>
          <a:p>
            <a:r>
              <a:rPr lang="en-US" altLang="en-US" b="1" dirty="0"/>
              <a:t>SCO requirements</a:t>
            </a:r>
          </a:p>
          <a:p>
            <a:pPr lvl="1"/>
            <a:r>
              <a:rPr lang="en-US" altLang="en-US" dirty="0"/>
              <a:t>Each SCO must find the LMS Provided API Adapter</a:t>
            </a:r>
          </a:p>
          <a:p>
            <a:pPr lvl="1"/>
            <a:r>
              <a:rPr lang="en-US" altLang="en-US" dirty="0"/>
              <a:t>Each SCO must call </a:t>
            </a:r>
            <a:r>
              <a:rPr lang="en-US" altLang="en-US" dirty="0" err="1"/>
              <a:t>LMSInitialize</a:t>
            </a:r>
            <a:r>
              <a:rPr lang="en-US" altLang="en-US" dirty="0"/>
              <a:t>(“”)</a:t>
            </a:r>
          </a:p>
          <a:p>
            <a:pPr lvl="1"/>
            <a:r>
              <a:rPr lang="en-US" altLang="en-US" dirty="0"/>
              <a:t>Each SCO must call </a:t>
            </a:r>
            <a:r>
              <a:rPr lang="en-US" altLang="en-US" dirty="0" err="1"/>
              <a:t>LMSFinish</a:t>
            </a:r>
            <a:r>
              <a:rPr lang="en-US" altLang="en-US" dirty="0"/>
              <a:t>(“”)</a:t>
            </a:r>
          </a:p>
          <a:p>
            <a:r>
              <a:rPr lang="en-US" altLang="en-US" dirty="0"/>
              <a:t>All other API Function calls are optional</a:t>
            </a:r>
          </a:p>
        </p:txBody>
      </p:sp>
    </p:spTree>
    <p:extLst>
      <p:ext uri="{BB962C8B-B14F-4D97-AF65-F5344CB8AC3E}">
        <p14:creationId xmlns:p14="http://schemas.microsoft.com/office/powerpoint/2010/main" val="2863869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60648"/>
            <a:ext cx="7772400" cy="1143000"/>
          </a:xfrm>
        </p:spPr>
        <p:txBody>
          <a:bodyPr>
            <a:normAutofit/>
          </a:bodyPr>
          <a:lstStyle/>
          <a:p>
            <a:r>
              <a:rPr lang="sl-SI" altLang="en-US" sz="3600" dirty="0" smtClean="0">
                <a:solidFill>
                  <a:srgbClr val="FF0000"/>
                </a:solidFill>
                <a:latin typeface="Arial" panose="020B0604020202020204" pitchFamily="34" charset="0"/>
                <a:cs typeface="Arial" panose="020B0604020202020204" pitchFamily="34" charset="0"/>
              </a:rPr>
              <a:t>Funkcije </a:t>
            </a:r>
            <a:r>
              <a:rPr lang="en-US" altLang="en-US" sz="3600" dirty="0" smtClean="0">
                <a:solidFill>
                  <a:srgbClr val="FF0000"/>
                </a:solidFill>
                <a:latin typeface="Arial" panose="020B0604020202020204" pitchFamily="34" charset="0"/>
                <a:cs typeface="Arial" panose="020B0604020202020204" pitchFamily="34" charset="0"/>
              </a:rPr>
              <a:t>API</a:t>
            </a:r>
            <a:endParaRPr lang="en-US" altLang="en-US" sz="3600" dirty="0">
              <a:solidFill>
                <a:srgbClr val="FF0000"/>
              </a:solidFill>
              <a:latin typeface="Arial" panose="020B0604020202020204" pitchFamily="34" charset="0"/>
              <a:cs typeface="Arial" panose="020B0604020202020204" pitchFamily="34" charset="0"/>
            </a:endParaRPr>
          </a:p>
        </p:txBody>
      </p:sp>
      <p:sp>
        <p:nvSpPr>
          <p:cNvPr id="73731" name="Rectangle 3"/>
          <p:cNvSpPr>
            <a:spLocks noGrp="1" noChangeArrowheads="1"/>
          </p:cNvSpPr>
          <p:nvPr>
            <p:ph type="body" idx="1"/>
          </p:nvPr>
        </p:nvSpPr>
        <p:spPr/>
        <p:txBody>
          <a:bodyPr/>
          <a:lstStyle/>
          <a:p>
            <a:r>
              <a:rPr lang="en-US" altLang="en-US" dirty="0"/>
              <a:t>Execution State</a:t>
            </a:r>
          </a:p>
          <a:p>
            <a:pPr lvl="1"/>
            <a:r>
              <a:rPr lang="en-US" altLang="en-US" dirty="0"/>
              <a:t>Initiates and closes communication with LMS</a:t>
            </a:r>
          </a:p>
          <a:p>
            <a:r>
              <a:rPr lang="en-US" altLang="en-US" dirty="0"/>
              <a:t>Data Transfer</a:t>
            </a:r>
          </a:p>
          <a:p>
            <a:pPr lvl="1"/>
            <a:r>
              <a:rPr lang="en-US" altLang="en-US" dirty="0"/>
              <a:t>Enables information to be collected and stored by the LMS</a:t>
            </a:r>
          </a:p>
          <a:p>
            <a:r>
              <a:rPr lang="en-US" altLang="en-US" dirty="0"/>
              <a:t> State Management</a:t>
            </a:r>
          </a:p>
          <a:p>
            <a:pPr lvl="1"/>
            <a:r>
              <a:rPr lang="en-US" altLang="en-US" dirty="0"/>
              <a:t>Allows error messages to be viewed when an error has occurred </a:t>
            </a:r>
          </a:p>
          <a:p>
            <a:endParaRPr lang="en-US" altLang="en-US" dirty="0"/>
          </a:p>
        </p:txBody>
      </p:sp>
    </p:spTree>
    <p:extLst>
      <p:ext uri="{BB962C8B-B14F-4D97-AF65-F5344CB8AC3E}">
        <p14:creationId xmlns:p14="http://schemas.microsoft.com/office/powerpoint/2010/main" val="716959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sl-SI" sz="3600" dirty="0" smtClean="0">
                <a:solidFill>
                  <a:srgbClr val="FF0000"/>
                </a:solidFill>
                <a:latin typeface="Arial" panose="020B0604020202020204" pitchFamily="34" charset="0"/>
                <a:cs typeface="Arial" panose="020B0604020202020204" pitchFamily="34" charset="0"/>
              </a:rPr>
              <a:t>Izvajanje SCO</a:t>
            </a:r>
            <a:endParaRPr lang="en-US" sz="3600" dirty="0">
              <a:solidFill>
                <a:srgbClr val="FF0000"/>
              </a:solidFill>
              <a:latin typeface="Arial" panose="020B0604020202020204" pitchFamily="34" charset="0"/>
              <a:cs typeface="Arial" panose="020B0604020202020204" pitchFamily="34" charset="0"/>
            </a:endParaRPr>
          </a:p>
        </p:txBody>
      </p:sp>
      <p:pic>
        <p:nvPicPr>
          <p:cNvPr id="26626" name="Picture 2" descr="http://www.icodeon.com/release/download/dotnet/release_2p0p8/docs/figure/player_events_plugi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99085"/>
            <a:ext cx="7715200" cy="567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22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609600"/>
            <a:ext cx="7772400" cy="1143000"/>
          </a:xfrm>
        </p:spPr>
        <p:txBody>
          <a:bodyPr/>
          <a:lstStyle/>
          <a:p>
            <a:r>
              <a:rPr lang="en-US" altLang="en-US"/>
              <a:t>API Execution State Functions</a:t>
            </a:r>
          </a:p>
        </p:txBody>
      </p:sp>
      <p:sp>
        <p:nvSpPr>
          <p:cNvPr id="77827" name="Rectangle 3"/>
          <p:cNvSpPr>
            <a:spLocks noGrp="1" noChangeArrowheads="1"/>
          </p:cNvSpPr>
          <p:nvPr>
            <p:ph type="body" idx="1"/>
          </p:nvPr>
        </p:nvSpPr>
        <p:spPr/>
        <p:txBody>
          <a:bodyPr/>
          <a:lstStyle/>
          <a:p>
            <a:r>
              <a:rPr lang="en-US" altLang="en-US"/>
              <a:t>LMSInitialize()</a:t>
            </a:r>
          </a:p>
          <a:p>
            <a:pPr lvl="1"/>
            <a:r>
              <a:rPr lang="en-US" altLang="en-US"/>
              <a:t>Indicates to the API adapter that the SCO is going to communicate with the LMS</a:t>
            </a:r>
          </a:p>
          <a:p>
            <a:pPr lvl="1"/>
            <a:r>
              <a:rPr lang="en-US" altLang="en-US"/>
              <a:t>Allows the LMS to handle LMS-specific initialization issues</a:t>
            </a:r>
          </a:p>
          <a:p>
            <a:pPr lvl="1"/>
            <a:r>
              <a:rPr lang="en-US" altLang="en-US"/>
              <a:t>Requires this function before calling any other API functions</a:t>
            </a:r>
          </a:p>
        </p:txBody>
      </p:sp>
    </p:spTree>
    <p:extLst>
      <p:ext uri="{BB962C8B-B14F-4D97-AF65-F5344CB8AC3E}">
        <p14:creationId xmlns:p14="http://schemas.microsoft.com/office/powerpoint/2010/main" val="71047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0" y="1285875"/>
            <a:ext cx="2428875"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dirty="0"/>
              <a:t>LMS </a:t>
            </a:r>
            <a:br>
              <a:rPr lang="en-US" dirty="0"/>
            </a:br>
            <a:r>
              <a:rPr lang="en-US" sz="1400" dirty="0"/>
              <a:t>Learning Management  System</a:t>
            </a:r>
            <a:endParaRPr lang="ar-JO" sz="1400" dirty="0"/>
          </a:p>
        </p:txBody>
      </p:sp>
      <p:sp>
        <p:nvSpPr>
          <p:cNvPr id="5" name="Rectangle 4"/>
          <p:cNvSpPr/>
          <p:nvPr/>
        </p:nvSpPr>
        <p:spPr>
          <a:xfrm>
            <a:off x="1285875" y="3500438"/>
            <a:ext cx="1857375"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sl-SI" dirty="0" smtClean="0"/>
              <a:t>Avtorsko orodje</a:t>
            </a:r>
            <a:endParaRPr lang="ar-JO" dirty="0"/>
          </a:p>
        </p:txBody>
      </p:sp>
      <p:sp>
        <p:nvSpPr>
          <p:cNvPr id="6" name="Rectangle 5"/>
          <p:cNvSpPr/>
          <p:nvPr/>
        </p:nvSpPr>
        <p:spPr>
          <a:xfrm>
            <a:off x="6429375" y="4071938"/>
            <a:ext cx="2071688"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sl-SI" dirty="0" smtClean="0"/>
              <a:t>Spletni brkljalnik</a:t>
            </a:r>
            <a:endParaRPr lang="en-US" dirty="0"/>
          </a:p>
        </p:txBody>
      </p:sp>
      <p:sp>
        <p:nvSpPr>
          <p:cNvPr id="7" name="Rectangle 6"/>
          <p:cNvSpPr/>
          <p:nvPr/>
        </p:nvSpPr>
        <p:spPr>
          <a:xfrm>
            <a:off x="1357290" y="5072074"/>
            <a:ext cx="357190" cy="35719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r>
              <a:rPr lang="en-US" sz="2400" dirty="0">
                <a:latin typeface="Calibri" pitchFamily="34" charset="0"/>
              </a:rPr>
              <a:t>1</a:t>
            </a:r>
          </a:p>
        </p:txBody>
      </p:sp>
      <p:sp>
        <p:nvSpPr>
          <p:cNvPr id="8" name="Up Arrow Callout 7"/>
          <p:cNvSpPr/>
          <p:nvPr/>
        </p:nvSpPr>
        <p:spPr>
          <a:xfrm>
            <a:off x="1285852" y="4500570"/>
            <a:ext cx="1928826" cy="2143140"/>
          </a:xfrm>
          <a:prstGeom prst="upArrowCallout">
            <a:avLst>
              <a:gd name="adj1" fmla="val 3465"/>
              <a:gd name="adj2" fmla="val 5866"/>
              <a:gd name="adj3" fmla="val 17152"/>
              <a:gd name="adj4" fmla="val 51421"/>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eaLnBrk="1" hangingPunct="1">
              <a:defRPr/>
            </a:pPr>
            <a:r>
              <a:rPr lang="sl-SI" dirty="0" smtClean="0"/>
              <a:t>Učitelj z avtorskimi orodji razvije tečaj</a:t>
            </a:r>
            <a:endParaRPr lang="ar-JO" dirty="0"/>
          </a:p>
        </p:txBody>
      </p:sp>
      <p:sp>
        <p:nvSpPr>
          <p:cNvPr id="9" name="Oval 8"/>
          <p:cNvSpPr/>
          <p:nvPr/>
        </p:nvSpPr>
        <p:spPr>
          <a:xfrm>
            <a:off x="3143240" y="1500174"/>
            <a:ext cx="857256" cy="57150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eaLnBrk="1" hangingPunct="1">
              <a:defRPr/>
            </a:pPr>
            <a:r>
              <a:rPr lang="sl-SI" sz="1000" dirty="0" smtClean="0"/>
              <a:t>Paket s tečajem</a:t>
            </a:r>
            <a:endParaRPr lang="ar-JO" sz="1000" dirty="0"/>
          </a:p>
        </p:txBody>
      </p:sp>
      <p:sp>
        <p:nvSpPr>
          <p:cNvPr id="10" name="Bent Arrow 9"/>
          <p:cNvSpPr/>
          <p:nvPr/>
        </p:nvSpPr>
        <p:spPr>
          <a:xfrm>
            <a:off x="2143108" y="1714488"/>
            <a:ext cx="857256" cy="1714512"/>
          </a:xfrm>
          <a:prstGeom prst="bentArrow">
            <a:avLst>
              <a:gd name="adj1" fmla="val 7400"/>
              <a:gd name="adj2" fmla="val 14654"/>
              <a:gd name="adj3" fmla="val 25000"/>
              <a:gd name="adj4" fmla="val 43750"/>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eaLnBrk="1" hangingPunct="1">
              <a:defRPr/>
            </a:pPr>
            <a:endParaRPr lang="ar-JO">
              <a:solidFill>
                <a:schemeClr val="tx1"/>
              </a:solidFill>
            </a:endParaRPr>
          </a:p>
        </p:txBody>
      </p:sp>
      <p:sp>
        <p:nvSpPr>
          <p:cNvPr id="11" name="Explosion 1 10"/>
          <p:cNvSpPr/>
          <p:nvPr/>
        </p:nvSpPr>
        <p:spPr>
          <a:xfrm>
            <a:off x="214282" y="1357298"/>
            <a:ext cx="2000264" cy="1143008"/>
          </a:xfrm>
          <a:prstGeom prst="irregularSeal1">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sl-SI" sz="1200" dirty="0" smtClean="0"/>
              <a:t>Izvoz vsebine iz avtorskega orodja</a:t>
            </a:r>
            <a:endParaRPr lang="en-US" sz="1200" dirty="0"/>
          </a:p>
        </p:txBody>
      </p:sp>
      <p:sp>
        <p:nvSpPr>
          <p:cNvPr id="12" name="Right Arrow 11"/>
          <p:cNvSpPr/>
          <p:nvPr/>
        </p:nvSpPr>
        <p:spPr>
          <a:xfrm>
            <a:off x="4071934" y="1714488"/>
            <a:ext cx="2000264" cy="142876"/>
          </a:xfrm>
          <a:prstGeom prst="right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eaLnBrk="1" hangingPunct="1">
              <a:defRPr/>
            </a:pPr>
            <a:endParaRPr lang="ar-JO"/>
          </a:p>
        </p:txBody>
      </p:sp>
      <p:sp>
        <p:nvSpPr>
          <p:cNvPr id="13" name="Explosion 1 12"/>
          <p:cNvSpPr/>
          <p:nvPr/>
        </p:nvSpPr>
        <p:spPr>
          <a:xfrm>
            <a:off x="3929058" y="714380"/>
            <a:ext cx="2000264" cy="928670"/>
          </a:xfrm>
          <a:prstGeom prst="irregularSeal1">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sl-SI" sz="1200" dirty="0" smtClean="0"/>
              <a:t>Nalaganje paketa na </a:t>
            </a:r>
            <a:r>
              <a:rPr lang="sl-SI" sz="1200" dirty="0" err="1" smtClean="0"/>
              <a:t>lms</a:t>
            </a:r>
            <a:endParaRPr lang="en-US" sz="1200" dirty="0"/>
          </a:p>
        </p:txBody>
      </p:sp>
      <p:sp>
        <p:nvSpPr>
          <p:cNvPr id="14" name="Down Arrow 13"/>
          <p:cNvSpPr/>
          <p:nvPr/>
        </p:nvSpPr>
        <p:spPr>
          <a:xfrm>
            <a:off x="7572396" y="2428868"/>
            <a:ext cx="142876" cy="1571636"/>
          </a:xfrm>
          <a:prstGeom prst="down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eaLnBrk="1" hangingPunct="1">
              <a:defRPr/>
            </a:pPr>
            <a:endParaRPr lang="ar-JO"/>
          </a:p>
        </p:txBody>
      </p:sp>
      <p:sp>
        <p:nvSpPr>
          <p:cNvPr id="15" name="Up Arrow 14"/>
          <p:cNvSpPr/>
          <p:nvPr/>
        </p:nvSpPr>
        <p:spPr>
          <a:xfrm>
            <a:off x="7215206" y="2428868"/>
            <a:ext cx="142876" cy="1571636"/>
          </a:xfrm>
          <a:prstGeom prst="up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eaLnBrk="1" hangingPunct="1">
              <a:defRPr/>
            </a:pPr>
            <a:endParaRPr lang="ar-JO"/>
          </a:p>
        </p:txBody>
      </p:sp>
      <p:sp>
        <p:nvSpPr>
          <p:cNvPr id="16" name="Up Arrow Callout 15"/>
          <p:cNvSpPr/>
          <p:nvPr/>
        </p:nvSpPr>
        <p:spPr>
          <a:xfrm>
            <a:off x="6500826" y="5000636"/>
            <a:ext cx="1928826" cy="1714488"/>
          </a:xfrm>
          <a:prstGeom prst="upArrowCallout">
            <a:avLst>
              <a:gd name="adj1" fmla="val 3465"/>
              <a:gd name="adj2" fmla="val 5866"/>
              <a:gd name="adj3" fmla="val 17152"/>
              <a:gd name="adj4" fmla="val 66404"/>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eaLnBrk="1" hangingPunct="1">
              <a:defRPr/>
            </a:pPr>
            <a:r>
              <a:rPr lang="sl-SI" dirty="0" err="1" smtClean="0"/>
              <a:t>Ičenec</a:t>
            </a:r>
            <a:r>
              <a:rPr lang="sl-SI" dirty="0" smtClean="0"/>
              <a:t> s spletnim brkljalnikom </a:t>
            </a:r>
            <a:r>
              <a:rPr lang="sl-SI" dirty="0" err="1" smtClean="0"/>
              <a:t>interaktira</a:t>
            </a:r>
            <a:r>
              <a:rPr lang="sl-SI" dirty="0" smtClean="0"/>
              <a:t> s tečajem</a:t>
            </a:r>
            <a:endParaRPr lang="ar-JO" dirty="0"/>
          </a:p>
        </p:txBody>
      </p:sp>
      <p:sp>
        <p:nvSpPr>
          <p:cNvPr id="17" name="Explosion 1 16"/>
          <p:cNvSpPr/>
          <p:nvPr/>
        </p:nvSpPr>
        <p:spPr>
          <a:xfrm>
            <a:off x="5214942" y="2571744"/>
            <a:ext cx="2000264" cy="1142984"/>
          </a:xfrm>
          <a:prstGeom prst="irregularSeal1">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hangingPunct="1">
              <a:defRPr/>
            </a:pPr>
            <a:r>
              <a:rPr lang="sl-SI" sz="1200" dirty="0" smtClean="0"/>
              <a:t>Interakcija med LMS in brkljalnikom</a:t>
            </a:r>
            <a:endParaRPr lang="en-US" sz="1200" dirty="0"/>
          </a:p>
        </p:txBody>
      </p:sp>
      <p:sp>
        <p:nvSpPr>
          <p:cNvPr id="18" name="Rectangle 17"/>
          <p:cNvSpPr/>
          <p:nvPr/>
        </p:nvSpPr>
        <p:spPr>
          <a:xfrm>
            <a:off x="1509690" y="2714620"/>
            <a:ext cx="357190" cy="35719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r>
              <a:rPr lang="en-US" sz="2400" dirty="0">
                <a:latin typeface="Calibri" pitchFamily="34" charset="0"/>
              </a:rPr>
              <a:t>2</a:t>
            </a:r>
          </a:p>
        </p:txBody>
      </p:sp>
      <p:sp>
        <p:nvSpPr>
          <p:cNvPr id="19" name="Rectangle 18"/>
          <p:cNvSpPr/>
          <p:nvPr/>
        </p:nvSpPr>
        <p:spPr>
          <a:xfrm>
            <a:off x="5572132" y="1928802"/>
            <a:ext cx="357190" cy="35719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r>
              <a:rPr lang="en-US" sz="2400" dirty="0">
                <a:latin typeface="Calibri" pitchFamily="34" charset="0"/>
              </a:rPr>
              <a:t>3</a:t>
            </a:r>
          </a:p>
        </p:txBody>
      </p:sp>
      <p:sp>
        <p:nvSpPr>
          <p:cNvPr id="20" name="Rectangle 19"/>
          <p:cNvSpPr/>
          <p:nvPr/>
        </p:nvSpPr>
        <p:spPr>
          <a:xfrm>
            <a:off x="5786446" y="4857760"/>
            <a:ext cx="357190" cy="35719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eaLnBrk="1" hangingPunct="1">
              <a:defRPr/>
            </a:pPr>
            <a:r>
              <a:rPr lang="en-US" sz="2400" dirty="0">
                <a:latin typeface="Calibri" pitchFamily="34" charset="0"/>
              </a:rPr>
              <a:t>4</a:t>
            </a:r>
          </a:p>
        </p:txBody>
      </p:sp>
      <p:sp>
        <p:nvSpPr>
          <p:cNvPr id="15399" name="Rectangle 20"/>
          <p:cNvSpPr>
            <a:spLocks noChangeArrowheads="1"/>
          </p:cNvSpPr>
          <p:nvPr/>
        </p:nvSpPr>
        <p:spPr bwMode="auto">
          <a:xfrm>
            <a:off x="2309585" y="-65088"/>
            <a:ext cx="47756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ea typeface="Majalla UI"/>
                <a:cs typeface="Majalla UI"/>
              </a:defRPr>
            </a:lvl1pPr>
            <a:lvl2pPr marL="742950" indent="-285750" algn="r" rtl="1">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ea typeface="Majalla UI"/>
                <a:cs typeface="Majalla UI"/>
              </a:defRPr>
            </a:lvl2pPr>
            <a:lvl3pPr marL="1143000" indent="-228600" algn="r" rtl="1">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ea typeface="Majalla UI"/>
                <a:cs typeface="Majalla UI"/>
              </a:defRPr>
            </a:lvl3pPr>
            <a:lvl4pPr marL="1600200" indent="-228600" algn="r" rtl="1">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4pPr>
            <a:lvl5pPr marL="2057400" indent="-228600" algn="r" rtl="1">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5pPr>
            <a:lvl6pPr marL="25146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6pPr>
            <a:lvl7pPr marL="29718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7pPr>
            <a:lvl8pPr marL="34290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8pPr>
            <a:lvl9pPr marL="38862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9pPr>
          </a:lstStyle>
          <a:p>
            <a:pPr algn="ctr" eaLnBrk="1" hangingPunct="1">
              <a:spcBef>
                <a:spcPct val="0"/>
              </a:spcBef>
              <a:buClrTx/>
              <a:buSzTx/>
              <a:buFontTx/>
              <a:buNone/>
            </a:pPr>
            <a:r>
              <a:rPr lang="sl-SI" altLang="en-US" sz="3600" dirty="0" smtClean="0">
                <a:solidFill>
                  <a:srgbClr val="FF0000"/>
                </a:solidFill>
                <a:latin typeface="Arial" panose="020B0604020202020204" pitchFamily="34" charset="0"/>
                <a:cs typeface="Arial" panose="020B0604020202020204" pitchFamily="34" charset="0"/>
              </a:rPr>
              <a:t>Spletna učilnica  -LMS</a:t>
            </a:r>
            <a:endParaRPr lang="en-US" altLang="en-US" sz="3600" dirty="0">
              <a:solidFill>
                <a:srgbClr val="FF0000"/>
              </a:solidFill>
              <a:latin typeface="Arial" panose="020B0604020202020204" pitchFamily="34" charset="0"/>
              <a:cs typeface="Arial" panose="020B0604020202020204" pitchFamily="34" charset="0"/>
            </a:endParaRPr>
          </a:p>
        </p:txBody>
      </p:sp>
      <p:sp>
        <p:nvSpPr>
          <p:cNvPr id="15400"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ea typeface="Majalla UI"/>
                <a:cs typeface="Majalla UI"/>
              </a:defRPr>
            </a:lvl1pPr>
            <a:lvl2pPr marL="742950" indent="-285750" algn="r" rtl="1">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ea typeface="Majalla UI"/>
                <a:cs typeface="Majalla UI"/>
              </a:defRPr>
            </a:lvl2pPr>
            <a:lvl3pPr marL="1143000" indent="-228600" algn="r" rtl="1">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ea typeface="Majalla UI"/>
                <a:cs typeface="Majalla UI"/>
              </a:defRPr>
            </a:lvl3pPr>
            <a:lvl4pPr marL="1600200" indent="-228600" algn="r" rtl="1">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4pPr>
            <a:lvl5pPr marL="2057400" indent="-228600" algn="r" rtl="1">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5pPr>
            <a:lvl6pPr marL="25146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6pPr>
            <a:lvl7pPr marL="29718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7pPr>
            <a:lvl8pPr marL="34290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8pPr>
            <a:lvl9pPr marL="3886200" indent="-228600" algn="r" rtl="1"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ea typeface="Majalla UI"/>
                <a:cs typeface="Majalla UI"/>
              </a:defRPr>
            </a:lvl9pPr>
          </a:lstStyle>
          <a:p>
            <a:pPr algn="ctr">
              <a:spcBef>
                <a:spcPct val="0"/>
              </a:spcBef>
              <a:buClrTx/>
              <a:buSzTx/>
              <a:buFontTx/>
              <a:buNone/>
            </a:pPr>
            <a:fld id="{D551F895-81E4-431D-B5D0-E56F2964BAC3}" type="slidenum">
              <a:rPr lang="ar-JO" altLang="en-US" sz="1200">
                <a:solidFill>
                  <a:srgbClr val="B5A788"/>
                </a:solidFill>
              </a:rPr>
              <a:pPr algn="ctr">
                <a:spcBef>
                  <a:spcPct val="0"/>
                </a:spcBef>
                <a:buClrTx/>
                <a:buSzTx/>
                <a:buFontTx/>
                <a:buNone/>
              </a:pPr>
              <a:t>4</a:t>
            </a:fld>
            <a:endParaRPr lang="ar-JO" altLang="en-US" sz="1200">
              <a:solidFill>
                <a:srgbClr val="B5A788"/>
              </a:solidFill>
            </a:endParaRPr>
          </a:p>
        </p:txBody>
      </p:sp>
    </p:spTree>
    <p:extLst>
      <p:ext uri="{BB962C8B-B14F-4D97-AF65-F5344CB8AC3E}">
        <p14:creationId xmlns:p14="http://schemas.microsoft.com/office/powerpoint/2010/main" val="411726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09600"/>
            <a:ext cx="7772400" cy="1143000"/>
          </a:xfrm>
        </p:spPr>
        <p:txBody>
          <a:bodyPr/>
          <a:lstStyle/>
          <a:p>
            <a:r>
              <a:rPr lang="en-US" altLang="en-US"/>
              <a:t>API Execution State Functions</a:t>
            </a:r>
          </a:p>
        </p:txBody>
      </p:sp>
      <p:sp>
        <p:nvSpPr>
          <p:cNvPr id="78851" name="Rectangle 3"/>
          <p:cNvSpPr>
            <a:spLocks noGrp="1" noChangeArrowheads="1"/>
          </p:cNvSpPr>
          <p:nvPr>
            <p:ph type="body" idx="1"/>
          </p:nvPr>
        </p:nvSpPr>
        <p:spPr/>
        <p:txBody>
          <a:bodyPr/>
          <a:lstStyle/>
          <a:p>
            <a:r>
              <a:rPr lang="en-US" altLang="en-US"/>
              <a:t>LMSFinish()</a:t>
            </a:r>
          </a:p>
          <a:p>
            <a:pPr lvl="1"/>
            <a:r>
              <a:rPr lang="en-US" altLang="en-US"/>
              <a:t>Must be called by the SCO before it terminates</a:t>
            </a:r>
          </a:p>
          <a:p>
            <a:pPr lvl="1"/>
            <a:r>
              <a:rPr lang="en-US" altLang="en-US"/>
              <a:t>Signifies that the SCO can be assured that any data set using  LMSSetValue() calls has been persisted by the LMS</a:t>
            </a:r>
          </a:p>
          <a:p>
            <a:pPr lvl="1"/>
            <a:r>
              <a:rPr lang="en-US" altLang="en-US"/>
              <a:t>Signifies that the SCO has finished communicating with the LMS</a:t>
            </a:r>
          </a:p>
          <a:p>
            <a:pPr lvl="1"/>
            <a:endParaRPr lang="en-US" altLang="en-US"/>
          </a:p>
        </p:txBody>
      </p:sp>
    </p:spTree>
    <p:extLst>
      <p:ext uri="{BB962C8B-B14F-4D97-AF65-F5344CB8AC3E}">
        <p14:creationId xmlns:p14="http://schemas.microsoft.com/office/powerpoint/2010/main" val="4205842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609600"/>
            <a:ext cx="7772400" cy="1143000"/>
          </a:xfrm>
        </p:spPr>
        <p:txBody>
          <a:bodyPr/>
          <a:lstStyle/>
          <a:p>
            <a:r>
              <a:rPr lang="en-US" altLang="en-US"/>
              <a:t>API Data Transfer Functions</a:t>
            </a:r>
          </a:p>
        </p:txBody>
      </p:sp>
      <p:sp>
        <p:nvSpPr>
          <p:cNvPr id="79875" name="Rectangle 3"/>
          <p:cNvSpPr>
            <a:spLocks noGrp="1" noChangeArrowheads="1"/>
          </p:cNvSpPr>
          <p:nvPr>
            <p:ph type="body" idx="1"/>
          </p:nvPr>
        </p:nvSpPr>
        <p:spPr/>
        <p:txBody>
          <a:bodyPr/>
          <a:lstStyle/>
          <a:p>
            <a:r>
              <a:rPr lang="en-US" altLang="en-US"/>
              <a:t>LMSGetValue()</a:t>
            </a:r>
          </a:p>
          <a:p>
            <a:pPr lvl="1"/>
            <a:r>
              <a:rPr lang="en-US" altLang="en-US"/>
              <a:t>Allows the SCO to obtain information from the LMS</a:t>
            </a:r>
          </a:p>
          <a:p>
            <a:pPr lvl="1"/>
            <a:r>
              <a:rPr lang="en-US" altLang="en-US"/>
              <a:t>Used to determine:</a:t>
            </a:r>
          </a:p>
          <a:p>
            <a:pPr lvl="2"/>
            <a:r>
              <a:rPr lang="en-US" altLang="en-US"/>
              <a:t>Values for various categories (groups) and elements in the data model</a:t>
            </a:r>
          </a:p>
          <a:p>
            <a:pPr lvl="2"/>
            <a:r>
              <a:rPr lang="en-US" altLang="en-US"/>
              <a:t>Version of the data model supported</a:t>
            </a:r>
          </a:p>
          <a:p>
            <a:pPr lvl="2"/>
            <a:r>
              <a:rPr lang="en-US" altLang="en-US"/>
              <a:t>Specific category or element supported</a:t>
            </a:r>
          </a:p>
          <a:p>
            <a:pPr lvl="2"/>
            <a:r>
              <a:rPr lang="en-US" altLang="en-US"/>
              <a:t>Number of items currently in an array or list of elements</a:t>
            </a:r>
          </a:p>
          <a:p>
            <a:pPr lvl="1"/>
            <a:endParaRPr lang="en-US" altLang="en-US"/>
          </a:p>
          <a:p>
            <a:pPr lvl="1"/>
            <a:endParaRPr lang="en-US" altLang="en-US"/>
          </a:p>
          <a:p>
            <a:endParaRPr lang="en-US" altLang="en-US"/>
          </a:p>
        </p:txBody>
      </p:sp>
    </p:spTree>
    <p:extLst>
      <p:ext uri="{BB962C8B-B14F-4D97-AF65-F5344CB8AC3E}">
        <p14:creationId xmlns:p14="http://schemas.microsoft.com/office/powerpoint/2010/main" val="1520090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609600"/>
            <a:ext cx="7772400" cy="1143000"/>
          </a:xfrm>
        </p:spPr>
        <p:txBody>
          <a:bodyPr/>
          <a:lstStyle/>
          <a:p>
            <a:r>
              <a:rPr lang="en-US" altLang="en-US"/>
              <a:t>API Data Transfer Functions</a:t>
            </a:r>
          </a:p>
        </p:txBody>
      </p:sp>
      <p:sp>
        <p:nvSpPr>
          <p:cNvPr id="80899" name="Rectangle 3"/>
          <p:cNvSpPr>
            <a:spLocks noGrp="1" noChangeArrowheads="1"/>
          </p:cNvSpPr>
          <p:nvPr>
            <p:ph type="body" idx="1"/>
          </p:nvPr>
        </p:nvSpPr>
        <p:spPr/>
        <p:txBody>
          <a:bodyPr/>
          <a:lstStyle/>
          <a:p>
            <a:r>
              <a:rPr lang="en-US" altLang="en-US"/>
              <a:t>LMSSetValue()</a:t>
            </a:r>
          </a:p>
          <a:p>
            <a:pPr lvl="1"/>
            <a:r>
              <a:rPr lang="en-US" altLang="en-US"/>
              <a:t>Allows the SCO to send information to the LMS</a:t>
            </a:r>
          </a:p>
          <a:p>
            <a:pPr lvl="1"/>
            <a:r>
              <a:rPr lang="en-US" altLang="en-US"/>
              <a:t>Used to Set the current values for various categories (groups) and elements in the data model</a:t>
            </a:r>
          </a:p>
          <a:p>
            <a:pPr lvl="1"/>
            <a:endParaRPr lang="en-US" altLang="en-US"/>
          </a:p>
          <a:p>
            <a:endParaRPr lang="en-US" altLang="en-US"/>
          </a:p>
        </p:txBody>
      </p:sp>
    </p:spTree>
    <p:extLst>
      <p:ext uri="{BB962C8B-B14F-4D97-AF65-F5344CB8AC3E}">
        <p14:creationId xmlns:p14="http://schemas.microsoft.com/office/powerpoint/2010/main" val="2468013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noFill/>
          <a:ln/>
        </p:spPr>
        <p:txBody>
          <a:bodyPr/>
          <a:lstStyle/>
          <a:p>
            <a:r>
              <a:rPr lang="en-US" altLang="en-US"/>
              <a:t>API Data Transfer Functions</a:t>
            </a:r>
          </a:p>
        </p:txBody>
      </p:sp>
      <p:sp>
        <p:nvSpPr>
          <p:cNvPr id="118789" name="Text Box 5"/>
          <p:cNvSpPr txBox="1">
            <a:spLocks noGrp="1" noChangeArrowheads="1"/>
          </p:cNvSpPr>
          <p:nvPr>
            <p:ph type="body" idx="1"/>
          </p:nvPr>
        </p:nvSpPr>
        <p:spPr>
          <a:noFill/>
          <a:ln/>
        </p:spPr>
        <p:txBody>
          <a:bodyPr/>
          <a:lstStyle/>
          <a:p>
            <a:pPr>
              <a:tabLst>
                <a:tab pos="398463" algn="l"/>
              </a:tabLst>
            </a:pPr>
            <a:r>
              <a:rPr lang="en-US" altLang="en-US"/>
              <a:t>  LMSCommit()</a:t>
            </a:r>
          </a:p>
          <a:p>
            <a:pPr lvl="1">
              <a:tabLst>
                <a:tab pos="398463" algn="l"/>
              </a:tabLst>
            </a:pPr>
            <a:r>
              <a:rPr lang="en-US" altLang="en-US"/>
              <a:t>Requires that any values not yet persisted by the LMS be persisted</a:t>
            </a:r>
          </a:p>
          <a:p>
            <a:pPr lvl="1">
              <a:tabLst>
                <a:tab pos="398463" algn="l"/>
              </a:tabLst>
            </a:pPr>
            <a:r>
              <a:rPr lang="en-US" altLang="en-US"/>
              <a:t>Ensures to the SCO that the data sent, via an LMSSetValue() call, will be persisted by the LMS upon completion of the LMSCommit()</a:t>
            </a:r>
          </a:p>
        </p:txBody>
      </p:sp>
    </p:spTree>
    <p:extLst>
      <p:ext uri="{BB962C8B-B14F-4D97-AF65-F5344CB8AC3E}">
        <p14:creationId xmlns:p14="http://schemas.microsoft.com/office/powerpoint/2010/main" val="7085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p:txBody>
          <a:bodyPr/>
          <a:lstStyle/>
          <a:p>
            <a:r>
              <a:rPr lang="en-US" altLang="en-US" sz="2400"/>
              <a:t>Content Model </a:t>
            </a:r>
          </a:p>
          <a:p>
            <a:pPr lvl="1"/>
            <a:r>
              <a:rPr lang="en-US" altLang="en-US" sz="2000"/>
              <a:t>Nomenclature defining the content components of a learning experience</a:t>
            </a:r>
          </a:p>
          <a:p>
            <a:r>
              <a:rPr lang="en-US" altLang="en-US" sz="2400"/>
              <a:t>Meta-data</a:t>
            </a:r>
            <a:endParaRPr lang="en-US" altLang="en-US" sz="2000" b="1"/>
          </a:p>
          <a:p>
            <a:pPr lvl="1"/>
            <a:r>
              <a:rPr lang="en-US" altLang="en-US" sz="2000"/>
              <a:t>A mechanism for describing the components of the content model</a:t>
            </a:r>
          </a:p>
          <a:p>
            <a:r>
              <a:rPr lang="en-US" altLang="en-US" sz="2400"/>
              <a:t>Content Packaging</a:t>
            </a:r>
          </a:p>
          <a:p>
            <a:pPr lvl="1"/>
            <a:r>
              <a:rPr lang="en-US" altLang="en-US" sz="2000"/>
              <a:t>Defines how to represent the intended behavior of a learning experience </a:t>
            </a:r>
          </a:p>
          <a:p>
            <a:pPr lvl="1"/>
            <a:r>
              <a:rPr lang="en-US" altLang="en-US" sz="2000"/>
              <a:t>Defines how to package learning resources for movement between different environments</a:t>
            </a:r>
          </a:p>
        </p:txBody>
      </p:sp>
      <p:sp>
        <p:nvSpPr>
          <p:cNvPr id="124931" name="Rectangle 3"/>
          <p:cNvSpPr>
            <a:spLocks noGrp="1" noChangeArrowheads="1"/>
          </p:cNvSpPr>
          <p:nvPr>
            <p:ph type="title"/>
          </p:nvPr>
        </p:nvSpPr>
        <p:spPr>
          <a:xfrm>
            <a:off x="685800" y="609600"/>
            <a:ext cx="7772400" cy="1143000"/>
          </a:xfrm>
        </p:spPr>
        <p:txBody>
          <a:bodyPr/>
          <a:lstStyle/>
          <a:p>
            <a:r>
              <a:rPr lang="en-US" altLang="en-US" sz="3600"/>
              <a:t>SCORM Content Aggregation Model</a:t>
            </a:r>
          </a:p>
        </p:txBody>
      </p:sp>
    </p:spTree>
    <p:extLst>
      <p:ext uri="{BB962C8B-B14F-4D97-AF65-F5344CB8AC3E}">
        <p14:creationId xmlns:p14="http://schemas.microsoft.com/office/powerpoint/2010/main" val="1637756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609600"/>
            <a:ext cx="7772400" cy="1143000"/>
          </a:xfrm>
        </p:spPr>
        <p:txBody>
          <a:bodyPr/>
          <a:lstStyle/>
          <a:p>
            <a:r>
              <a:rPr lang="en-US" altLang="en-US"/>
              <a:t>Content Model Components</a:t>
            </a:r>
          </a:p>
        </p:txBody>
      </p:sp>
      <p:sp>
        <p:nvSpPr>
          <p:cNvPr id="126979" name="Rectangle 3"/>
          <p:cNvSpPr>
            <a:spLocks noGrp="1" noChangeArrowheads="1"/>
          </p:cNvSpPr>
          <p:nvPr>
            <p:ph type="body" idx="1"/>
          </p:nvPr>
        </p:nvSpPr>
        <p:spPr>
          <a:xfrm>
            <a:off x="533400" y="1981200"/>
            <a:ext cx="8229600" cy="4114800"/>
          </a:xfrm>
        </p:spPr>
        <p:txBody>
          <a:bodyPr/>
          <a:lstStyle/>
          <a:p>
            <a:r>
              <a:rPr lang="en-US" altLang="en-US"/>
              <a:t>Asset </a:t>
            </a:r>
          </a:p>
          <a:p>
            <a:endParaRPr lang="en-US" altLang="en-US"/>
          </a:p>
          <a:p>
            <a:r>
              <a:rPr lang="en-US" altLang="en-US"/>
              <a:t>Sharable Content Object (SCO)</a:t>
            </a:r>
          </a:p>
          <a:p>
            <a:endParaRPr lang="en-US" altLang="en-US"/>
          </a:p>
          <a:p>
            <a:r>
              <a:rPr lang="en-US" altLang="en-US"/>
              <a:t>Content Aggregation</a:t>
            </a:r>
          </a:p>
        </p:txBody>
      </p:sp>
    </p:spTree>
    <p:extLst>
      <p:ext uri="{BB962C8B-B14F-4D97-AF65-F5344CB8AC3E}">
        <p14:creationId xmlns:p14="http://schemas.microsoft.com/office/powerpoint/2010/main" val="832204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609600"/>
            <a:ext cx="7772400" cy="1143000"/>
          </a:xfrm>
        </p:spPr>
        <p:txBody>
          <a:bodyPr/>
          <a:lstStyle/>
          <a:p>
            <a:r>
              <a:rPr lang="en-US" altLang="en-US"/>
              <a:t>Content Aggregation</a:t>
            </a:r>
          </a:p>
        </p:txBody>
      </p:sp>
      <p:sp>
        <p:nvSpPr>
          <p:cNvPr id="133123" name="Rectangle 3"/>
          <p:cNvSpPr>
            <a:spLocks noGrp="1" noChangeArrowheads="1"/>
          </p:cNvSpPr>
          <p:nvPr>
            <p:ph type="body" idx="1"/>
          </p:nvPr>
        </p:nvSpPr>
        <p:spPr/>
        <p:txBody>
          <a:bodyPr/>
          <a:lstStyle/>
          <a:p>
            <a:pPr>
              <a:lnSpc>
                <a:spcPct val="90000"/>
              </a:lnSpc>
            </a:pPr>
            <a:r>
              <a:rPr lang="en-US" altLang="en-US"/>
              <a:t>A map that can be used to aggregate learning resources into a cohesive unit of instruction</a:t>
            </a:r>
          </a:p>
          <a:p>
            <a:pPr lvl="1">
              <a:lnSpc>
                <a:spcPct val="90000"/>
              </a:lnSpc>
            </a:pPr>
            <a:r>
              <a:rPr lang="en-US" altLang="en-US"/>
              <a:t>Course</a:t>
            </a:r>
          </a:p>
          <a:p>
            <a:pPr lvl="1">
              <a:lnSpc>
                <a:spcPct val="90000"/>
              </a:lnSpc>
            </a:pPr>
            <a:r>
              <a:rPr lang="en-US" altLang="en-US"/>
              <a:t>Chapter</a:t>
            </a:r>
          </a:p>
          <a:p>
            <a:pPr lvl="1">
              <a:lnSpc>
                <a:spcPct val="90000"/>
              </a:lnSpc>
            </a:pPr>
            <a:r>
              <a:rPr lang="en-US" altLang="en-US"/>
              <a:t>Module</a:t>
            </a:r>
          </a:p>
          <a:p>
            <a:pPr>
              <a:lnSpc>
                <a:spcPct val="90000"/>
              </a:lnSpc>
            </a:pPr>
            <a:r>
              <a:rPr lang="en-US" altLang="en-US"/>
              <a:t>Applies structure and associates learning taxonomies</a:t>
            </a:r>
          </a:p>
          <a:p>
            <a:pPr>
              <a:lnSpc>
                <a:spcPct val="90000"/>
              </a:lnSpc>
              <a:buFont typeface="Wingdings" panose="05000000000000000000" pitchFamily="2" charset="2"/>
              <a:buNone/>
            </a:pPr>
            <a:endParaRPr lang="en-US" altLang="en-US"/>
          </a:p>
        </p:txBody>
      </p:sp>
    </p:spTree>
    <p:extLst>
      <p:ext uri="{BB962C8B-B14F-4D97-AF65-F5344CB8AC3E}">
        <p14:creationId xmlns:p14="http://schemas.microsoft.com/office/powerpoint/2010/main" val="459979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51520" y="-99392"/>
            <a:ext cx="8784976" cy="1143000"/>
          </a:xfrm>
        </p:spPr>
        <p:txBody>
          <a:bodyPr>
            <a:normAutofit fontScale="90000"/>
          </a:bodyPr>
          <a:lstStyle/>
          <a:p>
            <a:r>
              <a:rPr lang="en-US" altLang="en-US" sz="3600" dirty="0">
                <a:solidFill>
                  <a:srgbClr val="FF0000"/>
                </a:solidFill>
              </a:rPr>
              <a:t>Content </a:t>
            </a:r>
            <a:r>
              <a:rPr lang="en-US" altLang="en-US" sz="3600" dirty="0" smtClean="0">
                <a:solidFill>
                  <a:srgbClr val="FF0000"/>
                </a:solidFill>
              </a:rPr>
              <a:t>Aggregation</a:t>
            </a:r>
            <a:r>
              <a:rPr lang="sl-SI" altLang="en-US" sz="3600" dirty="0" smtClean="0">
                <a:solidFill>
                  <a:srgbClr val="FF0000"/>
                </a:solidFill>
              </a:rPr>
              <a:t> (združevanje vsebin v paket)</a:t>
            </a:r>
            <a:endParaRPr lang="en-US" altLang="en-US" sz="3600" dirty="0">
              <a:solidFill>
                <a:srgbClr val="FF0000"/>
              </a:solidFill>
            </a:endParaRPr>
          </a:p>
        </p:txBody>
      </p:sp>
      <p:graphicFrame>
        <p:nvGraphicFramePr>
          <p:cNvPr id="135171" name="Object 3"/>
          <p:cNvGraphicFramePr>
            <a:graphicFrameLocks noChangeAspect="1"/>
          </p:cNvGraphicFramePr>
          <p:nvPr/>
        </p:nvGraphicFramePr>
        <p:xfrm>
          <a:off x="2190750" y="1689100"/>
          <a:ext cx="4427538" cy="4743450"/>
        </p:xfrm>
        <a:graphic>
          <a:graphicData uri="http://schemas.openxmlformats.org/presentationml/2006/ole">
            <mc:AlternateContent xmlns:mc="http://schemas.openxmlformats.org/markup-compatibility/2006">
              <mc:Choice xmlns:v="urn:schemas-microsoft-com:vml" Requires="v">
                <p:oleObj spid="_x0000_s27690" name="Visio" r:id="rId4" imgW="3704400" imgH="5477760" progId="Visio.Drawing.6">
                  <p:embed/>
                </p:oleObj>
              </mc:Choice>
              <mc:Fallback>
                <p:oleObj name="Visio" r:id="rId4" imgW="3704400" imgH="547776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1689100"/>
                        <a:ext cx="4427538"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2860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r>
              <a:rPr lang="sl-SI" dirty="0">
                <a:solidFill>
                  <a:srgbClr val="FF0000"/>
                </a:solidFill>
              </a:rPr>
              <a:t>Struktura vsebine</a:t>
            </a:r>
            <a:endParaRPr lang="it-IT" dirty="0">
              <a:solidFill>
                <a:srgbClr val="FF0000"/>
              </a:solidFill>
            </a:endParaRPr>
          </a:p>
        </p:txBody>
      </p:sp>
      <p:sp>
        <p:nvSpPr>
          <p:cNvPr id="4099" name="Rectangle 3"/>
          <p:cNvSpPr>
            <a:spLocks noGrp="1" noChangeArrowheads="1"/>
          </p:cNvSpPr>
          <p:nvPr>
            <p:ph type="body" idx="1"/>
          </p:nvPr>
        </p:nvSpPr>
        <p:spPr>
          <a:xfrm>
            <a:off x="323850" y="1557338"/>
            <a:ext cx="8229600" cy="4525962"/>
          </a:xfrm>
        </p:spPr>
        <p:txBody>
          <a:bodyPr/>
          <a:lstStyle/>
          <a:p>
            <a:pPr>
              <a:lnSpc>
                <a:spcPct val="80000"/>
              </a:lnSpc>
            </a:pPr>
            <a:r>
              <a:rPr lang="sl-SI" sz="2400" dirty="0"/>
              <a:t>Je “načrt” gradiva</a:t>
            </a:r>
            <a:endParaRPr lang="en-US" sz="2400" dirty="0"/>
          </a:p>
          <a:p>
            <a:pPr lvl="1">
              <a:lnSpc>
                <a:spcPct val="80000"/>
              </a:lnSpc>
            </a:pPr>
            <a:r>
              <a:rPr lang="sl-SI" sz="2000" dirty="0"/>
              <a:t>Dovoljuje navigacijo</a:t>
            </a:r>
            <a:endParaRPr lang="it-IT" sz="2000" dirty="0"/>
          </a:p>
          <a:p>
            <a:pPr lvl="1">
              <a:lnSpc>
                <a:spcPct val="80000"/>
              </a:lnSpc>
            </a:pPr>
            <a:r>
              <a:rPr lang="sl-SI" sz="2000" dirty="0"/>
              <a:t>Definira obnašanje</a:t>
            </a:r>
            <a:endParaRPr lang="it-IT" sz="2000" dirty="0"/>
          </a:p>
          <a:p>
            <a:pPr>
              <a:lnSpc>
                <a:spcPct val="80000"/>
              </a:lnSpc>
            </a:pPr>
            <a:r>
              <a:rPr lang="sl-SI" sz="2400" dirty="0"/>
              <a:t>Po</a:t>
            </a:r>
            <a:r>
              <a:rPr lang="it-IT" sz="2400" dirty="0"/>
              <a:t> AICC </a:t>
            </a:r>
            <a:r>
              <a:rPr lang="en-US" sz="2400" b="1" dirty="0" err="1"/>
              <a:t>Defini</a:t>
            </a:r>
            <a:r>
              <a:rPr lang="sl-SI" sz="2400" b="1" dirty="0" err="1"/>
              <a:t>ra</a:t>
            </a:r>
            <a:r>
              <a:rPr lang="en-US" sz="2400" b="1" dirty="0"/>
              <a:t>:</a:t>
            </a:r>
          </a:p>
          <a:p>
            <a:pPr lvl="1">
              <a:lnSpc>
                <a:spcPct val="80000"/>
              </a:lnSpc>
            </a:pPr>
            <a:r>
              <a:rPr lang="sl-SI" sz="1600" b="1" dirty="0" err="1"/>
              <a:t>Hierrarhijo</a:t>
            </a:r>
            <a:r>
              <a:rPr lang="sl-SI" sz="1600" b="1" dirty="0"/>
              <a:t> vsebin</a:t>
            </a:r>
            <a:endParaRPr lang="en-US" sz="1600" b="1" dirty="0"/>
          </a:p>
          <a:p>
            <a:pPr lvl="1">
              <a:lnSpc>
                <a:spcPct val="80000"/>
              </a:lnSpc>
            </a:pPr>
            <a:r>
              <a:rPr lang="sl-SI" sz="1600" b="1" dirty="0"/>
              <a:t>Metapodatke, specifične za kontekst</a:t>
            </a:r>
            <a:endParaRPr lang="en-US" sz="1600" b="1" dirty="0"/>
          </a:p>
          <a:p>
            <a:pPr lvl="1">
              <a:lnSpc>
                <a:spcPct val="80000"/>
              </a:lnSpc>
            </a:pPr>
            <a:r>
              <a:rPr lang="en-US" sz="1600" b="1" dirty="0"/>
              <a:t>Se</a:t>
            </a:r>
            <a:r>
              <a:rPr lang="sl-SI" sz="1600" b="1" dirty="0" err="1"/>
              <a:t>kvenčenje</a:t>
            </a:r>
            <a:r>
              <a:rPr lang="sl-SI" sz="1600" b="1" dirty="0"/>
              <a:t> </a:t>
            </a:r>
            <a:r>
              <a:rPr lang="sl-SI" sz="1600" b="1" dirty="0" err="1" smtClean="0"/>
              <a:t>injnavigacijo</a:t>
            </a:r>
            <a:endParaRPr lang="en-US" sz="1600" b="1" dirty="0"/>
          </a:p>
          <a:p>
            <a:pPr lvl="2">
              <a:lnSpc>
                <a:spcPct val="80000"/>
              </a:lnSpc>
            </a:pPr>
            <a:r>
              <a:rPr lang="sl-SI" sz="1400" b="1" dirty="0"/>
              <a:t>Pravila, kako prikazovati vire uporabniku</a:t>
            </a:r>
            <a:endParaRPr lang="en-US" sz="1400" b="1" dirty="0"/>
          </a:p>
          <a:p>
            <a:pPr lvl="2">
              <a:lnSpc>
                <a:spcPct val="80000"/>
              </a:lnSpc>
            </a:pPr>
            <a:r>
              <a:rPr lang="en-US" sz="1400" b="1" dirty="0"/>
              <a:t>Prerequisite=</a:t>
            </a:r>
            <a:r>
              <a:rPr lang="en-US" sz="1800" b="1" dirty="0">
                <a:latin typeface="Monotype Corsiva" pitchFamily="66" charset="0"/>
              </a:rPr>
              <a:t>f</a:t>
            </a:r>
            <a:r>
              <a:rPr lang="en-US" b="1" dirty="0">
                <a:latin typeface="Monotype Corsiva" pitchFamily="66" charset="0"/>
              </a:rPr>
              <a:t> </a:t>
            </a:r>
            <a:r>
              <a:rPr lang="en-US" sz="1400" b="1" dirty="0"/>
              <a:t>(</a:t>
            </a:r>
            <a:r>
              <a:rPr lang="en-US" sz="1400" b="1" dirty="0" err="1"/>
              <a:t>cmi.core.lesson_status</a:t>
            </a:r>
            <a:r>
              <a:rPr lang="en-US" sz="1400" b="1" dirty="0"/>
              <a:t>)</a:t>
            </a:r>
          </a:p>
          <a:p>
            <a:pPr lvl="3">
              <a:lnSpc>
                <a:spcPct val="80000"/>
              </a:lnSpc>
            </a:pPr>
            <a:r>
              <a:rPr lang="en-US" sz="1200" b="1" dirty="0"/>
              <a:t>Passed</a:t>
            </a:r>
          </a:p>
          <a:p>
            <a:pPr lvl="3">
              <a:lnSpc>
                <a:spcPct val="80000"/>
              </a:lnSpc>
            </a:pPr>
            <a:r>
              <a:rPr lang="en-US" sz="1200" b="1" dirty="0"/>
              <a:t>Completed</a:t>
            </a:r>
          </a:p>
          <a:p>
            <a:pPr lvl="3">
              <a:lnSpc>
                <a:spcPct val="80000"/>
              </a:lnSpc>
            </a:pPr>
            <a:r>
              <a:rPr lang="en-US" sz="1200" b="1" dirty="0"/>
              <a:t>Browsed</a:t>
            </a:r>
          </a:p>
          <a:p>
            <a:pPr lvl="3">
              <a:lnSpc>
                <a:spcPct val="80000"/>
              </a:lnSpc>
            </a:pPr>
            <a:r>
              <a:rPr lang="en-US" sz="1200" b="1" dirty="0"/>
              <a:t>Failed</a:t>
            </a:r>
          </a:p>
          <a:p>
            <a:pPr lvl="3">
              <a:lnSpc>
                <a:spcPct val="80000"/>
              </a:lnSpc>
            </a:pPr>
            <a:r>
              <a:rPr lang="en-US" sz="1200" b="1" dirty="0"/>
              <a:t>Not attempted</a:t>
            </a:r>
          </a:p>
          <a:p>
            <a:pPr lvl="3">
              <a:lnSpc>
                <a:spcPct val="80000"/>
              </a:lnSpc>
            </a:pPr>
            <a:r>
              <a:rPr lang="en-US" sz="1200" b="1" dirty="0"/>
              <a:t>Incomplete</a:t>
            </a:r>
          </a:p>
          <a:p>
            <a:pPr lvl="2">
              <a:lnSpc>
                <a:spcPct val="80000"/>
              </a:lnSpc>
            </a:pPr>
            <a:r>
              <a:rPr lang="en-US" sz="1400" b="1" i="1" dirty="0"/>
              <a:t>AICC </a:t>
            </a:r>
            <a:r>
              <a:rPr lang="sl-SI" sz="1400" b="1" i="1" dirty="0"/>
              <a:t>skriptni operatorji</a:t>
            </a:r>
            <a:r>
              <a:rPr lang="en-US" sz="1400" b="1" dirty="0"/>
              <a:t> (AND, OR, </a:t>
            </a:r>
            <a:r>
              <a:rPr lang="en-US" sz="1400" b="1" dirty="0" err="1"/>
              <a:t>etc</a:t>
            </a:r>
            <a:r>
              <a:rPr lang="en-US" sz="1400" b="1" dirty="0"/>
              <a:t>)</a:t>
            </a:r>
          </a:p>
          <a:p>
            <a:pPr lvl="2">
              <a:lnSpc>
                <a:spcPct val="80000"/>
              </a:lnSpc>
            </a:pPr>
            <a:r>
              <a:rPr lang="sl-SI" sz="1400" b="1" dirty="0"/>
              <a:t>Velja za SCORM</a:t>
            </a:r>
            <a:r>
              <a:rPr lang="en-US" sz="1400" b="1" dirty="0"/>
              <a:t> 1.3 (</a:t>
            </a:r>
            <a:r>
              <a:rPr lang="en-US" sz="1400" b="1" i="1" dirty="0"/>
              <a:t>simple sequencing</a:t>
            </a:r>
            <a:r>
              <a:rPr lang="en-US" sz="1400" b="1" dirty="0"/>
              <a:t>) </a:t>
            </a:r>
          </a:p>
          <a:p>
            <a:pPr lvl="2">
              <a:lnSpc>
                <a:spcPct val="80000"/>
              </a:lnSpc>
            </a:pPr>
            <a:endParaRPr lang="en-US" sz="1400" b="1" dirty="0"/>
          </a:p>
          <a:p>
            <a:pPr>
              <a:lnSpc>
                <a:spcPct val="80000"/>
              </a:lnSpc>
            </a:pPr>
            <a:endParaRPr lang="it-IT" sz="1800" dirty="0"/>
          </a:p>
        </p:txBody>
      </p:sp>
      <p:grpSp>
        <p:nvGrpSpPr>
          <p:cNvPr id="4100" name="Group 4"/>
          <p:cNvGrpSpPr>
            <a:grpSpLocks/>
          </p:cNvGrpSpPr>
          <p:nvPr/>
        </p:nvGrpSpPr>
        <p:grpSpPr bwMode="auto">
          <a:xfrm>
            <a:off x="5580063" y="1341438"/>
            <a:ext cx="3384550" cy="4248150"/>
            <a:chOff x="3719" y="890"/>
            <a:chExt cx="1346" cy="2176"/>
          </a:xfrm>
        </p:grpSpPr>
        <p:sp>
          <p:nvSpPr>
            <p:cNvPr id="4101" name="Rectangle 5"/>
            <p:cNvSpPr>
              <a:spLocks noChangeArrowheads="1"/>
            </p:cNvSpPr>
            <p:nvPr/>
          </p:nvSpPr>
          <p:spPr bwMode="auto">
            <a:xfrm>
              <a:off x="4090" y="1092"/>
              <a:ext cx="603" cy="133"/>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02" name="Rectangle 6"/>
            <p:cNvSpPr>
              <a:spLocks noChangeArrowheads="1"/>
            </p:cNvSpPr>
            <p:nvPr/>
          </p:nvSpPr>
          <p:spPr bwMode="auto">
            <a:xfrm>
              <a:off x="4090" y="1258"/>
              <a:ext cx="603" cy="134"/>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000">
                  <a:solidFill>
                    <a:srgbClr val="000000"/>
                  </a:solidFill>
                  <a:latin typeface="Tahoma" pitchFamily="34" charset="0"/>
                </a:rPr>
                <a:t>Aggregation</a:t>
              </a:r>
            </a:p>
          </p:txBody>
        </p:sp>
        <p:sp>
          <p:nvSpPr>
            <p:cNvPr id="4103" name="Rectangle 7"/>
            <p:cNvSpPr>
              <a:spLocks noChangeArrowheads="1"/>
            </p:cNvSpPr>
            <p:nvPr/>
          </p:nvSpPr>
          <p:spPr bwMode="auto">
            <a:xfrm>
              <a:off x="4090" y="1928"/>
              <a:ext cx="603" cy="133"/>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000">
                  <a:solidFill>
                    <a:srgbClr val="000000"/>
                  </a:solidFill>
                  <a:latin typeface="Tahoma" pitchFamily="34" charset="0"/>
                </a:rPr>
                <a:t>Aggregation</a:t>
              </a:r>
            </a:p>
          </p:txBody>
        </p:sp>
        <p:sp>
          <p:nvSpPr>
            <p:cNvPr id="4104" name="Rectangle 8"/>
            <p:cNvSpPr>
              <a:spLocks noChangeArrowheads="1"/>
            </p:cNvSpPr>
            <p:nvPr/>
          </p:nvSpPr>
          <p:spPr bwMode="auto">
            <a:xfrm>
              <a:off x="4090" y="2430"/>
              <a:ext cx="603" cy="134"/>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000">
                  <a:solidFill>
                    <a:srgbClr val="000000"/>
                  </a:solidFill>
                  <a:latin typeface="Tahoma" pitchFamily="34" charset="0"/>
                </a:rPr>
                <a:t>Aggregation</a:t>
              </a:r>
            </a:p>
          </p:txBody>
        </p:sp>
        <p:sp>
          <p:nvSpPr>
            <p:cNvPr id="4105" name="Rectangle 9"/>
            <p:cNvSpPr>
              <a:spLocks noChangeArrowheads="1"/>
            </p:cNvSpPr>
            <p:nvPr/>
          </p:nvSpPr>
          <p:spPr bwMode="auto">
            <a:xfrm>
              <a:off x="3719" y="890"/>
              <a:ext cx="603" cy="134"/>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000">
                  <a:solidFill>
                    <a:srgbClr val="000000"/>
                  </a:solidFill>
                  <a:latin typeface="Tahoma" pitchFamily="34" charset="0"/>
                </a:rPr>
                <a:t>Aggregation</a:t>
              </a:r>
            </a:p>
          </p:txBody>
        </p:sp>
        <p:sp>
          <p:nvSpPr>
            <p:cNvPr id="4106" name="Rectangle 10"/>
            <p:cNvSpPr>
              <a:spLocks noChangeArrowheads="1"/>
            </p:cNvSpPr>
            <p:nvPr/>
          </p:nvSpPr>
          <p:spPr bwMode="auto">
            <a:xfrm>
              <a:off x="4461" y="2766"/>
              <a:ext cx="604" cy="133"/>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07" name="Rectangle 11"/>
            <p:cNvSpPr>
              <a:spLocks noChangeArrowheads="1"/>
            </p:cNvSpPr>
            <p:nvPr/>
          </p:nvSpPr>
          <p:spPr bwMode="auto">
            <a:xfrm>
              <a:off x="4461" y="2598"/>
              <a:ext cx="604" cy="134"/>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08" name="Rectangle 12"/>
            <p:cNvSpPr>
              <a:spLocks noChangeArrowheads="1"/>
            </p:cNvSpPr>
            <p:nvPr/>
          </p:nvSpPr>
          <p:spPr bwMode="auto">
            <a:xfrm>
              <a:off x="4090" y="2932"/>
              <a:ext cx="603" cy="134"/>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09" name="Rectangle 13"/>
            <p:cNvSpPr>
              <a:spLocks noChangeArrowheads="1"/>
            </p:cNvSpPr>
            <p:nvPr/>
          </p:nvSpPr>
          <p:spPr bwMode="auto">
            <a:xfrm>
              <a:off x="4461" y="2264"/>
              <a:ext cx="604" cy="133"/>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10" name="Rectangle 14"/>
            <p:cNvSpPr>
              <a:spLocks noChangeArrowheads="1"/>
            </p:cNvSpPr>
            <p:nvPr/>
          </p:nvSpPr>
          <p:spPr bwMode="auto">
            <a:xfrm>
              <a:off x="4461" y="2096"/>
              <a:ext cx="604" cy="134"/>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11" name="Rectangle 15"/>
            <p:cNvSpPr>
              <a:spLocks noChangeArrowheads="1"/>
            </p:cNvSpPr>
            <p:nvPr/>
          </p:nvSpPr>
          <p:spPr bwMode="auto">
            <a:xfrm>
              <a:off x="4461" y="1593"/>
              <a:ext cx="604" cy="134"/>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12" name="Rectangle 16"/>
            <p:cNvSpPr>
              <a:spLocks noChangeArrowheads="1"/>
            </p:cNvSpPr>
            <p:nvPr/>
          </p:nvSpPr>
          <p:spPr bwMode="auto">
            <a:xfrm>
              <a:off x="4461" y="1426"/>
              <a:ext cx="604" cy="133"/>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sp>
          <p:nvSpPr>
            <p:cNvPr id="4113" name="Rectangle 17"/>
            <p:cNvSpPr>
              <a:spLocks noChangeArrowheads="1"/>
            </p:cNvSpPr>
            <p:nvPr/>
          </p:nvSpPr>
          <p:spPr bwMode="auto">
            <a:xfrm>
              <a:off x="4461" y="1761"/>
              <a:ext cx="604" cy="134"/>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900">
                  <a:solidFill>
                    <a:srgbClr val="000000"/>
                  </a:solidFill>
                  <a:latin typeface="Tahoma" pitchFamily="34" charset="0"/>
                </a:rPr>
                <a:t>Learning resource</a:t>
              </a:r>
            </a:p>
          </p:txBody>
        </p:sp>
        <p:cxnSp>
          <p:nvCxnSpPr>
            <p:cNvPr id="4114" name="AutoShape 18"/>
            <p:cNvCxnSpPr>
              <a:cxnSpLocks noChangeShapeType="1"/>
              <a:stCxn id="4105" idx="2"/>
              <a:endCxn id="4101" idx="1"/>
            </p:cNvCxnSpPr>
            <p:nvPr/>
          </p:nvCxnSpPr>
          <p:spPr bwMode="auto">
            <a:xfrm rot="16200000" flipH="1">
              <a:off x="3989" y="1062"/>
              <a:ext cx="129"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5" name="AutoShape 19"/>
            <p:cNvCxnSpPr>
              <a:cxnSpLocks noChangeShapeType="1"/>
              <a:stCxn id="4105" idx="2"/>
              <a:endCxn id="4102" idx="1"/>
            </p:cNvCxnSpPr>
            <p:nvPr/>
          </p:nvCxnSpPr>
          <p:spPr bwMode="auto">
            <a:xfrm rot="16200000" flipH="1">
              <a:off x="3906" y="1145"/>
              <a:ext cx="295"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6" name="AutoShape 20"/>
            <p:cNvCxnSpPr>
              <a:cxnSpLocks noChangeShapeType="1"/>
              <a:stCxn id="4105" idx="2"/>
              <a:endCxn id="4103" idx="1"/>
            </p:cNvCxnSpPr>
            <p:nvPr/>
          </p:nvCxnSpPr>
          <p:spPr bwMode="auto">
            <a:xfrm rot="16200000" flipH="1">
              <a:off x="3571" y="1480"/>
              <a:ext cx="965"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7" name="AutoShape 21"/>
            <p:cNvCxnSpPr>
              <a:cxnSpLocks noChangeShapeType="1"/>
              <a:stCxn id="4105" idx="2"/>
              <a:endCxn id="4104" idx="1"/>
            </p:cNvCxnSpPr>
            <p:nvPr/>
          </p:nvCxnSpPr>
          <p:spPr bwMode="auto">
            <a:xfrm rot="16200000" flipH="1">
              <a:off x="3320" y="1731"/>
              <a:ext cx="1468"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8" name="AutoShape 22"/>
            <p:cNvCxnSpPr>
              <a:cxnSpLocks noChangeShapeType="1"/>
              <a:stCxn id="4105" idx="2"/>
              <a:endCxn id="4108" idx="1"/>
            </p:cNvCxnSpPr>
            <p:nvPr/>
          </p:nvCxnSpPr>
          <p:spPr bwMode="auto">
            <a:xfrm rot="16200000" flipH="1">
              <a:off x="3069" y="1982"/>
              <a:ext cx="1970"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9" name="AutoShape 23"/>
            <p:cNvCxnSpPr>
              <a:cxnSpLocks noChangeShapeType="1"/>
              <a:stCxn id="4102" idx="2"/>
              <a:endCxn id="4112" idx="1"/>
            </p:cNvCxnSpPr>
            <p:nvPr/>
          </p:nvCxnSpPr>
          <p:spPr bwMode="auto">
            <a:xfrm rot="16200000" flipH="1">
              <a:off x="4378" y="1413"/>
              <a:ext cx="94"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0" name="AutoShape 24"/>
            <p:cNvCxnSpPr>
              <a:cxnSpLocks noChangeShapeType="1"/>
              <a:stCxn id="4102" idx="2"/>
              <a:endCxn id="4111" idx="1"/>
            </p:cNvCxnSpPr>
            <p:nvPr/>
          </p:nvCxnSpPr>
          <p:spPr bwMode="auto">
            <a:xfrm rot="16200000" flipH="1">
              <a:off x="4294" y="1497"/>
              <a:ext cx="262"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1" name="AutoShape 25"/>
            <p:cNvCxnSpPr>
              <a:cxnSpLocks noChangeShapeType="1"/>
              <a:stCxn id="4102" idx="2"/>
              <a:endCxn id="4113" idx="1"/>
            </p:cNvCxnSpPr>
            <p:nvPr/>
          </p:nvCxnSpPr>
          <p:spPr bwMode="auto">
            <a:xfrm rot="16200000" flipH="1">
              <a:off x="4210" y="1581"/>
              <a:ext cx="429"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2" name="AutoShape 26"/>
            <p:cNvCxnSpPr>
              <a:cxnSpLocks noChangeShapeType="1"/>
              <a:stCxn id="4103" idx="2"/>
              <a:endCxn id="4110" idx="1"/>
            </p:cNvCxnSpPr>
            <p:nvPr/>
          </p:nvCxnSpPr>
          <p:spPr bwMode="auto">
            <a:xfrm rot="16200000" flipH="1">
              <a:off x="4377" y="2083"/>
              <a:ext cx="95"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3" name="AutoShape 27"/>
            <p:cNvCxnSpPr>
              <a:cxnSpLocks noChangeShapeType="1"/>
              <a:stCxn id="4103" idx="2"/>
              <a:endCxn id="4109" idx="1"/>
            </p:cNvCxnSpPr>
            <p:nvPr/>
          </p:nvCxnSpPr>
          <p:spPr bwMode="auto">
            <a:xfrm rot="16200000" flipH="1">
              <a:off x="4293" y="2167"/>
              <a:ext cx="263"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4" name="AutoShape 28"/>
            <p:cNvCxnSpPr>
              <a:cxnSpLocks noChangeShapeType="1"/>
              <a:stCxn id="4104" idx="2"/>
              <a:endCxn id="4106" idx="1"/>
            </p:cNvCxnSpPr>
            <p:nvPr/>
          </p:nvCxnSpPr>
          <p:spPr bwMode="auto">
            <a:xfrm rot="16200000" flipH="1">
              <a:off x="4294" y="2669"/>
              <a:ext cx="262"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5" name="AutoShape 29"/>
            <p:cNvCxnSpPr>
              <a:cxnSpLocks noChangeShapeType="1"/>
              <a:stCxn id="4104" idx="2"/>
              <a:endCxn id="4107" idx="1"/>
            </p:cNvCxnSpPr>
            <p:nvPr/>
          </p:nvCxnSpPr>
          <p:spPr bwMode="auto">
            <a:xfrm rot="16200000" flipH="1">
              <a:off x="4378" y="2585"/>
              <a:ext cx="94" cy="65"/>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64501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188913"/>
            <a:ext cx="8229600" cy="249237"/>
          </a:xfrm>
        </p:spPr>
        <p:txBody>
          <a:bodyPr>
            <a:normAutofit fontScale="90000"/>
          </a:bodyPr>
          <a:lstStyle/>
          <a:p>
            <a:pPr algn="r"/>
            <a:r>
              <a:rPr lang="sl-SI" sz="3200" dirty="0">
                <a:solidFill>
                  <a:srgbClr val="FF0000"/>
                </a:solidFill>
              </a:rPr>
              <a:t>Opis paketa</a:t>
            </a:r>
            <a:endParaRPr lang="it-IT" sz="3200" dirty="0">
              <a:solidFill>
                <a:srgbClr val="FF0000"/>
              </a:solidFill>
            </a:endParaRPr>
          </a:p>
        </p:txBody>
      </p:sp>
      <p:sp>
        <p:nvSpPr>
          <p:cNvPr id="5123" name="Rectangle 3"/>
          <p:cNvSpPr>
            <a:spLocks noChangeArrowheads="1"/>
          </p:cNvSpPr>
          <p:nvPr/>
        </p:nvSpPr>
        <p:spPr bwMode="auto">
          <a:xfrm>
            <a:off x="179388" y="1773238"/>
            <a:ext cx="5761037" cy="467995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it-IT" sz="1400">
                <a:solidFill>
                  <a:srgbClr val="000000"/>
                </a:solidFill>
                <a:latin typeface="Tahoma" pitchFamily="34" charset="0"/>
              </a:rPr>
              <a:t>Package Interchange File</a:t>
            </a:r>
          </a:p>
        </p:txBody>
      </p:sp>
      <p:grpSp>
        <p:nvGrpSpPr>
          <p:cNvPr id="5124" name="Group 4"/>
          <p:cNvGrpSpPr>
            <a:grpSpLocks/>
          </p:cNvGrpSpPr>
          <p:nvPr/>
        </p:nvGrpSpPr>
        <p:grpSpPr bwMode="auto">
          <a:xfrm>
            <a:off x="323850" y="4797425"/>
            <a:ext cx="5256213" cy="1152525"/>
            <a:chOff x="431" y="3022"/>
            <a:chExt cx="4898" cy="726"/>
          </a:xfrm>
        </p:grpSpPr>
        <p:sp>
          <p:nvSpPr>
            <p:cNvPr id="5125" name="Rectangle 5"/>
            <p:cNvSpPr>
              <a:spLocks noChangeArrowheads="1"/>
            </p:cNvSpPr>
            <p:nvPr/>
          </p:nvSpPr>
          <p:spPr bwMode="auto">
            <a:xfrm>
              <a:off x="431"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x.htm</a:t>
              </a:r>
            </a:p>
          </p:txBody>
        </p:sp>
        <p:sp>
          <p:nvSpPr>
            <p:cNvPr id="5126" name="Rectangle 6"/>
            <p:cNvSpPr>
              <a:spLocks noChangeArrowheads="1"/>
            </p:cNvSpPr>
            <p:nvPr/>
          </p:nvSpPr>
          <p:spPr bwMode="auto">
            <a:xfrm>
              <a:off x="975"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Pip.gif</a:t>
              </a:r>
            </a:p>
          </p:txBody>
        </p:sp>
        <p:sp>
          <p:nvSpPr>
            <p:cNvPr id="5127" name="Rectangle 7"/>
            <p:cNvSpPr>
              <a:spLocks noChangeArrowheads="1"/>
            </p:cNvSpPr>
            <p:nvPr/>
          </p:nvSpPr>
          <p:spPr bwMode="auto">
            <a:xfrm>
              <a:off x="1519"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Res.doc</a:t>
              </a:r>
            </a:p>
          </p:txBody>
        </p:sp>
        <p:sp>
          <p:nvSpPr>
            <p:cNvPr id="5128" name="Rectangle 8"/>
            <p:cNvSpPr>
              <a:spLocks noChangeArrowheads="1"/>
            </p:cNvSpPr>
            <p:nvPr/>
          </p:nvSpPr>
          <p:spPr bwMode="auto">
            <a:xfrm>
              <a:off x="2064"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29" name="Rectangle 9"/>
            <p:cNvSpPr>
              <a:spLocks noChangeArrowheads="1"/>
            </p:cNvSpPr>
            <p:nvPr/>
          </p:nvSpPr>
          <p:spPr bwMode="auto">
            <a:xfrm>
              <a:off x="431"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Fi.dwg</a:t>
              </a:r>
            </a:p>
          </p:txBody>
        </p:sp>
        <p:sp>
          <p:nvSpPr>
            <p:cNvPr id="5130" name="Rectangle 10"/>
            <p:cNvSpPr>
              <a:spLocks noChangeArrowheads="1"/>
            </p:cNvSpPr>
            <p:nvPr/>
          </p:nvSpPr>
          <p:spPr bwMode="auto">
            <a:xfrm>
              <a:off x="975"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Pino.doc</a:t>
              </a:r>
            </a:p>
          </p:txBody>
        </p:sp>
        <p:sp>
          <p:nvSpPr>
            <p:cNvPr id="5131" name="Rectangle 11"/>
            <p:cNvSpPr>
              <a:spLocks noChangeArrowheads="1"/>
            </p:cNvSpPr>
            <p:nvPr/>
          </p:nvSpPr>
          <p:spPr bwMode="auto">
            <a:xfrm>
              <a:off x="1519"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a.html</a:t>
              </a:r>
            </a:p>
          </p:txBody>
        </p:sp>
        <p:sp>
          <p:nvSpPr>
            <p:cNvPr id="5132" name="Rectangle 12"/>
            <p:cNvSpPr>
              <a:spLocks noChangeArrowheads="1"/>
            </p:cNvSpPr>
            <p:nvPr/>
          </p:nvSpPr>
          <p:spPr bwMode="auto">
            <a:xfrm>
              <a:off x="2064"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33" name="Rectangle 13"/>
            <p:cNvSpPr>
              <a:spLocks noChangeArrowheads="1"/>
            </p:cNvSpPr>
            <p:nvPr/>
          </p:nvSpPr>
          <p:spPr bwMode="auto">
            <a:xfrm>
              <a:off x="2608"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34" name="Rectangle 14"/>
            <p:cNvSpPr>
              <a:spLocks noChangeArrowheads="1"/>
            </p:cNvSpPr>
            <p:nvPr/>
          </p:nvSpPr>
          <p:spPr bwMode="auto">
            <a:xfrm>
              <a:off x="3152"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35" name="Rectangle 15"/>
            <p:cNvSpPr>
              <a:spLocks noChangeArrowheads="1"/>
            </p:cNvSpPr>
            <p:nvPr/>
          </p:nvSpPr>
          <p:spPr bwMode="auto">
            <a:xfrm>
              <a:off x="3697"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36" name="Rectangle 16"/>
            <p:cNvSpPr>
              <a:spLocks noChangeArrowheads="1"/>
            </p:cNvSpPr>
            <p:nvPr/>
          </p:nvSpPr>
          <p:spPr bwMode="auto">
            <a:xfrm>
              <a:off x="4241"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37" name="Rectangle 17"/>
            <p:cNvSpPr>
              <a:spLocks noChangeArrowheads="1"/>
            </p:cNvSpPr>
            <p:nvPr/>
          </p:nvSpPr>
          <p:spPr bwMode="auto">
            <a:xfrm>
              <a:off x="4785" y="3385"/>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38" name="Rectangle 18"/>
            <p:cNvSpPr>
              <a:spLocks noChangeArrowheads="1"/>
            </p:cNvSpPr>
            <p:nvPr/>
          </p:nvSpPr>
          <p:spPr bwMode="auto">
            <a:xfrm>
              <a:off x="2608"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39" name="Rectangle 19"/>
            <p:cNvSpPr>
              <a:spLocks noChangeArrowheads="1"/>
            </p:cNvSpPr>
            <p:nvPr/>
          </p:nvSpPr>
          <p:spPr bwMode="auto">
            <a:xfrm>
              <a:off x="3152"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40" name="Rectangle 20"/>
            <p:cNvSpPr>
              <a:spLocks noChangeArrowheads="1"/>
            </p:cNvSpPr>
            <p:nvPr/>
          </p:nvSpPr>
          <p:spPr bwMode="auto">
            <a:xfrm>
              <a:off x="3697"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41" name="Rectangle 21"/>
            <p:cNvSpPr>
              <a:spLocks noChangeArrowheads="1"/>
            </p:cNvSpPr>
            <p:nvPr/>
          </p:nvSpPr>
          <p:spPr bwMode="auto">
            <a:xfrm>
              <a:off x="4241"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42" name="Rectangle 22"/>
            <p:cNvSpPr>
              <a:spLocks noChangeArrowheads="1"/>
            </p:cNvSpPr>
            <p:nvPr/>
          </p:nvSpPr>
          <p:spPr bwMode="auto">
            <a:xfrm>
              <a:off x="4785" y="3022"/>
              <a:ext cx="544" cy="362"/>
            </a:xfrm>
            <a:prstGeom prst="rect">
              <a:avLst/>
            </a:prstGeom>
            <a:solidFill>
              <a:srgbClr val="66FF33"/>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66FF33"/>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it-IT" sz="1200">
                  <a:solidFill>
                    <a:srgbClr val="4D4D4D"/>
                  </a:solidFill>
                  <a:latin typeface="Tahoma" pitchFamily="34" charset="0"/>
                </a:rPr>
                <a:t>…</a:t>
              </a:r>
            </a:p>
          </p:txBody>
        </p:sp>
        <p:sp>
          <p:nvSpPr>
            <p:cNvPr id="5143" name="Rectangle 23"/>
            <p:cNvSpPr>
              <a:spLocks noChangeArrowheads="1"/>
            </p:cNvSpPr>
            <p:nvPr/>
          </p:nvSpPr>
          <p:spPr bwMode="auto">
            <a:xfrm>
              <a:off x="431" y="3022"/>
              <a:ext cx="4898" cy="726"/>
            </a:xfrm>
            <a:prstGeom prst="rect">
              <a:avLst/>
            </a:prstGeom>
            <a:solidFill>
              <a:schemeClr val="accent2"/>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chemeClr val="accent2"/>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nchor="ctr">
              <a:flatTx/>
            </a:bodyPr>
            <a:lstStyle/>
            <a:p>
              <a:pPr algn="ctr"/>
              <a:r>
                <a:rPr lang="sl-SI" sz="2000">
                  <a:solidFill>
                    <a:srgbClr val="000000"/>
                  </a:solidFill>
                  <a:latin typeface="Tahoma" pitchFamily="34" charset="0"/>
                </a:rPr>
                <a:t>Fizične datoteke</a:t>
              </a:r>
              <a:endParaRPr lang="it-IT" sz="2000">
                <a:solidFill>
                  <a:srgbClr val="000000"/>
                </a:solidFill>
                <a:latin typeface="Tahoma" pitchFamily="34" charset="0"/>
              </a:endParaRPr>
            </a:p>
          </p:txBody>
        </p:sp>
      </p:grpSp>
      <p:sp>
        <p:nvSpPr>
          <p:cNvPr id="5144" name="Rectangle 24"/>
          <p:cNvSpPr>
            <a:spLocks noChangeArrowheads="1"/>
          </p:cNvSpPr>
          <p:nvPr/>
        </p:nvSpPr>
        <p:spPr bwMode="auto">
          <a:xfrm>
            <a:off x="323850" y="2276475"/>
            <a:ext cx="5256213" cy="2160588"/>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sy="-100000" kx="-3284103" algn="br" rotWithShape="0">
                    <a:schemeClr val="bg2">
                      <a:alpha val="50000"/>
                    </a:schemeClr>
                  </a:outerShdw>
                </a:effectLst>
              </a14:hiddenEffects>
            </a:ext>
          </a:extLst>
        </p:spPr>
        <p:txBody>
          <a:bodyPr wrap="none">
            <a:flatTx/>
          </a:bodyPr>
          <a:lstStyle/>
          <a:p>
            <a:pPr algn="ctr"/>
            <a:r>
              <a:rPr lang="it-IT" sz="1400">
                <a:solidFill>
                  <a:srgbClr val="000000"/>
                </a:solidFill>
                <a:latin typeface="Tahoma" pitchFamily="34" charset="0"/>
              </a:rPr>
              <a:t>Manifest File </a:t>
            </a:r>
          </a:p>
        </p:txBody>
      </p:sp>
      <p:sp>
        <p:nvSpPr>
          <p:cNvPr id="5145" name="Rectangle 25"/>
          <p:cNvSpPr>
            <a:spLocks noChangeArrowheads="1"/>
          </p:cNvSpPr>
          <p:nvPr/>
        </p:nvSpPr>
        <p:spPr bwMode="auto">
          <a:xfrm>
            <a:off x="1331913" y="2565400"/>
            <a:ext cx="2735262" cy="288925"/>
          </a:xfrm>
          <a:prstGeom prst="rect">
            <a:avLst/>
          </a:prstGeom>
          <a:solidFill>
            <a:srgbClr val="FF0000"/>
          </a:solidFill>
          <a:ln w="31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atin typeface="Tahoma" pitchFamily="34" charset="0"/>
              </a:rPr>
              <a:t>metadata</a:t>
            </a:r>
          </a:p>
        </p:txBody>
      </p:sp>
      <p:sp>
        <p:nvSpPr>
          <p:cNvPr id="5146" name="Rectangle 26"/>
          <p:cNvSpPr>
            <a:spLocks noChangeArrowheads="1"/>
          </p:cNvSpPr>
          <p:nvPr/>
        </p:nvSpPr>
        <p:spPr bwMode="auto">
          <a:xfrm>
            <a:off x="1331913" y="2924175"/>
            <a:ext cx="2735262" cy="288925"/>
          </a:xfrm>
          <a:prstGeom prst="rect">
            <a:avLst/>
          </a:prstGeom>
          <a:solidFill>
            <a:srgbClr val="009900"/>
          </a:solidFill>
          <a:ln w="31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atin typeface="Tahoma" pitchFamily="34" charset="0"/>
              </a:rPr>
              <a:t>organizations</a:t>
            </a:r>
          </a:p>
        </p:txBody>
      </p:sp>
      <p:sp>
        <p:nvSpPr>
          <p:cNvPr id="5147" name="Rectangle 27"/>
          <p:cNvSpPr>
            <a:spLocks noChangeArrowheads="1"/>
          </p:cNvSpPr>
          <p:nvPr/>
        </p:nvSpPr>
        <p:spPr bwMode="auto">
          <a:xfrm>
            <a:off x="1331913" y="3284538"/>
            <a:ext cx="2735262" cy="288925"/>
          </a:xfrm>
          <a:prstGeom prst="rect">
            <a:avLst/>
          </a:prstGeom>
          <a:solidFill>
            <a:srgbClr val="0000FF"/>
          </a:solidFill>
          <a:ln w="31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atin typeface="Tahoma" pitchFamily="34" charset="0"/>
              </a:rPr>
              <a:t>resources</a:t>
            </a:r>
          </a:p>
        </p:txBody>
      </p:sp>
      <p:sp>
        <p:nvSpPr>
          <p:cNvPr id="5148" name="Rectangle 28"/>
          <p:cNvSpPr>
            <a:spLocks noChangeArrowheads="1"/>
          </p:cNvSpPr>
          <p:nvPr/>
        </p:nvSpPr>
        <p:spPr bwMode="auto">
          <a:xfrm>
            <a:off x="1331913" y="3644900"/>
            <a:ext cx="2735262" cy="288925"/>
          </a:xfrm>
          <a:prstGeom prst="rect">
            <a:avLst/>
          </a:prstGeom>
          <a:solidFill>
            <a:srgbClr val="C0C0C0"/>
          </a:solidFill>
          <a:ln w="3175">
            <a:solidFill>
              <a:srgbClr val="FFFF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atin typeface="Tahoma" pitchFamily="34" charset="0"/>
              </a:rPr>
              <a:t>(sub)Manifest(s)</a:t>
            </a:r>
          </a:p>
        </p:txBody>
      </p:sp>
      <p:sp>
        <p:nvSpPr>
          <p:cNvPr id="5149" name="Rectangle 29"/>
          <p:cNvSpPr>
            <a:spLocks noChangeArrowheads="1"/>
          </p:cNvSpPr>
          <p:nvPr/>
        </p:nvSpPr>
        <p:spPr bwMode="auto">
          <a:xfrm>
            <a:off x="179388" y="260350"/>
            <a:ext cx="2159000" cy="1368425"/>
          </a:xfrm>
          <a:prstGeom prst="rect">
            <a:avLst/>
          </a:prstGeom>
          <a:solidFill>
            <a:srgbClr val="FFCCCC"/>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1200" b="1">
                <a:solidFill>
                  <a:srgbClr val="4D4D4D"/>
                </a:solidFill>
                <a:latin typeface="Tahoma" pitchFamily="34" charset="0"/>
              </a:rPr>
              <a:t>Package</a:t>
            </a:r>
            <a:r>
              <a:rPr lang="sl-SI" sz="1200">
                <a:solidFill>
                  <a:srgbClr val="4D4D4D"/>
                </a:solidFill>
                <a:latin typeface="Tahoma" pitchFamily="34" charset="0"/>
              </a:rPr>
              <a:t>: ponovno uporabljiva samostojna enota, del tečaja ali cel tečaj</a:t>
            </a:r>
            <a:r>
              <a:rPr lang="it-IT" sz="1200">
                <a:solidFill>
                  <a:srgbClr val="4D4D4D"/>
                </a:solidFill>
                <a:latin typeface="Tahoma" pitchFamily="34" charset="0"/>
              </a:rPr>
              <a:t>. </a:t>
            </a:r>
            <a:r>
              <a:rPr lang="sl-SI" sz="1200">
                <a:solidFill>
                  <a:srgbClr val="4D4D4D"/>
                </a:solidFill>
                <a:latin typeface="Tahoma" pitchFamily="34" charset="0"/>
              </a:rPr>
              <a:t>Uporabljena na </a:t>
            </a:r>
            <a:r>
              <a:rPr lang="it-IT" sz="1200">
                <a:solidFill>
                  <a:srgbClr val="4D4D4D"/>
                </a:solidFill>
                <a:latin typeface="Tahoma" pitchFamily="34" charset="0"/>
              </a:rPr>
              <a:t>LMS </a:t>
            </a:r>
            <a:r>
              <a:rPr lang="sl-SI" sz="1200">
                <a:solidFill>
                  <a:srgbClr val="4D4D4D"/>
                </a:solidFill>
                <a:latin typeface="Tahoma" pitchFamily="34" charset="0"/>
              </a:rPr>
              <a:t>mora omogočati združevanje in razdruževanje</a:t>
            </a:r>
            <a:endParaRPr lang="it-IT" sz="1200">
              <a:solidFill>
                <a:srgbClr val="4D4D4D"/>
              </a:solidFill>
              <a:latin typeface="Tahoma" pitchFamily="34" charset="0"/>
            </a:endParaRPr>
          </a:p>
        </p:txBody>
      </p:sp>
      <p:sp>
        <p:nvSpPr>
          <p:cNvPr id="5150" name="Rectangle 30"/>
          <p:cNvSpPr>
            <a:spLocks noChangeArrowheads="1"/>
          </p:cNvSpPr>
          <p:nvPr/>
        </p:nvSpPr>
        <p:spPr bwMode="auto">
          <a:xfrm>
            <a:off x="3492500" y="765175"/>
            <a:ext cx="2160588" cy="1152525"/>
          </a:xfrm>
          <a:prstGeom prst="rect">
            <a:avLst/>
          </a:prstGeom>
          <a:solidFill>
            <a:srgbClr val="FFCCCC"/>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1200" b="1">
                <a:solidFill>
                  <a:srgbClr val="4D4D4D"/>
                </a:solidFill>
                <a:latin typeface="Tahoma" pitchFamily="34" charset="0"/>
              </a:rPr>
              <a:t>Manifest</a:t>
            </a:r>
            <a:r>
              <a:rPr lang="sl-SI" sz="1200" b="1">
                <a:solidFill>
                  <a:srgbClr val="4D4D4D"/>
                </a:solidFill>
                <a:latin typeface="Tahoma" pitchFamily="34" charset="0"/>
              </a:rPr>
              <a:t>:</a:t>
            </a:r>
            <a:r>
              <a:rPr lang="it-IT" sz="1200">
                <a:solidFill>
                  <a:srgbClr val="4D4D4D"/>
                </a:solidFill>
                <a:latin typeface="Tahoma" pitchFamily="34" charset="0"/>
              </a:rPr>
              <a:t> XML </a:t>
            </a:r>
            <a:r>
              <a:rPr lang="sl-SI" sz="1200">
                <a:solidFill>
                  <a:srgbClr val="4D4D4D"/>
                </a:solidFill>
                <a:latin typeface="Tahoma" pitchFamily="34" charset="0"/>
              </a:rPr>
              <a:t>opis virov, kako jih lahko uporabimo</a:t>
            </a:r>
            <a:r>
              <a:rPr lang="it-IT" sz="1200">
                <a:solidFill>
                  <a:srgbClr val="4D4D4D"/>
                </a:solidFill>
                <a:latin typeface="Tahoma" pitchFamily="34" charset="0"/>
              </a:rPr>
              <a:t>. </a:t>
            </a:r>
            <a:r>
              <a:rPr lang="it-IT" sz="1200" i="1">
                <a:solidFill>
                  <a:srgbClr val="4D4D4D"/>
                </a:solidFill>
                <a:latin typeface="Tahoma" pitchFamily="34" charset="0"/>
              </a:rPr>
              <a:t>manifest</a:t>
            </a:r>
            <a:r>
              <a:rPr lang="it-IT" sz="1200">
                <a:solidFill>
                  <a:srgbClr val="4D4D4D"/>
                </a:solidFill>
                <a:latin typeface="Tahoma" pitchFamily="34" charset="0"/>
              </a:rPr>
              <a:t> </a:t>
            </a:r>
            <a:r>
              <a:rPr lang="sl-SI" sz="1200">
                <a:solidFill>
                  <a:srgbClr val="4D4D4D"/>
                </a:solidFill>
                <a:latin typeface="Tahoma" pitchFamily="34" charset="0"/>
              </a:rPr>
              <a:t> najvišjega nivoja opisuje celotno gradivo</a:t>
            </a:r>
            <a:r>
              <a:rPr lang="it-IT" sz="1200">
                <a:solidFill>
                  <a:srgbClr val="4D4D4D"/>
                </a:solidFill>
                <a:latin typeface="Tahoma" pitchFamily="34" charset="0"/>
              </a:rPr>
              <a:t>, </a:t>
            </a:r>
            <a:r>
              <a:rPr lang="sl-SI" sz="1200">
                <a:solidFill>
                  <a:srgbClr val="4D4D4D"/>
                </a:solidFill>
                <a:latin typeface="Tahoma" pitchFamily="34" charset="0"/>
              </a:rPr>
              <a:t>podmanifesti opisujejo svoj del</a:t>
            </a:r>
            <a:endParaRPr lang="it-IT" sz="1200">
              <a:solidFill>
                <a:srgbClr val="4D4D4D"/>
              </a:solidFill>
              <a:latin typeface="Tahoma" pitchFamily="34" charset="0"/>
            </a:endParaRPr>
          </a:p>
        </p:txBody>
      </p:sp>
      <p:sp>
        <p:nvSpPr>
          <p:cNvPr id="5151" name="Rectangle 31"/>
          <p:cNvSpPr>
            <a:spLocks noChangeArrowheads="1"/>
          </p:cNvSpPr>
          <p:nvPr/>
        </p:nvSpPr>
        <p:spPr bwMode="auto">
          <a:xfrm>
            <a:off x="6084888" y="1557338"/>
            <a:ext cx="2160587" cy="984250"/>
          </a:xfrm>
          <a:prstGeom prst="rect">
            <a:avLst/>
          </a:prstGeom>
          <a:solidFill>
            <a:srgbClr val="FFFF00"/>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1200" b="1">
                <a:solidFill>
                  <a:srgbClr val="4D4D4D"/>
                </a:solidFill>
                <a:latin typeface="Tahoma" pitchFamily="34" charset="0"/>
              </a:rPr>
              <a:t>Meta-data</a:t>
            </a:r>
            <a:r>
              <a:rPr lang="sl-SI" sz="1200" b="1">
                <a:solidFill>
                  <a:srgbClr val="4D4D4D"/>
                </a:solidFill>
                <a:latin typeface="Tahoma" pitchFamily="34" charset="0"/>
              </a:rPr>
              <a:t>:</a:t>
            </a:r>
            <a:r>
              <a:rPr lang="it-IT" sz="1200">
                <a:solidFill>
                  <a:srgbClr val="4D4D4D"/>
                </a:solidFill>
                <a:latin typeface="Tahoma" pitchFamily="34" charset="0"/>
              </a:rPr>
              <a:t> </a:t>
            </a:r>
            <a:r>
              <a:rPr lang="sl-SI" sz="1200">
                <a:solidFill>
                  <a:srgbClr val="4D4D4D"/>
                </a:solidFill>
                <a:latin typeface="Tahoma" pitchFamily="34" charset="0"/>
              </a:rPr>
              <a:t>metapodatki, ki opisujejo posamezne vire, lahko pa tudi (na svojem nivoju) organizacije in vire</a:t>
            </a:r>
            <a:endParaRPr lang="it-IT" sz="1200" i="1">
              <a:solidFill>
                <a:srgbClr val="4D4D4D"/>
              </a:solidFill>
              <a:latin typeface="Tahoma" pitchFamily="34" charset="0"/>
            </a:endParaRPr>
          </a:p>
        </p:txBody>
      </p:sp>
      <p:sp>
        <p:nvSpPr>
          <p:cNvPr id="5152" name="Rectangle 32"/>
          <p:cNvSpPr>
            <a:spLocks noChangeArrowheads="1"/>
          </p:cNvSpPr>
          <p:nvPr/>
        </p:nvSpPr>
        <p:spPr bwMode="auto">
          <a:xfrm>
            <a:off x="7092950" y="2924175"/>
            <a:ext cx="2051050" cy="1081088"/>
          </a:xfrm>
          <a:prstGeom prst="rect">
            <a:avLst/>
          </a:prstGeom>
          <a:solidFill>
            <a:srgbClr val="FFFF00"/>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1200" b="1">
                <a:solidFill>
                  <a:srgbClr val="4D4D4D"/>
                </a:solidFill>
                <a:latin typeface="Tahoma" pitchFamily="34" charset="0"/>
              </a:rPr>
              <a:t>organizations</a:t>
            </a:r>
            <a:r>
              <a:rPr lang="sl-SI" sz="1200" b="1">
                <a:solidFill>
                  <a:srgbClr val="4D4D4D"/>
                </a:solidFill>
                <a:latin typeface="Tahoma" pitchFamily="34" charset="0"/>
              </a:rPr>
              <a:t>: </a:t>
            </a:r>
            <a:r>
              <a:rPr lang="it-IT" sz="1200">
                <a:solidFill>
                  <a:srgbClr val="4D4D4D"/>
                </a:solidFill>
                <a:latin typeface="Tahoma" pitchFamily="34" charset="0"/>
              </a:rPr>
              <a:t> </a:t>
            </a:r>
            <a:r>
              <a:rPr lang="sl-SI" sz="1200">
                <a:solidFill>
                  <a:srgbClr val="4D4D4D"/>
                </a:solidFill>
                <a:latin typeface="Tahoma" pitchFamily="34" charset="0"/>
              </a:rPr>
              <a:t>strukturirajo vsebino</a:t>
            </a:r>
            <a:r>
              <a:rPr lang="it-IT" sz="1200">
                <a:solidFill>
                  <a:srgbClr val="4D4D4D"/>
                </a:solidFill>
                <a:latin typeface="Tahoma" pitchFamily="34" charset="0"/>
              </a:rPr>
              <a:t>, </a:t>
            </a:r>
            <a:r>
              <a:rPr lang="sl-SI" sz="1200">
                <a:solidFill>
                  <a:srgbClr val="4D4D4D"/>
                </a:solidFill>
                <a:latin typeface="Tahoma" pitchFamily="34" charset="0"/>
              </a:rPr>
              <a:t>večinoma v hierarhični obliki, kako naj jo osvajamo</a:t>
            </a:r>
            <a:endParaRPr lang="it-IT" sz="1200" i="1">
              <a:solidFill>
                <a:srgbClr val="4D4D4D"/>
              </a:solidFill>
              <a:latin typeface="Tahoma" pitchFamily="34" charset="0"/>
            </a:endParaRPr>
          </a:p>
        </p:txBody>
      </p:sp>
      <p:sp>
        <p:nvSpPr>
          <p:cNvPr id="5153" name="Rectangle 33"/>
          <p:cNvSpPr>
            <a:spLocks noChangeArrowheads="1"/>
          </p:cNvSpPr>
          <p:nvPr/>
        </p:nvSpPr>
        <p:spPr bwMode="auto">
          <a:xfrm>
            <a:off x="6623050" y="4437063"/>
            <a:ext cx="2520950" cy="720725"/>
          </a:xfrm>
          <a:prstGeom prst="rect">
            <a:avLst/>
          </a:prstGeom>
          <a:solidFill>
            <a:srgbClr val="FFFF00"/>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1200" b="1">
                <a:solidFill>
                  <a:srgbClr val="4D4D4D"/>
                </a:solidFill>
                <a:latin typeface="Tahoma" pitchFamily="34" charset="0"/>
              </a:rPr>
              <a:t>Resources</a:t>
            </a:r>
            <a:r>
              <a:rPr lang="it-IT" sz="1200">
                <a:solidFill>
                  <a:srgbClr val="4D4D4D"/>
                </a:solidFill>
                <a:latin typeface="Tahoma" pitchFamily="34" charset="0"/>
              </a:rPr>
              <a:t> </a:t>
            </a:r>
            <a:r>
              <a:rPr lang="sl-SI" sz="1200">
                <a:solidFill>
                  <a:srgbClr val="4D4D4D"/>
                </a:solidFill>
                <a:latin typeface="Tahoma" pitchFamily="34" charset="0"/>
              </a:rPr>
              <a:t>opisujejo vire bodisi v “fizičnih” datotekah bodisi zunanje vire</a:t>
            </a:r>
            <a:endParaRPr lang="it-IT" sz="1200" i="1">
              <a:solidFill>
                <a:srgbClr val="4D4D4D"/>
              </a:solidFill>
              <a:latin typeface="Tahoma" pitchFamily="34" charset="0"/>
            </a:endParaRPr>
          </a:p>
        </p:txBody>
      </p:sp>
      <p:sp>
        <p:nvSpPr>
          <p:cNvPr id="5154" name="Rectangle 34"/>
          <p:cNvSpPr>
            <a:spLocks noChangeArrowheads="1"/>
          </p:cNvSpPr>
          <p:nvPr/>
        </p:nvSpPr>
        <p:spPr bwMode="auto">
          <a:xfrm>
            <a:off x="6372225" y="5516563"/>
            <a:ext cx="2303463" cy="771525"/>
          </a:xfrm>
          <a:prstGeom prst="rect">
            <a:avLst/>
          </a:prstGeom>
          <a:solidFill>
            <a:srgbClr val="FFFF00"/>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l-SI" sz="1200" b="1">
                <a:solidFill>
                  <a:srgbClr val="4D4D4D"/>
                </a:solidFill>
                <a:latin typeface="Tahoma" pitchFamily="34" charset="0"/>
              </a:rPr>
              <a:t>Fizične datoteke</a:t>
            </a:r>
            <a:r>
              <a:rPr lang="it-IT" sz="1200">
                <a:solidFill>
                  <a:srgbClr val="4D4D4D"/>
                </a:solidFill>
                <a:latin typeface="Tahoma" pitchFamily="34" charset="0"/>
              </a:rPr>
              <a:t> </a:t>
            </a:r>
            <a:r>
              <a:rPr lang="sl-SI" sz="1200">
                <a:solidFill>
                  <a:srgbClr val="4D4D4D"/>
                </a:solidFill>
                <a:latin typeface="Tahoma" pitchFamily="34" charset="0"/>
              </a:rPr>
              <a:t>so tiste, ki jih nakazujejo viri  (lahko tudi preko </a:t>
            </a:r>
            <a:r>
              <a:rPr lang="it-IT" sz="1200">
                <a:solidFill>
                  <a:srgbClr val="4D4D4D"/>
                </a:solidFill>
                <a:latin typeface="Tahoma" pitchFamily="34" charset="0"/>
              </a:rPr>
              <a:t>URL)</a:t>
            </a:r>
            <a:endParaRPr lang="it-IT" sz="1200" i="1">
              <a:solidFill>
                <a:srgbClr val="4D4D4D"/>
              </a:solidFill>
              <a:latin typeface="Tahoma" pitchFamily="34" charset="0"/>
            </a:endParaRPr>
          </a:p>
        </p:txBody>
      </p:sp>
      <p:sp>
        <p:nvSpPr>
          <p:cNvPr id="5155" name="Rectangle 35"/>
          <p:cNvSpPr>
            <a:spLocks noChangeArrowheads="1"/>
          </p:cNvSpPr>
          <p:nvPr/>
        </p:nvSpPr>
        <p:spPr bwMode="auto">
          <a:xfrm>
            <a:off x="3924300" y="5516563"/>
            <a:ext cx="2232025" cy="1250950"/>
          </a:xfrm>
          <a:prstGeom prst="rect">
            <a:avLst/>
          </a:prstGeom>
          <a:solidFill>
            <a:srgbClr val="FFCCCC"/>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sz="1200" b="1">
                <a:solidFill>
                  <a:srgbClr val="4D4D4D"/>
                </a:solidFill>
                <a:latin typeface="Tahoma" pitchFamily="34" charset="0"/>
              </a:rPr>
              <a:t>Package Interchange Files </a:t>
            </a:r>
            <a:r>
              <a:rPr lang="sl-SI" sz="1200">
                <a:solidFill>
                  <a:srgbClr val="4D4D4D"/>
                </a:solidFill>
                <a:latin typeface="Tahoma" pitchFamily="34" charset="0"/>
              </a:rPr>
              <a:t>je skupina vseh zajetih datotek</a:t>
            </a:r>
            <a:r>
              <a:rPr lang="it-IT" sz="1200">
                <a:solidFill>
                  <a:srgbClr val="4D4D4D"/>
                </a:solidFill>
                <a:latin typeface="Tahoma" pitchFamily="34" charset="0"/>
              </a:rPr>
              <a:t> (zip, arj, </a:t>
            </a:r>
            <a:r>
              <a:rPr lang="sl-SI" sz="1200">
                <a:solidFill>
                  <a:srgbClr val="4D4D4D"/>
                </a:solidFill>
                <a:latin typeface="Tahoma" pitchFamily="34" charset="0"/>
              </a:rPr>
              <a:t>itd</a:t>
            </a:r>
            <a:r>
              <a:rPr lang="it-IT" sz="1200">
                <a:solidFill>
                  <a:srgbClr val="4D4D4D"/>
                </a:solidFill>
                <a:latin typeface="Tahoma" pitchFamily="34" charset="0"/>
              </a:rPr>
              <a:t>) </a:t>
            </a:r>
            <a:r>
              <a:rPr lang="sl-SI" sz="1200">
                <a:solidFill>
                  <a:srgbClr val="4D4D4D"/>
                </a:solidFill>
                <a:latin typeface="Tahoma" pitchFamily="34" charset="0"/>
              </a:rPr>
              <a:t>s podaljškom</a:t>
            </a:r>
            <a:r>
              <a:rPr lang="it-IT" sz="1200">
                <a:solidFill>
                  <a:srgbClr val="4D4D4D"/>
                </a:solidFill>
                <a:latin typeface="Tahoma" pitchFamily="34" charset="0"/>
              </a:rPr>
              <a:t> .PIF, s</a:t>
            </a:r>
            <a:r>
              <a:rPr lang="sl-SI" sz="1200">
                <a:solidFill>
                  <a:srgbClr val="4D4D4D"/>
                </a:solidFill>
                <a:latin typeface="Tahoma" pitchFamily="34" charset="0"/>
              </a:rPr>
              <a:t>tandardni sistem za izmenjavo gradiv med platformami</a:t>
            </a:r>
            <a:endParaRPr lang="it-IT" sz="1200" i="1">
              <a:solidFill>
                <a:srgbClr val="4D4D4D"/>
              </a:solidFill>
              <a:latin typeface="Tahoma" pitchFamily="34" charset="0"/>
            </a:endParaRPr>
          </a:p>
        </p:txBody>
      </p:sp>
    </p:spTree>
    <p:extLst>
      <p:ext uri="{BB962C8B-B14F-4D97-AF65-F5344CB8AC3E}">
        <p14:creationId xmlns:p14="http://schemas.microsoft.com/office/powerpoint/2010/main" val="2609516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44"/>
                                        </p:tgtEl>
                                        <p:attrNameLst>
                                          <p:attrName>style.visibility</p:attrName>
                                        </p:attrNameLst>
                                      </p:cBhvr>
                                      <p:to>
                                        <p:strVal val="visible"/>
                                      </p:to>
                                    </p:set>
                                    <p:anim calcmode="lin" valueType="num">
                                      <p:cBhvr additive="base">
                                        <p:cTn id="7" dur="500" fill="hold"/>
                                        <p:tgtEl>
                                          <p:spTgt spid="5144"/>
                                        </p:tgtEl>
                                        <p:attrNameLst>
                                          <p:attrName>ppt_x</p:attrName>
                                        </p:attrNameLst>
                                      </p:cBhvr>
                                      <p:tavLst>
                                        <p:tav tm="0">
                                          <p:val>
                                            <p:strVal val="#ppt_x"/>
                                          </p:val>
                                        </p:tav>
                                        <p:tav tm="100000">
                                          <p:val>
                                            <p:strVal val="#ppt_x"/>
                                          </p:val>
                                        </p:tav>
                                      </p:tavLst>
                                    </p:anim>
                                    <p:anim calcmode="lin" valueType="num">
                                      <p:cBhvr additive="base">
                                        <p:cTn id="8" dur="500" fill="hold"/>
                                        <p:tgtEl>
                                          <p:spTgt spid="51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45"/>
                                        </p:tgtEl>
                                        <p:attrNameLst>
                                          <p:attrName>style.visibility</p:attrName>
                                        </p:attrNameLst>
                                      </p:cBhvr>
                                      <p:to>
                                        <p:strVal val="visible"/>
                                      </p:to>
                                    </p:set>
                                    <p:anim calcmode="lin" valueType="num">
                                      <p:cBhvr additive="base">
                                        <p:cTn id="19" dur="500" fill="hold"/>
                                        <p:tgtEl>
                                          <p:spTgt spid="5145"/>
                                        </p:tgtEl>
                                        <p:attrNameLst>
                                          <p:attrName>ppt_x</p:attrName>
                                        </p:attrNameLst>
                                      </p:cBhvr>
                                      <p:tavLst>
                                        <p:tav tm="0">
                                          <p:val>
                                            <p:strVal val="#ppt_x"/>
                                          </p:val>
                                        </p:tav>
                                        <p:tav tm="100000">
                                          <p:val>
                                            <p:strVal val="#ppt_x"/>
                                          </p:val>
                                        </p:tav>
                                      </p:tavLst>
                                    </p:anim>
                                    <p:anim calcmode="lin" valueType="num">
                                      <p:cBhvr additive="base">
                                        <p:cTn id="20" dur="500" fill="hold"/>
                                        <p:tgtEl>
                                          <p:spTgt spid="51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46"/>
                                        </p:tgtEl>
                                        <p:attrNameLst>
                                          <p:attrName>style.visibility</p:attrName>
                                        </p:attrNameLst>
                                      </p:cBhvr>
                                      <p:to>
                                        <p:strVal val="visible"/>
                                      </p:to>
                                    </p:set>
                                    <p:anim calcmode="lin" valueType="num">
                                      <p:cBhvr additive="base">
                                        <p:cTn id="23" dur="500" fill="hold"/>
                                        <p:tgtEl>
                                          <p:spTgt spid="5146"/>
                                        </p:tgtEl>
                                        <p:attrNameLst>
                                          <p:attrName>ppt_x</p:attrName>
                                        </p:attrNameLst>
                                      </p:cBhvr>
                                      <p:tavLst>
                                        <p:tav tm="0">
                                          <p:val>
                                            <p:strVal val="#ppt_x"/>
                                          </p:val>
                                        </p:tav>
                                        <p:tav tm="100000">
                                          <p:val>
                                            <p:strVal val="#ppt_x"/>
                                          </p:val>
                                        </p:tav>
                                      </p:tavLst>
                                    </p:anim>
                                    <p:anim calcmode="lin" valueType="num">
                                      <p:cBhvr additive="base">
                                        <p:cTn id="24" dur="500" fill="hold"/>
                                        <p:tgtEl>
                                          <p:spTgt spid="51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47"/>
                                        </p:tgtEl>
                                        <p:attrNameLst>
                                          <p:attrName>style.visibility</p:attrName>
                                        </p:attrNameLst>
                                      </p:cBhvr>
                                      <p:to>
                                        <p:strVal val="visible"/>
                                      </p:to>
                                    </p:set>
                                    <p:anim calcmode="lin" valueType="num">
                                      <p:cBhvr additive="base">
                                        <p:cTn id="27" dur="500" fill="hold"/>
                                        <p:tgtEl>
                                          <p:spTgt spid="5147"/>
                                        </p:tgtEl>
                                        <p:attrNameLst>
                                          <p:attrName>ppt_x</p:attrName>
                                        </p:attrNameLst>
                                      </p:cBhvr>
                                      <p:tavLst>
                                        <p:tav tm="0">
                                          <p:val>
                                            <p:strVal val="#ppt_x"/>
                                          </p:val>
                                        </p:tav>
                                        <p:tav tm="100000">
                                          <p:val>
                                            <p:strVal val="#ppt_x"/>
                                          </p:val>
                                        </p:tav>
                                      </p:tavLst>
                                    </p:anim>
                                    <p:anim calcmode="lin" valueType="num">
                                      <p:cBhvr additive="base">
                                        <p:cTn id="28" dur="500" fill="hold"/>
                                        <p:tgtEl>
                                          <p:spTgt spid="51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48"/>
                                        </p:tgtEl>
                                        <p:attrNameLst>
                                          <p:attrName>style.visibility</p:attrName>
                                        </p:attrNameLst>
                                      </p:cBhvr>
                                      <p:to>
                                        <p:strVal val="visible"/>
                                      </p:to>
                                    </p:set>
                                    <p:anim calcmode="lin" valueType="num">
                                      <p:cBhvr additive="base">
                                        <p:cTn id="31" dur="500" fill="hold"/>
                                        <p:tgtEl>
                                          <p:spTgt spid="5148"/>
                                        </p:tgtEl>
                                        <p:attrNameLst>
                                          <p:attrName>ppt_x</p:attrName>
                                        </p:attrNameLst>
                                      </p:cBhvr>
                                      <p:tavLst>
                                        <p:tav tm="0">
                                          <p:val>
                                            <p:strVal val="#ppt_x"/>
                                          </p:val>
                                        </p:tav>
                                        <p:tav tm="100000">
                                          <p:val>
                                            <p:strVal val="#ppt_x"/>
                                          </p:val>
                                        </p:tav>
                                      </p:tavLst>
                                    </p:anim>
                                    <p:anim calcmode="lin" valueType="num">
                                      <p:cBhvr additive="base">
                                        <p:cTn id="32" dur="500" fill="hold"/>
                                        <p:tgtEl>
                                          <p:spTgt spid="514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5149"/>
                                        </p:tgtEl>
                                        <p:attrNameLst>
                                          <p:attrName>style.visibility</p:attrName>
                                        </p:attrNameLst>
                                      </p:cBhvr>
                                      <p:to>
                                        <p:strVal val="visible"/>
                                      </p:to>
                                    </p:set>
                                    <p:anim calcmode="lin" valueType="num">
                                      <p:cBhvr additive="base">
                                        <p:cTn id="37" dur="5000" fill="hold"/>
                                        <p:tgtEl>
                                          <p:spTgt spid="5149"/>
                                        </p:tgtEl>
                                        <p:attrNameLst>
                                          <p:attrName>ppt_x</p:attrName>
                                        </p:attrNameLst>
                                      </p:cBhvr>
                                      <p:tavLst>
                                        <p:tav tm="0">
                                          <p:val>
                                            <p:strVal val="#ppt_x"/>
                                          </p:val>
                                        </p:tav>
                                        <p:tav tm="100000">
                                          <p:val>
                                            <p:strVal val="#ppt_x"/>
                                          </p:val>
                                        </p:tav>
                                      </p:tavLst>
                                    </p:anim>
                                    <p:anim calcmode="lin" valueType="num">
                                      <p:cBhvr additive="base">
                                        <p:cTn id="38" dur="5000" fill="hold"/>
                                        <p:tgtEl>
                                          <p:spTgt spid="514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5150"/>
                                        </p:tgtEl>
                                        <p:attrNameLst>
                                          <p:attrName>style.visibility</p:attrName>
                                        </p:attrNameLst>
                                      </p:cBhvr>
                                      <p:to>
                                        <p:strVal val="visible"/>
                                      </p:to>
                                    </p:set>
                                    <p:anim calcmode="lin" valueType="num">
                                      <p:cBhvr additive="base">
                                        <p:cTn id="43" dur="5000" fill="hold"/>
                                        <p:tgtEl>
                                          <p:spTgt spid="5150"/>
                                        </p:tgtEl>
                                        <p:attrNameLst>
                                          <p:attrName>ppt_x</p:attrName>
                                        </p:attrNameLst>
                                      </p:cBhvr>
                                      <p:tavLst>
                                        <p:tav tm="0">
                                          <p:val>
                                            <p:strVal val="#ppt_x"/>
                                          </p:val>
                                        </p:tav>
                                        <p:tav tm="100000">
                                          <p:val>
                                            <p:strVal val="#ppt_x"/>
                                          </p:val>
                                        </p:tav>
                                      </p:tavLst>
                                    </p:anim>
                                    <p:anim calcmode="lin" valueType="num">
                                      <p:cBhvr additive="base">
                                        <p:cTn id="44" dur="5000" fill="hold"/>
                                        <p:tgtEl>
                                          <p:spTgt spid="5150"/>
                                        </p:tgtEl>
                                        <p:attrNameLst>
                                          <p:attrName>ppt_y</p:attrName>
                                        </p:attrNameLst>
                                      </p:cBhvr>
                                      <p:tavLst>
                                        <p:tav tm="0">
                                          <p:val>
                                            <p:strVal val="1+#ppt_h/2"/>
                                          </p:val>
                                        </p:tav>
                                        <p:tav tm="100000">
                                          <p:val>
                                            <p:strVal val="#ppt_y"/>
                                          </p:val>
                                        </p:tav>
                                      </p:tavLst>
                                    </p:anim>
                                  </p:childTnLst>
                                </p:cTn>
                              </p:par>
                              <p:par>
                                <p:cTn id="45" presetID="7" presetClass="entr" presetSubtype="4" fill="hold" grpId="0" nodeType="withEffect">
                                  <p:stCondLst>
                                    <p:cond delay="0"/>
                                  </p:stCondLst>
                                  <p:childTnLst>
                                    <p:set>
                                      <p:cBhvr>
                                        <p:cTn id="46" dur="1" fill="hold">
                                          <p:stCondLst>
                                            <p:cond delay="0"/>
                                          </p:stCondLst>
                                        </p:cTn>
                                        <p:tgtEl>
                                          <p:spTgt spid="5151"/>
                                        </p:tgtEl>
                                        <p:attrNameLst>
                                          <p:attrName>style.visibility</p:attrName>
                                        </p:attrNameLst>
                                      </p:cBhvr>
                                      <p:to>
                                        <p:strVal val="visible"/>
                                      </p:to>
                                    </p:set>
                                    <p:anim calcmode="lin" valueType="num">
                                      <p:cBhvr additive="base">
                                        <p:cTn id="47" dur="5000" fill="hold"/>
                                        <p:tgtEl>
                                          <p:spTgt spid="5151"/>
                                        </p:tgtEl>
                                        <p:attrNameLst>
                                          <p:attrName>ppt_x</p:attrName>
                                        </p:attrNameLst>
                                      </p:cBhvr>
                                      <p:tavLst>
                                        <p:tav tm="0">
                                          <p:val>
                                            <p:strVal val="#ppt_x"/>
                                          </p:val>
                                        </p:tav>
                                        <p:tav tm="100000">
                                          <p:val>
                                            <p:strVal val="#ppt_x"/>
                                          </p:val>
                                        </p:tav>
                                      </p:tavLst>
                                    </p:anim>
                                    <p:anim calcmode="lin" valueType="num">
                                      <p:cBhvr additive="base">
                                        <p:cTn id="48" dur="5000" fill="hold"/>
                                        <p:tgtEl>
                                          <p:spTgt spid="5151"/>
                                        </p:tgtEl>
                                        <p:attrNameLst>
                                          <p:attrName>ppt_y</p:attrName>
                                        </p:attrNameLst>
                                      </p:cBhvr>
                                      <p:tavLst>
                                        <p:tav tm="0">
                                          <p:val>
                                            <p:strVal val="1+#ppt_h/2"/>
                                          </p:val>
                                        </p:tav>
                                        <p:tav tm="100000">
                                          <p:val>
                                            <p:strVal val="#ppt_y"/>
                                          </p:val>
                                        </p:tav>
                                      </p:tavLst>
                                    </p:anim>
                                  </p:childTnLst>
                                </p:cTn>
                              </p:par>
                              <p:par>
                                <p:cTn id="49" presetID="7" presetClass="entr" presetSubtype="4" fill="hold" grpId="0" nodeType="withEffect">
                                  <p:stCondLst>
                                    <p:cond delay="0"/>
                                  </p:stCondLst>
                                  <p:childTnLst>
                                    <p:set>
                                      <p:cBhvr>
                                        <p:cTn id="50" dur="1" fill="hold">
                                          <p:stCondLst>
                                            <p:cond delay="0"/>
                                          </p:stCondLst>
                                        </p:cTn>
                                        <p:tgtEl>
                                          <p:spTgt spid="5152"/>
                                        </p:tgtEl>
                                        <p:attrNameLst>
                                          <p:attrName>style.visibility</p:attrName>
                                        </p:attrNameLst>
                                      </p:cBhvr>
                                      <p:to>
                                        <p:strVal val="visible"/>
                                      </p:to>
                                    </p:set>
                                    <p:anim calcmode="lin" valueType="num">
                                      <p:cBhvr additive="base">
                                        <p:cTn id="51" dur="5000" fill="hold"/>
                                        <p:tgtEl>
                                          <p:spTgt spid="5152"/>
                                        </p:tgtEl>
                                        <p:attrNameLst>
                                          <p:attrName>ppt_x</p:attrName>
                                        </p:attrNameLst>
                                      </p:cBhvr>
                                      <p:tavLst>
                                        <p:tav tm="0">
                                          <p:val>
                                            <p:strVal val="#ppt_x"/>
                                          </p:val>
                                        </p:tav>
                                        <p:tav tm="100000">
                                          <p:val>
                                            <p:strVal val="#ppt_x"/>
                                          </p:val>
                                        </p:tav>
                                      </p:tavLst>
                                    </p:anim>
                                    <p:anim calcmode="lin" valueType="num">
                                      <p:cBhvr additive="base">
                                        <p:cTn id="52" dur="5000" fill="hold"/>
                                        <p:tgtEl>
                                          <p:spTgt spid="5152"/>
                                        </p:tgtEl>
                                        <p:attrNameLst>
                                          <p:attrName>ppt_y</p:attrName>
                                        </p:attrNameLst>
                                      </p:cBhvr>
                                      <p:tavLst>
                                        <p:tav tm="0">
                                          <p:val>
                                            <p:strVal val="1+#ppt_h/2"/>
                                          </p:val>
                                        </p:tav>
                                        <p:tav tm="100000">
                                          <p:val>
                                            <p:strVal val="#ppt_y"/>
                                          </p:val>
                                        </p:tav>
                                      </p:tavLst>
                                    </p:anim>
                                  </p:childTnLst>
                                </p:cTn>
                              </p:par>
                              <p:par>
                                <p:cTn id="53" presetID="7" presetClass="entr" presetSubtype="4" fill="hold" grpId="0" nodeType="withEffect">
                                  <p:stCondLst>
                                    <p:cond delay="0"/>
                                  </p:stCondLst>
                                  <p:childTnLst>
                                    <p:set>
                                      <p:cBhvr>
                                        <p:cTn id="54" dur="1" fill="hold">
                                          <p:stCondLst>
                                            <p:cond delay="0"/>
                                          </p:stCondLst>
                                        </p:cTn>
                                        <p:tgtEl>
                                          <p:spTgt spid="5153"/>
                                        </p:tgtEl>
                                        <p:attrNameLst>
                                          <p:attrName>style.visibility</p:attrName>
                                        </p:attrNameLst>
                                      </p:cBhvr>
                                      <p:to>
                                        <p:strVal val="visible"/>
                                      </p:to>
                                    </p:set>
                                    <p:anim calcmode="lin" valueType="num">
                                      <p:cBhvr additive="base">
                                        <p:cTn id="55" dur="5000" fill="hold"/>
                                        <p:tgtEl>
                                          <p:spTgt spid="5153"/>
                                        </p:tgtEl>
                                        <p:attrNameLst>
                                          <p:attrName>ppt_x</p:attrName>
                                        </p:attrNameLst>
                                      </p:cBhvr>
                                      <p:tavLst>
                                        <p:tav tm="0">
                                          <p:val>
                                            <p:strVal val="#ppt_x"/>
                                          </p:val>
                                        </p:tav>
                                        <p:tav tm="100000">
                                          <p:val>
                                            <p:strVal val="#ppt_x"/>
                                          </p:val>
                                        </p:tav>
                                      </p:tavLst>
                                    </p:anim>
                                    <p:anim calcmode="lin" valueType="num">
                                      <p:cBhvr additive="base">
                                        <p:cTn id="56" dur="5000" fill="hold"/>
                                        <p:tgtEl>
                                          <p:spTgt spid="5153"/>
                                        </p:tgtEl>
                                        <p:attrNameLst>
                                          <p:attrName>ppt_y</p:attrName>
                                        </p:attrNameLst>
                                      </p:cBhvr>
                                      <p:tavLst>
                                        <p:tav tm="0">
                                          <p:val>
                                            <p:strVal val="1+#ppt_h/2"/>
                                          </p:val>
                                        </p:tav>
                                        <p:tav tm="100000">
                                          <p:val>
                                            <p:strVal val="#ppt_y"/>
                                          </p:val>
                                        </p:tav>
                                      </p:tavLst>
                                    </p:anim>
                                  </p:childTnLst>
                                </p:cTn>
                              </p:par>
                              <p:par>
                                <p:cTn id="57" presetID="7" presetClass="entr" presetSubtype="4" fill="hold" grpId="0" nodeType="withEffect">
                                  <p:stCondLst>
                                    <p:cond delay="0"/>
                                  </p:stCondLst>
                                  <p:childTnLst>
                                    <p:set>
                                      <p:cBhvr>
                                        <p:cTn id="58" dur="1" fill="hold">
                                          <p:stCondLst>
                                            <p:cond delay="0"/>
                                          </p:stCondLst>
                                        </p:cTn>
                                        <p:tgtEl>
                                          <p:spTgt spid="5154"/>
                                        </p:tgtEl>
                                        <p:attrNameLst>
                                          <p:attrName>style.visibility</p:attrName>
                                        </p:attrNameLst>
                                      </p:cBhvr>
                                      <p:to>
                                        <p:strVal val="visible"/>
                                      </p:to>
                                    </p:set>
                                    <p:anim calcmode="lin" valueType="num">
                                      <p:cBhvr additive="base">
                                        <p:cTn id="59" dur="5000" fill="hold"/>
                                        <p:tgtEl>
                                          <p:spTgt spid="5154"/>
                                        </p:tgtEl>
                                        <p:attrNameLst>
                                          <p:attrName>ppt_x</p:attrName>
                                        </p:attrNameLst>
                                      </p:cBhvr>
                                      <p:tavLst>
                                        <p:tav tm="0">
                                          <p:val>
                                            <p:strVal val="#ppt_x"/>
                                          </p:val>
                                        </p:tav>
                                        <p:tav tm="100000">
                                          <p:val>
                                            <p:strVal val="#ppt_x"/>
                                          </p:val>
                                        </p:tav>
                                      </p:tavLst>
                                    </p:anim>
                                    <p:anim calcmode="lin" valueType="num">
                                      <p:cBhvr additive="base">
                                        <p:cTn id="60" dur="5000" fill="hold"/>
                                        <p:tgtEl>
                                          <p:spTgt spid="5154"/>
                                        </p:tgtEl>
                                        <p:attrNameLst>
                                          <p:attrName>ppt_y</p:attrName>
                                        </p:attrNameLst>
                                      </p:cBhvr>
                                      <p:tavLst>
                                        <p:tav tm="0">
                                          <p:val>
                                            <p:strVal val="1+#ppt_h/2"/>
                                          </p:val>
                                        </p:tav>
                                        <p:tav tm="100000">
                                          <p:val>
                                            <p:strVal val="#ppt_y"/>
                                          </p:val>
                                        </p:tav>
                                      </p:tavLst>
                                    </p:anim>
                                  </p:childTnLst>
                                </p:cTn>
                              </p:par>
                              <p:par>
                                <p:cTn id="61" presetID="7" presetClass="entr" presetSubtype="4" fill="hold" grpId="0" nodeType="withEffect">
                                  <p:stCondLst>
                                    <p:cond delay="0"/>
                                  </p:stCondLst>
                                  <p:childTnLst>
                                    <p:set>
                                      <p:cBhvr>
                                        <p:cTn id="62" dur="1" fill="hold">
                                          <p:stCondLst>
                                            <p:cond delay="0"/>
                                          </p:stCondLst>
                                        </p:cTn>
                                        <p:tgtEl>
                                          <p:spTgt spid="5155"/>
                                        </p:tgtEl>
                                        <p:attrNameLst>
                                          <p:attrName>style.visibility</p:attrName>
                                        </p:attrNameLst>
                                      </p:cBhvr>
                                      <p:to>
                                        <p:strVal val="visible"/>
                                      </p:to>
                                    </p:set>
                                    <p:anim calcmode="lin" valueType="num">
                                      <p:cBhvr additive="base">
                                        <p:cTn id="63" dur="5000" fill="hold"/>
                                        <p:tgtEl>
                                          <p:spTgt spid="5155"/>
                                        </p:tgtEl>
                                        <p:attrNameLst>
                                          <p:attrName>ppt_x</p:attrName>
                                        </p:attrNameLst>
                                      </p:cBhvr>
                                      <p:tavLst>
                                        <p:tav tm="0">
                                          <p:val>
                                            <p:strVal val="#ppt_x"/>
                                          </p:val>
                                        </p:tav>
                                        <p:tav tm="100000">
                                          <p:val>
                                            <p:strVal val="#ppt_x"/>
                                          </p:val>
                                        </p:tav>
                                      </p:tavLst>
                                    </p:anim>
                                    <p:anim calcmode="lin" valueType="num">
                                      <p:cBhvr additive="base">
                                        <p:cTn id="64" dur="5000" fill="hold"/>
                                        <p:tgtEl>
                                          <p:spTgt spid="5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4" grpId="0" animBg="1"/>
      <p:bldP spid="5145" grpId="0" animBg="1"/>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51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1440426" y="3573016"/>
            <a:ext cx="7178662" cy="3154953"/>
          </a:xfrm>
          <a:prstGeom prst="rect">
            <a:avLst/>
          </a:prstGeom>
        </p:spPr>
      </p:pic>
      <p:sp>
        <p:nvSpPr>
          <p:cNvPr id="16387" name="Rectangle 3"/>
          <p:cNvSpPr>
            <a:spLocks noGrp="1" noChangeArrowheads="1"/>
          </p:cNvSpPr>
          <p:nvPr>
            <p:ph type="title"/>
          </p:nvPr>
        </p:nvSpPr>
        <p:spPr>
          <a:xfrm>
            <a:off x="457200" y="96501"/>
            <a:ext cx="8229600" cy="1143000"/>
          </a:xfrm>
        </p:spPr>
        <p:txBody>
          <a:bodyPr>
            <a:normAutofit fontScale="90000"/>
          </a:bodyPr>
          <a:lstStyle/>
          <a:p>
            <a:pPr eaLnBrk="1" hangingPunct="1"/>
            <a:r>
              <a:rPr lang="sl-SI" dirty="0" smtClean="0">
                <a:solidFill>
                  <a:srgbClr val="FF0000"/>
                </a:solidFill>
              </a:rPr>
              <a:t>Priprava in uporaba vsebinskih paketov</a:t>
            </a:r>
            <a:endParaRPr lang="en-US" dirty="0" smtClean="0">
              <a:solidFill>
                <a:srgbClr val="FF0000"/>
              </a:solidFill>
            </a:endParaRPr>
          </a:p>
        </p:txBody>
      </p:sp>
      <p:sp>
        <p:nvSpPr>
          <p:cNvPr id="16388" name="Text Box 4"/>
          <p:cNvSpPr txBox="1">
            <a:spLocks noChangeArrowheads="1"/>
          </p:cNvSpPr>
          <p:nvPr/>
        </p:nvSpPr>
        <p:spPr bwMode="auto">
          <a:xfrm>
            <a:off x="2118282" y="618236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sz="2400" b="1" u="sng">
              <a:solidFill>
                <a:srgbClr val="000000"/>
              </a:solidFill>
              <a:latin typeface="Times New Roman" charset="0"/>
            </a:endParaRPr>
          </a:p>
        </p:txBody>
      </p:sp>
      <p:sp>
        <p:nvSpPr>
          <p:cNvPr id="16389" name="Text Box 5"/>
          <p:cNvSpPr txBox="1">
            <a:spLocks noChangeArrowheads="1"/>
          </p:cNvSpPr>
          <p:nvPr/>
        </p:nvSpPr>
        <p:spPr bwMode="auto">
          <a:xfrm>
            <a:off x="684213" y="1268413"/>
            <a:ext cx="7934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dirty="0">
                <a:solidFill>
                  <a:srgbClr val="000000"/>
                </a:solidFill>
                <a:latin typeface="Verdana" pitchFamily="34" charset="0"/>
              </a:rPr>
              <a:t>1. </a:t>
            </a:r>
            <a:r>
              <a:rPr lang="sl-SI" sz="2400" dirty="0">
                <a:solidFill>
                  <a:srgbClr val="000000"/>
                </a:solidFill>
                <a:latin typeface="Verdana" pitchFamily="34" charset="0"/>
              </a:rPr>
              <a:t>Vsebinski paket </a:t>
            </a:r>
            <a:r>
              <a:rPr lang="sl-SI" sz="2400" dirty="0" smtClean="0">
                <a:solidFill>
                  <a:srgbClr val="000000"/>
                </a:solidFill>
                <a:latin typeface="Verdana" pitchFamily="34" charset="0"/>
              </a:rPr>
              <a:t> (paket s tečajem)naložimo </a:t>
            </a:r>
            <a:r>
              <a:rPr lang="sl-SI" sz="2400" dirty="0">
                <a:solidFill>
                  <a:srgbClr val="000000"/>
                </a:solidFill>
                <a:latin typeface="Verdana" pitchFamily="34" charset="0"/>
              </a:rPr>
              <a:t>v</a:t>
            </a:r>
            <a:r>
              <a:rPr lang="en-US" sz="2400" dirty="0">
                <a:solidFill>
                  <a:srgbClr val="000000"/>
                </a:solidFill>
                <a:latin typeface="Verdana" pitchFamily="34" charset="0"/>
              </a:rPr>
              <a:t> LMS</a:t>
            </a:r>
          </a:p>
        </p:txBody>
      </p:sp>
      <p:sp>
        <p:nvSpPr>
          <p:cNvPr id="16390" name="Text Box 8"/>
          <p:cNvSpPr txBox="1">
            <a:spLocks noChangeArrowheads="1"/>
          </p:cNvSpPr>
          <p:nvPr/>
        </p:nvSpPr>
        <p:spPr bwMode="auto">
          <a:xfrm>
            <a:off x="781607" y="4070993"/>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Avtor vsebine</a:t>
            </a:r>
          </a:p>
        </p:txBody>
      </p:sp>
      <p:sp>
        <p:nvSpPr>
          <p:cNvPr id="16391" name="Text Box 9"/>
          <p:cNvSpPr txBox="1">
            <a:spLocks noChangeArrowheads="1"/>
          </p:cNvSpPr>
          <p:nvPr/>
        </p:nvSpPr>
        <p:spPr bwMode="auto">
          <a:xfrm>
            <a:off x="2726295" y="3782068"/>
            <a:ext cx="178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Vsebinski paket</a:t>
            </a:r>
          </a:p>
        </p:txBody>
      </p:sp>
      <p:sp>
        <p:nvSpPr>
          <p:cNvPr id="16392" name="Text Box 10"/>
          <p:cNvSpPr txBox="1">
            <a:spLocks noChangeArrowheads="1"/>
          </p:cNvSpPr>
          <p:nvPr/>
        </p:nvSpPr>
        <p:spPr bwMode="auto">
          <a:xfrm>
            <a:off x="5174220" y="3855093"/>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Administrator LMS</a:t>
            </a:r>
          </a:p>
        </p:txBody>
      </p:sp>
      <p:sp>
        <p:nvSpPr>
          <p:cNvPr id="16393" name="Text Box 11"/>
          <p:cNvSpPr txBox="1">
            <a:spLocks noChangeArrowheads="1"/>
          </p:cNvSpPr>
          <p:nvPr/>
        </p:nvSpPr>
        <p:spPr bwMode="auto">
          <a:xfrm>
            <a:off x="7909482" y="3637606"/>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LMS</a:t>
            </a:r>
          </a:p>
        </p:txBody>
      </p:sp>
      <p:sp>
        <p:nvSpPr>
          <p:cNvPr id="16394" name="Text Box 12"/>
          <p:cNvSpPr txBox="1">
            <a:spLocks noChangeArrowheads="1"/>
          </p:cNvSpPr>
          <p:nvPr/>
        </p:nvSpPr>
        <p:spPr bwMode="auto">
          <a:xfrm>
            <a:off x="7019689" y="4053530"/>
            <a:ext cx="16198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dirty="0">
                <a:solidFill>
                  <a:srgbClr val="000000"/>
                </a:solidFill>
              </a:rPr>
              <a:t>Shramba vsebine</a:t>
            </a:r>
          </a:p>
        </p:txBody>
      </p:sp>
      <p:pic>
        <p:nvPicPr>
          <p:cNvPr id="16395" name="Picture 13" descr="user man casual the 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82" y="4574231"/>
            <a:ext cx="7508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user business user wo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6020" y="4502793"/>
            <a:ext cx="6921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ka 2"/>
          <p:cNvPicPr>
            <a:picLocks noChangeAspect="1"/>
          </p:cNvPicPr>
          <p:nvPr/>
        </p:nvPicPr>
        <p:blipFill>
          <a:blip r:embed="rId6"/>
          <a:stretch>
            <a:fillRect/>
          </a:stretch>
        </p:blipFill>
        <p:spPr>
          <a:xfrm>
            <a:off x="3088354" y="4187852"/>
            <a:ext cx="1283435" cy="1330494"/>
          </a:xfrm>
          <a:prstGeom prst="rect">
            <a:avLst/>
          </a:prstGeom>
        </p:spPr>
      </p:pic>
    </p:spTree>
    <p:extLst>
      <p:ext uri="{BB962C8B-B14F-4D97-AF65-F5344CB8AC3E}">
        <p14:creationId xmlns:p14="http://schemas.microsoft.com/office/powerpoint/2010/main" val="716554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88913"/>
            <a:ext cx="8229600" cy="249237"/>
          </a:xfrm>
        </p:spPr>
        <p:txBody>
          <a:bodyPr>
            <a:normAutofit fontScale="90000"/>
          </a:bodyPr>
          <a:lstStyle/>
          <a:p>
            <a:r>
              <a:rPr lang="it-IT" sz="3200" dirty="0" err="1" smtClean="0">
                <a:solidFill>
                  <a:srgbClr val="FF0000"/>
                </a:solidFill>
              </a:rPr>
              <a:t>Manifest</a:t>
            </a:r>
            <a:r>
              <a:rPr lang="sl-SI" sz="3200" dirty="0" smtClean="0">
                <a:solidFill>
                  <a:srgbClr val="FF0000"/>
                </a:solidFill>
              </a:rPr>
              <a:t> file</a:t>
            </a:r>
            <a:endParaRPr lang="it-IT" sz="3200" dirty="0">
              <a:solidFill>
                <a:srgbClr val="FF0000"/>
              </a:solidFill>
            </a:endParaRPr>
          </a:p>
        </p:txBody>
      </p:sp>
      <p:sp>
        <p:nvSpPr>
          <p:cNvPr id="6147" name="Rectangle 3"/>
          <p:cNvSpPr>
            <a:spLocks noChangeArrowheads="1"/>
          </p:cNvSpPr>
          <p:nvPr/>
        </p:nvSpPr>
        <p:spPr bwMode="auto">
          <a:xfrm>
            <a:off x="350596" y="935250"/>
            <a:ext cx="8713787" cy="5310188"/>
          </a:xfrm>
          <a:prstGeom prst="rect">
            <a:avLst/>
          </a:prstGeom>
          <a:solidFill>
            <a:schemeClr val="bg1">
              <a:alpha val="3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l-SI"/>
              <a:t>Ima ime</a:t>
            </a:r>
            <a:r>
              <a:rPr lang="it-IT" b="1"/>
              <a:t> Imsmanifest.xml  </a:t>
            </a:r>
          </a:p>
          <a:p>
            <a:r>
              <a:rPr lang="sl-SI"/>
              <a:t>Mora biti na najvišjem nivoju skupine datotek in mora vsebovati 4 ločene sekcije, ki se začnejo z ustrezno oznako (tag). Podane morajo biti v naslednjem vrstnem redu</a:t>
            </a:r>
            <a:r>
              <a:rPr lang="it-IT"/>
              <a:t>:</a:t>
            </a:r>
          </a:p>
          <a:p>
            <a:endParaRPr lang="it-IT">
              <a:solidFill>
                <a:srgbClr val="009900"/>
              </a:solidFill>
            </a:endParaRPr>
          </a:p>
          <a:p>
            <a:r>
              <a:rPr lang="it-IT">
                <a:solidFill>
                  <a:srgbClr val="009900"/>
                </a:solidFill>
              </a:rPr>
              <a:t>- </a:t>
            </a:r>
            <a:r>
              <a:rPr lang="it-IT" b="1">
                <a:solidFill>
                  <a:srgbClr val="009900"/>
                </a:solidFill>
              </a:rPr>
              <a:t>PREAMBLE </a:t>
            </a:r>
            <a:endParaRPr lang="it-IT">
              <a:solidFill>
                <a:srgbClr val="009900"/>
              </a:solidFill>
            </a:endParaRPr>
          </a:p>
          <a:p>
            <a:r>
              <a:rPr lang="it-IT">
                <a:solidFill>
                  <a:srgbClr val="009900"/>
                </a:solidFill>
              </a:rPr>
              <a:t>	&lt;manifest identifier = "MANIFEST" .... &gt; </a:t>
            </a:r>
          </a:p>
          <a:p>
            <a:r>
              <a:rPr lang="it-IT" b="1">
                <a:solidFill>
                  <a:schemeClr val="accent2"/>
                </a:solidFill>
              </a:rPr>
              <a:t>- META-DATA</a:t>
            </a:r>
            <a:r>
              <a:rPr lang="it-IT">
                <a:solidFill>
                  <a:schemeClr val="accent2"/>
                </a:solidFill>
              </a:rPr>
              <a:t> </a:t>
            </a:r>
          </a:p>
          <a:p>
            <a:r>
              <a:rPr lang="it-IT" b="1">
                <a:solidFill>
                  <a:schemeClr val="accent2"/>
                </a:solidFill>
              </a:rPr>
              <a:t>&lt;metadata&gt;</a:t>
            </a:r>
            <a:endParaRPr lang="it-IT">
              <a:solidFill>
                <a:schemeClr val="accent2"/>
              </a:solidFill>
            </a:endParaRPr>
          </a:p>
          <a:p>
            <a:r>
              <a:rPr lang="it-IT">
                <a:solidFill>
                  <a:schemeClr val="accent2"/>
                </a:solidFill>
              </a:rPr>
              <a:t>	... course meta-data (title, keywords, etc.)</a:t>
            </a:r>
          </a:p>
          <a:p>
            <a:r>
              <a:rPr lang="it-IT" b="1">
                <a:solidFill>
                  <a:schemeClr val="accent2"/>
                </a:solidFill>
              </a:rPr>
              <a:t>&lt;/metadata&gt;</a:t>
            </a:r>
            <a:endParaRPr lang="it-IT">
              <a:solidFill>
                <a:schemeClr val="accent2"/>
              </a:solidFill>
            </a:endParaRPr>
          </a:p>
          <a:p>
            <a:r>
              <a:rPr lang="it-IT" b="1">
                <a:solidFill>
                  <a:srgbClr val="CC00CC"/>
                </a:solidFill>
              </a:rPr>
              <a:t>- ORGANIZATION</a:t>
            </a:r>
            <a:r>
              <a:rPr lang="it-IT">
                <a:solidFill>
                  <a:srgbClr val="CC00CC"/>
                </a:solidFill>
              </a:rPr>
              <a:t> </a:t>
            </a:r>
          </a:p>
          <a:p>
            <a:r>
              <a:rPr lang="it-IT" b="1">
                <a:solidFill>
                  <a:srgbClr val="CC00CC"/>
                </a:solidFill>
              </a:rPr>
              <a:t>&lt;organizations default = "Linear"&gt;</a:t>
            </a:r>
            <a:endParaRPr lang="it-IT">
              <a:solidFill>
                <a:srgbClr val="CC00CC"/>
              </a:solidFill>
            </a:endParaRPr>
          </a:p>
          <a:p>
            <a:r>
              <a:rPr lang="it-IT">
                <a:solidFill>
                  <a:srgbClr val="CC00CC"/>
                </a:solidFill>
              </a:rPr>
              <a:t>	... a description of the course sequencing</a:t>
            </a:r>
          </a:p>
          <a:p>
            <a:r>
              <a:rPr lang="it-IT" b="1">
                <a:solidFill>
                  <a:srgbClr val="CC00CC"/>
                </a:solidFill>
              </a:rPr>
              <a:t>&lt;/organizations&gt;</a:t>
            </a:r>
            <a:endParaRPr lang="it-IT">
              <a:solidFill>
                <a:srgbClr val="CC00CC"/>
              </a:solidFill>
            </a:endParaRPr>
          </a:p>
          <a:p>
            <a:r>
              <a:rPr lang="it-IT" b="1">
                <a:solidFill>
                  <a:srgbClr val="FF0000"/>
                </a:solidFill>
              </a:rPr>
              <a:t>- RESOURCES</a:t>
            </a:r>
            <a:r>
              <a:rPr lang="it-IT">
                <a:solidFill>
                  <a:srgbClr val="FF0000"/>
                </a:solidFill>
              </a:rPr>
              <a:t> </a:t>
            </a:r>
          </a:p>
          <a:p>
            <a:r>
              <a:rPr lang="it-IT" b="1">
                <a:solidFill>
                  <a:srgbClr val="FF0000"/>
                </a:solidFill>
              </a:rPr>
              <a:t>&lt;resources&gt;</a:t>
            </a:r>
            <a:endParaRPr lang="it-IT">
              <a:solidFill>
                <a:srgbClr val="FF0000"/>
              </a:solidFill>
            </a:endParaRPr>
          </a:p>
          <a:p>
            <a:r>
              <a:rPr lang="it-IT">
                <a:solidFill>
                  <a:srgbClr val="FF0000"/>
                </a:solidFill>
              </a:rPr>
              <a:t>	... a names, resource meta-data and location of the files used in the course</a:t>
            </a:r>
          </a:p>
          <a:p>
            <a:r>
              <a:rPr lang="it-IT" b="1">
                <a:solidFill>
                  <a:srgbClr val="FF0000"/>
                </a:solidFill>
              </a:rPr>
              <a:t>&lt;/resources&gt;</a:t>
            </a:r>
            <a:endParaRPr lang="it-IT">
              <a:solidFill>
                <a:srgbClr val="FF0000"/>
              </a:solidFill>
            </a:endParaRPr>
          </a:p>
          <a:p>
            <a:pPr eaLnBrk="0" hangingPunct="0"/>
            <a:endParaRPr lang="it-IT">
              <a:solidFill>
                <a:srgbClr val="FF0000"/>
              </a:solidFill>
            </a:endParaRPr>
          </a:p>
        </p:txBody>
      </p:sp>
      <p:grpSp>
        <p:nvGrpSpPr>
          <p:cNvPr id="3" name="Group 2"/>
          <p:cNvGrpSpPr/>
          <p:nvPr/>
        </p:nvGrpSpPr>
        <p:grpSpPr>
          <a:xfrm>
            <a:off x="6732240" y="2348880"/>
            <a:ext cx="2160240" cy="2062573"/>
            <a:chOff x="6732240" y="2348880"/>
            <a:chExt cx="2160240" cy="2062573"/>
          </a:xfrm>
        </p:grpSpPr>
        <p:pic>
          <p:nvPicPr>
            <p:cNvPr id="14338"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457573"/>
              <a:ext cx="1051942" cy="95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a:hlinkClick r:id="rId3" action="ppaction://hlinksldjump"/>
            </p:cNvPr>
            <p:cNvSpPr/>
            <p:nvPr/>
          </p:nvSpPr>
          <p:spPr>
            <a:xfrm>
              <a:off x="7258211" y="2348880"/>
              <a:ext cx="1634269" cy="720080"/>
            </a:xfrm>
            <a:prstGeom prst="wedgeEllipseCallout">
              <a:avLst>
                <a:gd name="adj1" fmla="val -31547"/>
                <a:gd name="adj2" fmla="val 106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smtClean="0"/>
                <a:t>Preskočimo podrobnosti</a:t>
              </a:r>
              <a:endParaRPr lang="sl-SI" sz="1400" dirty="0"/>
            </a:p>
          </p:txBody>
        </p:sp>
      </p:grpSp>
    </p:spTree>
    <p:extLst>
      <p:ext uri="{BB962C8B-B14F-4D97-AF65-F5344CB8AC3E}">
        <p14:creationId xmlns:p14="http://schemas.microsoft.com/office/powerpoint/2010/main" val="2245259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r>
              <a:rPr lang="sl-SI" dirty="0" smtClean="0">
                <a:solidFill>
                  <a:srgbClr val="FF0000"/>
                </a:solidFill>
              </a:rPr>
              <a:t>Primer:</a:t>
            </a:r>
            <a:br>
              <a:rPr lang="sl-SI" dirty="0" smtClean="0">
                <a:solidFill>
                  <a:srgbClr val="FF0000"/>
                </a:solidFill>
              </a:rPr>
            </a:br>
            <a:r>
              <a:rPr lang="sl-SI" dirty="0" smtClean="0">
                <a:solidFill>
                  <a:srgbClr val="FF0000"/>
                </a:solidFill>
              </a:rPr>
              <a:t>E-gradiva Predmet Informatika</a:t>
            </a:r>
          </a:p>
        </p:txBody>
      </p:sp>
    </p:spTree>
    <p:extLst>
      <p:ext uri="{BB962C8B-B14F-4D97-AF65-F5344CB8AC3E}">
        <p14:creationId xmlns:p14="http://schemas.microsoft.com/office/powerpoint/2010/main" val="2273512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sl-SI" sz="3200" dirty="0" smtClean="0">
                <a:solidFill>
                  <a:srgbClr val="FF0000"/>
                </a:solidFill>
              </a:rPr>
              <a:t>Izgled tečaja o Pythonu v Moodle</a:t>
            </a:r>
          </a:p>
        </p:txBody>
      </p:sp>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85915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886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431800"/>
          </a:xfrm>
        </p:spPr>
        <p:txBody>
          <a:bodyPr>
            <a:normAutofit fontScale="90000"/>
          </a:bodyPr>
          <a:lstStyle/>
          <a:p>
            <a:pPr eaLnBrk="1" hangingPunct="1"/>
            <a:r>
              <a:rPr lang="sl-SI" sz="3200" dirty="0" smtClean="0">
                <a:solidFill>
                  <a:srgbClr val="FF0000"/>
                </a:solidFill>
              </a:rPr>
              <a:t>Organizacija gradiv</a:t>
            </a:r>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90575"/>
            <a:ext cx="860425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5"/>
          <p:cNvSpPr>
            <a:spLocks noChangeArrowheads="1"/>
          </p:cNvSpPr>
          <p:nvPr/>
        </p:nvSpPr>
        <p:spPr bwMode="auto">
          <a:xfrm rot="19793306" flipH="1">
            <a:off x="2143125" y="3627438"/>
            <a:ext cx="2160588" cy="358775"/>
          </a:xfrm>
          <a:prstGeom prst="rightArrow">
            <a:avLst>
              <a:gd name="adj1" fmla="val 40704"/>
              <a:gd name="adj2" fmla="val 83167"/>
            </a:avLst>
          </a:prstGeom>
          <a:solidFill>
            <a:srgbClr val="FF0000"/>
          </a:solidFill>
          <a:ln w="9525">
            <a:solidFill>
              <a:schemeClr val="tx1"/>
            </a:solidFill>
            <a:miter lim="800000"/>
            <a:headEnd/>
            <a:tailEnd/>
          </a:ln>
        </p:spPr>
        <p:txBody>
          <a:bodyPr wrap="none" anchor="ctr"/>
          <a:lstStyle/>
          <a:p>
            <a:endParaRPr lang="sl-SI"/>
          </a:p>
        </p:txBody>
      </p:sp>
      <p:sp>
        <p:nvSpPr>
          <p:cNvPr id="10245" name="AutoShape 6"/>
          <p:cNvSpPr>
            <a:spLocks noChangeArrowheads="1"/>
          </p:cNvSpPr>
          <p:nvPr/>
        </p:nvSpPr>
        <p:spPr bwMode="auto">
          <a:xfrm rot="19793306" flipH="1">
            <a:off x="3219450" y="3467100"/>
            <a:ext cx="2232025" cy="358775"/>
          </a:xfrm>
          <a:prstGeom prst="rightArrow">
            <a:avLst>
              <a:gd name="adj1" fmla="val 40704"/>
              <a:gd name="adj2" fmla="val 85916"/>
            </a:avLst>
          </a:prstGeom>
          <a:solidFill>
            <a:srgbClr val="FF0000"/>
          </a:solidFill>
          <a:ln w="9525">
            <a:solidFill>
              <a:schemeClr val="tx1"/>
            </a:solidFill>
            <a:miter lim="800000"/>
            <a:headEnd/>
            <a:tailEnd/>
          </a:ln>
        </p:spPr>
        <p:txBody>
          <a:bodyPr wrap="none" anchor="ctr"/>
          <a:lstStyle/>
          <a:p>
            <a:endParaRPr lang="sl-SI"/>
          </a:p>
        </p:txBody>
      </p:sp>
      <p:sp>
        <p:nvSpPr>
          <p:cNvPr id="10246" name="AutoShape 7"/>
          <p:cNvSpPr>
            <a:spLocks noChangeArrowheads="1"/>
          </p:cNvSpPr>
          <p:nvPr/>
        </p:nvSpPr>
        <p:spPr bwMode="auto">
          <a:xfrm rot="19793306" flipH="1">
            <a:off x="4222750" y="3590925"/>
            <a:ext cx="2303463" cy="358775"/>
          </a:xfrm>
          <a:prstGeom prst="rightArrow">
            <a:avLst>
              <a:gd name="adj1" fmla="val 40704"/>
              <a:gd name="adj2" fmla="val 88666"/>
            </a:avLst>
          </a:prstGeom>
          <a:solidFill>
            <a:srgbClr val="FF0000"/>
          </a:solidFill>
          <a:ln w="9525">
            <a:solidFill>
              <a:schemeClr val="tx1"/>
            </a:solidFill>
            <a:miter lim="800000"/>
            <a:headEnd/>
            <a:tailEnd/>
          </a:ln>
        </p:spPr>
        <p:txBody>
          <a:bodyPr wrap="none" anchor="ctr"/>
          <a:lstStyle/>
          <a:p>
            <a:endParaRPr lang="sl-SI"/>
          </a:p>
        </p:txBody>
      </p:sp>
      <p:sp>
        <p:nvSpPr>
          <p:cNvPr id="10247" name="Text Box 8"/>
          <p:cNvSpPr txBox="1">
            <a:spLocks noChangeArrowheads="1"/>
          </p:cNvSpPr>
          <p:nvPr/>
        </p:nvSpPr>
        <p:spPr bwMode="auto">
          <a:xfrm>
            <a:off x="3851275" y="2708275"/>
            <a:ext cx="8445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a:t>HTML</a:t>
            </a:r>
          </a:p>
        </p:txBody>
      </p:sp>
      <p:sp>
        <p:nvSpPr>
          <p:cNvPr id="10248" name="Text Box 9"/>
          <p:cNvSpPr txBox="1">
            <a:spLocks noChangeArrowheads="1"/>
          </p:cNvSpPr>
          <p:nvPr/>
        </p:nvSpPr>
        <p:spPr bwMode="auto">
          <a:xfrm>
            <a:off x="5219700" y="2565400"/>
            <a:ext cx="5778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a:t>ZIP</a:t>
            </a:r>
          </a:p>
        </p:txBody>
      </p:sp>
      <p:sp>
        <p:nvSpPr>
          <p:cNvPr id="10249" name="Text Box 10"/>
          <p:cNvSpPr txBox="1">
            <a:spLocks noChangeArrowheads="1"/>
          </p:cNvSpPr>
          <p:nvPr/>
        </p:nvSpPr>
        <p:spPr bwMode="auto">
          <a:xfrm>
            <a:off x="6084888" y="2636838"/>
            <a:ext cx="1073150" cy="404812"/>
          </a:xfrm>
          <a:prstGeom prst="rect">
            <a:avLst/>
          </a:prstGeom>
          <a:solidFill>
            <a:srgbClr val="FFFF00"/>
          </a:solidFill>
          <a:ln w="38100">
            <a:solidFill>
              <a:srgbClr val="FF99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a:t>SCORM</a:t>
            </a:r>
          </a:p>
        </p:txBody>
      </p:sp>
    </p:spTree>
    <p:extLst>
      <p:ext uri="{BB962C8B-B14F-4D97-AF65-F5344CB8AC3E}">
        <p14:creationId xmlns:p14="http://schemas.microsoft.com/office/powerpoint/2010/main" val="133160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1266"/>
            <a:ext cx="8229600" cy="1143000"/>
          </a:xfrm>
        </p:spPr>
        <p:txBody>
          <a:bodyPr/>
          <a:lstStyle/>
          <a:p>
            <a:pPr eaLnBrk="1" hangingPunct="1"/>
            <a:r>
              <a:rPr lang="sl-SI" sz="3200" dirty="0" smtClean="0">
                <a:solidFill>
                  <a:srgbClr val="FF0000"/>
                </a:solidFill>
              </a:rPr>
              <a:t>Kako uporabljati in spreminjati e-gradiva</a:t>
            </a:r>
          </a:p>
        </p:txBody>
      </p:sp>
      <p:sp>
        <p:nvSpPr>
          <p:cNvPr id="11267" name="Text Box 4"/>
          <p:cNvSpPr txBox="1">
            <a:spLocks noChangeArrowheads="1"/>
          </p:cNvSpPr>
          <p:nvPr/>
        </p:nvSpPr>
        <p:spPr bwMode="auto">
          <a:xfrm>
            <a:off x="971550" y="1484313"/>
            <a:ext cx="75612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a:t>V hipertekstne strani SCORM paketa so vgrajeni klici JavaScript funkcij, ki sporočajo sistemu LMS, kdaj je učenec vstopil v tako stran in kdaj jo je zapustil. Te funkcije so tipično shranjene v datotekah z imenom  </a:t>
            </a:r>
            <a:r>
              <a:rPr lang="sl-SI" i="1"/>
              <a:t>APIWrapper.js</a:t>
            </a:r>
            <a:r>
              <a:rPr lang="sl-SI"/>
              <a:t> in to datoteko pričakujejo hipertekstne strani našega paketa.</a:t>
            </a:r>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357563"/>
            <a:ext cx="67691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9630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2048"/>
            <a:ext cx="8229600" cy="1143000"/>
          </a:xfrm>
        </p:spPr>
        <p:txBody>
          <a:bodyPr/>
          <a:lstStyle/>
          <a:p>
            <a:pPr eaLnBrk="1" hangingPunct="1"/>
            <a:r>
              <a:rPr lang="sl-SI" dirty="0" smtClean="0">
                <a:solidFill>
                  <a:srgbClr val="FF0000"/>
                </a:solidFill>
              </a:rPr>
              <a:t>JavaScript datoteke</a:t>
            </a:r>
          </a:p>
        </p:txBody>
      </p:sp>
      <p:sp>
        <p:nvSpPr>
          <p:cNvPr id="12291" name="Rectangle 5"/>
          <p:cNvSpPr>
            <a:spLocks noChangeArrowheads="1"/>
          </p:cNvSpPr>
          <p:nvPr/>
        </p:nvSpPr>
        <p:spPr bwMode="auto">
          <a:xfrm>
            <a:off x="0" y="2927350"/>
            <a:ext cx="9144000" cy="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l-SI"/>
          </a:p>
        </p:txBody>
      </p:sp>
      <p:graphicFrame>
        <p:nvGraphicFramePr>
          <p:cNvPr id="4111" name="Group 15"/>
          <p:cNvGraphicFramePr>
            <a:graphicFrameLocks noGrp="1"/>
          </p:cNvGraphicFramePr>
          <p:nvPr/>
        </p:nvGraphicFramePr>
        <p:xfrm>
          <a:off x="684213" y="1412875"/>
          <a:ext cx="8208962" cy="2447925"/>
        </p:xfrm>
        <a:graphic>
          <a:graphicData uri="http://schemas.openxmlformats.org/drawingml/2006/table">
            <a:tbl>
              <a:tblPr/>
              <a:tblGrid>
                <a:gridCol w="8208962">
                  <a:extLst>
                    <a:ext uri="{9D8B030D-6E8A-4147-A177-3AD203B41FA5}">
                      <a16:colId xmlns:a16="http://schemas.microsoft.com/office/drawing/2014/main" val="20000"/>
                    </a:ext>
                  </a:extLst>
                </a:gridCol>
              </a:tblGrid>
              <a:tr h="2447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a:t>
                      </a:r>
                      <a:endParaRPr kumimoji="0" lang="sl-SI" sz="16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ea typeface="Batang" pitchFamily="18" charset="-127"/>
                          <a:cs typeface="Times New Roman" pitchFamily="18" charset="0"/>
                        </a:rPr>
                        <a:t>slepi nadomestki ApiWrapper.js funkcij</a:t>
                      </a:r>
                      <a:endParaRPr kumimoji="0" lang="sl-SI"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ea typeface="Batang" pitchFamily="18" charset="-127"/>
                        </a:rPr>
                        <a:t>*********************************************************************/</a:t>
                      </a:r>
                      <a:endParaRPr kumimoji="0" lang="sl-SI"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ea typeface="Batang" pitchFamily="18" charset="-127"/>
                        </a:rPr>
                        <a:t>function Initialize()  { }  </a:t>
                      </a:r>
                      <a:endParaRPr kumimoji="0" lang="sl-SI"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sz="1800" b="0" i="0" u="none" strike="noStrike" cap="none" normalizeH="0" baseline="0" smtClean="0">
                          <a:ln>
                            <a:noFill/>
                          </a:ln>
                          <a:solidFill>
                            <a:schemeClr val="tx1"/>
                          </a:solidFill>
                          <a:effectLst/>
                          <a:latin typeface="Times New Roman" pitchFamily="18" charset="0"/>
                          <a:ea typeface="Batang" pitchFamily="18" charset="-127"/>
                        </a:rPr>
                        <a:t>function Terminate() { }</a:t>
                      </a:r>
                      <a:endParaRPr kumimoji="0" lang="sl-SI"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bl>
          </a:graphicData>
        </a:graphic>
      </p:graphicFrame>
      <p:sp>
        <p:nvSpPr>
          <p:cNvPr id="12298" name="Text Box 16"/>
          <p:cNvSpPr txBox="1">
            <a:spLocks noChangeArrowheads="1"/>
          </p:cNvSpPr>
          <p:nvPr/>
        </p:nvSpPr>
        <p:spPr bwMode="auto">
          <a:xfrm>
            <a:off x="468313" y="4724400"/>
            <a:ext cx="84963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l-SI"/>
              <a:t>Če torej hočemo hipertekstne strani iz SCORM paketa uporabiti kot navadne hipertekstne strani, preimenujemo vse datoteke  </a:t>
            </a:r>
            <a:r>
              <a:rPr lang="sl-SI" i="1"/>
              <a:t>APIWrapper.</a:t>
            </a:r>
            <a:r>
              <a:rPr lang="sl-SI"/>
              <a:t>js v nekaj drugega, na primer</a:t>
            </a:r>
            <a:r>
              <a:rPr lang="sl-SI" i="1"/>
              <a:t> script_scorm.js </a:t>
            </a:r>
            <a:r>
              <a:rPr lang="sl-SI"/>
              <a:t>in vse datoteke</a:t>
            </a:r>
            <a:r>
              <a:rPr lang="sl-SI" i="1"/>
              <a:t> script_html.js </a:t>
            </a:r>
            <a:r>
              <a:rPr lang="sl-SI"/>
              <a:t>v</a:t>
            </a:r>
            <a:r>
              <a:rPr lang="sl-SI" i="1"/>
              <a:t> APIWrapper.js</a:t>
            </a:r>
          </a:p>
        </p:txBody>
      </p:sp>
    </p:spTree>
    <p:extLst>
      <p:ext uri="{BB962C8B-B14F-4D97-AF65-F5344CB8AC3E}">
        <p14:creationId xmlns:p14="http://schemas.microsoft.com/office/powerpoint/2010/main" val="3253204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036496" cy="432048"/>
          </a:xfrm>
        </p:spPr>
        <p:txBody>
          <a:bodyPr>
            <a:noAutofit/>
          </a:bodyPr>
          <a:lstStyle/>
          <a:p>
            <a:r>
              <a:rPr lang="en-US" sz="2800" b="1" dirty="0">
                <a:solidFill>
                  <a:srgbClr val="FF0000"/>
                </a:solidFill>
                <a:hlinkClick r:id="rId3"/>
              </a:rPr>
              <a:t>SCORM Versions – </a:t>
            </a:r>
            <a:r>
              <a:rPr lang="sl-SI" sz="2800" b="1" dirty="0" smtClean="0">
                <a:solidFill>
                  <a:srgbClr val="FF0000"/>
                </a:solidFill>
                <a:hlinkClick r:id="rId3"/>
              </a:rPr>
              <a:t> </a:t>
            </a:r>
            <a:r>
              <a:rPr lang="en-US" sz="2800" b="1" dirty="0" smtClean="0">
                <a:solidFill>
                  <a:srgbClr val="FF0000"/>
                </a:solidFill>
                <a:hlinkClick r:id="rId3"/>
              </a:rPr>
              <a:t>An </a:t>
            </a:r>
            <a:r>
              <a:rPr lang="en-US" sz="2800" b="1" dirty="0">
                <a:solidFill>
                  <a:srgbClr val="FF0000"/>
                </a:solidFill>
                <a:hlinkClick r:id="rId3"/>
              </a:rPr>
              <a:t>eLearning Standards </a:t>
            </a:r>
            <a:r>
              <a:rPr lang="en-US" sz="2800" b="1" dirty="0" smtClean="0">
                <a:solidFill>
                  <a:srgbClr val="FF0000"/>
                </a:solidFill>
                <a:hlinkClick r:id="rId3"/>
              </a:rPr>
              <a:t>Roadmap</a:t>
            </a:r>
            <a:endParaRPr lang="en-US" sz="2800" dirty="0">
              <a:solidFill>
                <a:srgbClr val="FF0000"/>
              </a:solidFill>
            </a:endParaRPr>
          </a:p>
        </p:txBody>
      </p:sp>
      <p:pic>
        <p:nvPicPr>
          <p:cNvPr id="3" name="Picture 2"/>
          <p:cNvPicPr>
            <a:picLocks noChangeAspect="1"/>
          </p:cNvPicPr>
          <p:nvPr/>
        </p:nvPicPr>
        <p:blipFill>
          <a:blip r:embed="rId4"/>
          <a:stretch>
            <a:fillRect/>
          </a:stretch>
        </p:blipFill>
        <p:spPr>
          <a:xfrm>
            <a:off x="323528" y="908720"/>
            <a:ext cx="7829550" cy="5638800"/>
          </a:xfrm>
          <a:prstGeom prst="rect">
            <a:avLst/>
          </a:prstGeom>
        </p:spPr>
      </p:pic>
      <p:sp>
        <p:nvSpPr>
          <p:cNvPr id="4" name="Petkotnik 3"/>
          <p:cNvSpPr/>
          <p:nvPr/>
        </p:nvSpPr>
        <p:spPr>
          <a:xfrm>
            <a:off x="7956376" y="6021288"/>
            <a:ext cx="936104" cy="288032"/>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hlinkClick r:id="rId5"/>
              </a:rPr>
              <a:t>WEB</a:t>
            </a:r>
            <a:endParaRPr lang="sl-SI" dirty="0"/>
          </a:p>
        </p:txBody>
      </p:sp>
    </p:spTree>
    <p:extLst>
      <p:ext uri="{BB962C8B-B14F-4D97-AF65-F5344CB8AC3E}">
        <p14:creationId xmlns:p14="http://schemas.microsoft.com/office/powerpoint/2010/main" val="4149450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4544" y="274638"/>
            <a:ext cx="9468544" cy="1143000"/>
          </a:xfrm>
        </p:spPr>
        <p:txBody>
          <a:bodyPr>
            <a:noAutofit/>
          </a:bodyPr>
          <a:lstStyle/>
          <a:p>
            <a:r>
              <a:rPr lang="en-US" sz="3600" dirty="0">
                <a:solidFill>
                  <a:srgbClr val="FF0000"/>
                </a:solidFill>
              </a:rPr>
              <a:t>AICC or SCORM: </a:t>
            </a:r>
            <a:r>
              <a:rPr lang="sl-SI" sz="3600" dirty="0" smtClean="0">
                <a:solidFill>
                  <a:srgbClr val="FF0000"/>
                </a:solidFill>
              </a:rPr>
              <a:t/>
            </a:r>
            <a:br>
              <a:rPr lang="sl-SI" sz="3600" dirty="0" smtClean="0">
                <a:solidFill>
                  <a:srgbClr val="FF0000"/>
                </a:solidFill>
              </a:rPr>
            </a:br>
            <a:r>
              <a:rPr lang="en-US" sz="3200" dirty="0" smtClean="0">
                <a:solidFill>
                  <a:srgbClr val="FF0000"/>
                </a:solidFill>
                <a:hlinkClick r:id="rId3"/>
              </a:rPr>
              <a:t>Which </a:t>
            </a:r>
            <a:r>
              <a:rPr lang="en-US" sz="3200" dirty="0">
                <a:solidFill>
                  <a:srgbClr val="FF0000"/>
                </a:solidFill>
                <a:hlinkClick r:id="rId3"/>
              </a:rPr>
              <a:t>Is Best for Packaging E-Learning Content?</a:t>
            </a:r>
            <a:br>
              <a:rPr lang="en-US" sz="3200" dirty="0">
                <a:solidFill>
                  <a:srgbClr val="FF0000"/>
                </a:solidFill>
                <a:hlinkClick r:id="rId3"/>
              </a:rPr>
            </a:br>
            <a:endParaRPr lang="sl-SI" sz="3200" dirty="0">
              <a:solidFill>
                <a:srgbClr val="FF0000"/>
              </a:solidFill>
            </a:endParaRPr>
          </a:p>
        </p:txBody>
      </p:sp>
      <p:pic>
        <p:nvPicPr>
          <p:cNvPr id="3" name="Slika 2"/>
          <p:cNvPicPr>
            <a:picLocks noChangeAspect="1"/>
          </p:cNvPicPr>
          <p:nvPr/>
        </p:nvPicPr>
        <p:blipFill>
          <a:blip r:embed="rId4"/>
          <a:stretch>
            <a:fillRect/>
          </a:stretch>
        </p:blipFill>
        <p:spPr>
          <a:xfrm>
            <a:off x="899592" y="1844824"/>
            <a:ext cx="7560840" cy="4241447"/>
          </a:xfrm>
          <a:prstGeom prst="rect">
            <a:avLst/>
          </a:prstGeom>
        </p:spPr>
      </p:pic>
    </p:spTree>
    <p:extLst>
      <p:ext uri="{BB962C8B-B14F-4D97-AF65-F5344CB8AC3E}">
        <p14:creationId xmlns:p14="http://schemas.microsoft.com/office/powerpoint/2010/main" val="19990830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Avtorska orodja</a:t>
            </a:r>
            <a:endParaRPr lang="sl-SI" dirty="0">
              <a:solidFill>
                <a:srgbClr val="FF0000"/>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08920"/>
            <a:ext cx="2391519" cy="227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648" y="2204864"/>
            <a:ext cx="241946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1463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2.gstatic.com/images?q=tbn:ANd9GcS-69CyaQYBQ-d8rHc0znw0BlweuX1btEWw3sI8ZoRbfY9q84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826" y="3772883"/>
            <a:ext cx="2260848" cy="3085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5274" y="212088"/>
            <a:ext cx="8229600" cy="1143000"/>
          </a:xfrm>
        </p:spPr>
        <p:txBody>
          <a:bodyPr>
            <a:normAutofit/>
          </a:bodyPr>
          <a:lstStyle/>
          <a:p>
            <a:pPr eaLnBrk="1" fontAlgn="auto" hangingPunct="1">
              <a:spcAft>
                <a:spcPts val="0"/>
              </a:spcAft>
              <a:defRPr/>
            </a:pPr>
            <a:r>
              <a:rPr lang="sl-SI" sz="3600" dirty="0" smtClean="0">
                <a:solidFill>
                  <a:srgbClr val="FF0000"/>
                </a:solidFill>
                <a:ea typeface="+mj-ea"/>
              </a:rPr>
              <a:t>Kaj so avtorska orodja</a:t>
            </a:r>
            <a:endParaRPr lang="ar-JO" sz="3600" dirty="0">
              <a:solidFill>
                <a:srgbClr val="FF0000"/>
              </a:solidFill>
              <a:ea typeface="+mj-ea"/>
            </a:endParaRPr>
          </a:p>
        </p:txBody>
      </p:sp>
      <p:sp>
        <p:nvSpPr>
          <p:cNvPr id="41987" name="Content Placeholder 2"/>
          <p:cNvSpPr>
            <a:spLocks noGrp="1"/>
          </p:cNvSpPr>
          <p:nvPr>
            <p:ph idx="1"/>
          </p:nvPr>
        </p:nvSpPr>
        <p:spPr>
          <a:xfrm>
            <a:off x="457200" y="1600201"/>
            <a:ext cx="8229600" cy="3052936"/>
          </a:xfrm>
        </p:spPr>
        <p:txBody>
          <a:bodyPr>
            <a:normAutofit/>
          </a:bodyPr>
          <a:lstStyle/>
          <a:p>
            <a:r>
              <a:rPr lang="sl-SI" altLang="en-US" sz="2800" dirty="0" smtClean="0">
                <a:cs typeface="Majalla UI"/>
              </a:rPr>
              <a:t>To so programi za tvorbo SCORM paketov</a:t>
            </a:r>
            <a:r>
              <a:rPr lang="en-US" altLang="en-US" sz="2800" dirty="0" smtClean="0">
                <a:cs typeface="Majalla UI"/>
              </a:rPr>
              <a:t>.</a:t>
            </a:r>
          </a:p>
          <a:p>
            <a:r>
              <a:rPr lang="sl-SI" altLang="en-US" sz="2800" dirty="0" smtClean="0">
                <a:cs typeface="Majalla UI"/>
              </a:rPr>
              <a:t>Torej tvorijo vse potrebne datoteke in kodo.</a:t>
            </a:r>
            <a:endParaRPr lang="en-US" altLang="en-US" sz="2800" dirty="0" smtClean="0">
              <a:cs typeface="Majalla UI"/>
            </a:endParaRPr>
          </a:p>
          <a:p>
            <a:r>
              <a:rPr lang="sl-SI" altLang="en-US" sz="2800" dirty="0" smtClean="0">
                <a:cs typeface="Majalla UI"/>
              </a:rPr>
              <a:t>Avtorju se ni potrebno ukvarjati s podrobnostmi standarda</a:t>
            </a:r>
            <a:r>
              <a:rPr lang="en-US" altLang="en-US" sz="2800" dirty="0" smtClean="0">
                <a:cs typeface="Majalla UI"/>
              </a:rPr>
              <a:t>.</a:t>
            </a:r>
          </a:p>
        </p:txBody>
      </p:sp>
    </p:spTree>
    <p:extLst>
      <p:ext uri="{BB962C8B-B14F-4D97-AF65-F5344CB8AC3E}">
        <p14:creationId xmlns:p14="http://schemas.microsoft.com/office/powerpoint/2010/main" val="4227604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970965" y="5396929"/>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sz="2400" b="1" u="sng">
              <a:solidFill>
                <a:srgbClr val="000000"/>
              </a:solidFill>
              <a:latin typeface="Times New Roman" charset="0"/>
            </a:endParaRPr>
          </a:p>
        </p:txBody>
      </p:sp>
      <p:sp>
        <p:nvSpPr>
          <p:cNvPr id="17411" name="Text Box 5"/>
          <p:cNvSpPr txBox="1">
            <a:spLocks noChangeArrowheads="1"/>
          </p:cNvSpPr>
          <p:nvPr/>
        </p:nvSpPr>
        <p:spPr bwMode="auto">
          <a:xfrm>
            <a:off x="228600" y="1371600"/>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dirty="0">
                <a:solidFill>
                  <a:srgbClr val="000000"/>
                </a:solidFill>
                <a:latin typeface="Verdana" pitchFamily="34" charset="0"/>
              </a:rPr>
              <a:t>2. </a:t>
            </a:r>
            <a:r>
              <a:rPr lang="sl-SI" sz="2400" dirty="0" smtClean="0">
                <a:solidFill>
                  <a:srgbClr val="000000"/>
                </a:solidFill>
                <a:latin typeface="Verdana" pitchFamily="34" charset="0"/>
              </a:rPr>
              <a:t>V LMS dodamo </a:t>
            </a:r>
            <a:r>
              <a:rPr lang="sl-SI" sz="2400" dirty="0">
                <a:solidFill>
                  <a:srgbClr val="000000"/>
                </a:solidFill>
                <a:latin typeface="Verdana" pitchFamily="34" charset="0"/>
              </a:rPr>
              <a:t>podatke o učencu in ga prijavimo za tečaj</a:t>
            </a:r>
            <a:endParaRPr lang="en-US" sz="2400" dirty="0">
              <a:solidFill>
                <a:srgbClr val="000000"/>
              </a:solidFill>
              <a:latin typeface="Verdana" pitchFamily="34" charset="0"/>
            </a:endParaRPr>
          </a:p>
        </p:txBody>
      </p:sp>
      <p:sp>
        <p:nvSpPr>
          <p:cNvPr id="17412" name="Rectangle 8"/>
          <p:cNvSpPr>
            <a:spLocks noGrp="1" noChangeArrowheads="1"/>
          </p:cNvSpPr>
          <p:nvPr>
            <p:ph type="title"/>
          </p:nvPr>
        </p:nvSpPr>
        <p:spPr>
          <a:xfrm>
            <a:off x="457200" y="27856"/>
            <a:ext cx="8229600" cy="1143000"/>
          </a:xfrm>
          <a:noFill/>
        </p:spPr>
        <p:txBody>
          <a:bodyPr>
            <a:normAutofit fontScale="90000"/>
          </a:bodyPr>
          <a:lstStyle/>
          <a:p>
            <a:r>
              <a:rPr lang="sl-SI" dirty="0">
                <a:solidFill>
                  <a:srgbClr val="FF0000"/>
                </a:solidFill>
              </a:rPr>
              <a:t>Priprava in uporaba vsebinskih paketov</a:t>
            </a:r>
            <a:endParaRPr lang="en-US" dirty="0" smtClean="0">
              <a:solidFill>
                <a:srgbClr val="FF0000"/>
              </a:solidFill>
            </a:endParaRPr>
          </a:p>
        </p:txBody>
      </p:sp>
      <p:pic>
        <p:nvPicPr>
          <p:cNvPr id="174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15" y="3356992"/>
            <a:ext cx="5307013"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0"/>
          <p:cNvSpPr txBox="1">
            <a:spLocks noChangeArrowheads="1"/>
          </p:cNvSpPr>
          <p:nvPr/>
        </p:nvSpPr>
        <p:spPr bwMode="auto">
          <a:xfrm>
            <a:off x="3434515" y="3501454"/>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Administrator LMS</a:t>
            </a:r>
          </a:p>
        </p:txBody>
      </p:sp>
      <p:pic>
        <p:nvPicPr>
          <p:cNvPr id="17415" name="Picture 11" descr="user business user wo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6315" y="4149154"/>
            <a:ext cx="6921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2"/>
          <p:cNvSpPr txBox="1">
            <a:spLocks noChangeArrowheads="1"/>
          </p:cNvSpPr>
          <p:nvPr/>
        </p:nvSpPr>
        <p:spPr bwMode="auto">
          <a:xfrm>
            <a:off x="6582528" y="3160142"/>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LMS</a:t>
            </a:r>
          </a:p>
        </p:txBody>
      </p:sp>
      <p:sp>
        <p:nvSpPr>
          <p:cNvPr id="17417" name="Text Box 13"/>
          <p:cNvSpPr txBox="1">
            <a:spLocks noChangeArrowheads="1"/>
          </p:cNvSpPr>
          <p:nvPr/>
        </p:nvSpPr>
        <p:spPr bwMode="auto">
          <a:xfrm>
            <a:off x="6295190" y="4744467"/>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Podatki </a:t>
            </a:r>
          </a:p>
          <a:p>
            <a:pPr eaLnBrk="1" fontAlgn="base" hangingPunct="1">
              <a:spcBef>
                <a:spcPct val="0"/>
              </a:spcBef>
              <a:spcAft>
                <a:spcPct val="0"/>
              </a:spcAft>
            </a:pPr>
            <a:r>
              <a:rPr lang="sl-SI">
                <a:solidFill>
                  <a:srgbClr val="000000"/>
                </a:solidFill>
              </a:rPr>
              <a:t>o učencih</a:t>
            </a:r>
          </a:p>
        </p:txBody>
      </p:sp>
      <p:sp>
        <p:nvSpPr>
          <p:cNvPr id="17418" name="Text Box 14"/>
          <p:cNvSpPr txBox="1">
            <a:spLocks noChangeArrowheads="1"/>
          </p:cNvSpPr>
          <p:nvPr/>
        </p:nvSpPr>
        <p:spPr bwMode="auto">
          <a:xfrm>
            <a:off x="3990140" y="5392167"/>
            <a:ext cx="16049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Prijavimo uporabnike tečaja</a:t>
            </a:r>
          </a:p>
        </p:txBody>
      </p:sp>
    </p:spTree>
    <p:extLst>
      <p:ext uri="{BB962C8B-B14F-4D97-AF65-F5344CB8AC3E}">
        <p14:creationId xmlns:p14="http://schemas.microsoft.com/office/powerpoint/2010/main" val="2961480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sl-SI" sz="3600" dirty="0" smtClean="0">
                <a:solidFill>
                  <a:srgbClr val="FF0000"/>
                </a:solidFill>
                <a:ea typeface="+mj-ea"/>
              </a:rPr>
              <a:t>Primeri avtorskih orodij</a:t>
            </a:r>
            <a:endParaRPr lang="ar-JO" sz="3600" dirty="0">
              <a:solidFill>
                <a:srgbClr val="FF0000"/>
              </a:solidFill>
              <a:ea typeface="+mj-ea"/>
            </a:endParaRPr>
          </a:p>
        </p:txBody>
      </p:sp>
      <p:sp>
        <p:nvSpPr>
          <p:cNvPr id="44035" name="Content Placeholder 2"/>
          <p:cNvSpPr>
            <a:spLocks noGrp="1"/>
          </p:cNvSpPr>
          <p:nvPr>
            <p:ph idx="1"/>
          </p:nvPr>
        </p:nvSpPr>
        <p:spPr>
          <a:xfrm>
            <a:off x="457200" y="2132856"/>
            <a:ext cx="8229600" cy="4525963"/>
          </a:xfrm>
        </p:spPr>
        <p:txBody>
          <a:bodyPr/>
          <a:lstStyle/>
          <a:p>
            <a:r>
              <a:rPr lang="en-US" altLang="en-US" dirty="0" smtClean="0">
                <a:cs typeface="Majalla UI"/>
              </a:rPr>
              <a:t>- </a:t>
            </a:r>
            <a:r>
              <a:rPr lang="en-US" altLang="en-US" b="1" dirty="0" err="1" smtClean="0">
                <a:cs typeface="Majalla UI"/>
                <a:hlinkClick r:id="rId3"/>
              </a:rPr>
              <a:t>eXeLearing</a:t>
            </a:r>
            <a:endParaRPr lang="sl-SI" altLang="en-US" dirty="0">
              <a:cs typeface="Majalla UI"/>
            </a:endParaRPr>
          </a:p>
          <a:p>
            <a:endParaRPr lang="en-US" altLang="en-US" dirty="0" smtClean="0">
              <a:cs typeface="Majalla UI"/>
            </a:endParaRPr>
          </a:p>
          <a:p>
            <a:r>
              <a:rPr lang="en-US" altLang="en-US" b="1" dirty="0" smtClean="0">
                <a:cs typeface="Majalla UI"/>
                <a:hlinkClick r:id="rId4"/>
              </a:rPr>
              <a:t>Reload</a:t>
            </a:r>
            <a:r>
              <a:rPr lang="en-US" altLang="en-US" dirty="0" smtClean="0">
                <a:cs typeface="Majalla UI"/>
                <a:hlinkClick r:id="rId4"/>
              </a:rPr>
              <a:t> </a:t>
            </a:r>
            <a:r>
              <a:rPr lang="en-US" altLang="en-US" b="1" dirty="0" smtClean="0">
                <a:cs typeface="Majalla UI"/>
                <a:hlinkClick r:id="rId4"/>
              </a:rPr>
              <a:t>Editor </a:t>
            </a:r>
            <a:endParaRPr lang="sl-SI" altLang="en-US" b="1" dirty="0" smtClean="0">
              <a:cs typeface="Majalla UI"/>
            </a:endParaRPr>
          </a:p>
          <a:p>
            <a:endParaRPr lang="sl-SI" altLang="en-US" b="1" dirty="0" smtClean="0">
              <a:cs typeface="Majalla UI"/>
            </a:endParaRPr>
          </a:p>
          <a:p>
            <a:r>
              <a:rPr lang="sl-SI" altLang="en-US" b="1" dirty="0" err="1" smtClean="0">
                <a:cs typeface="Majalla UI"/>
                <a:hlinkClick r:id="rId5"/>
              </a:rPr>
              <a:t>Courselab</a:t>
            </a:r>
            <a:endParaRPr lang="en-US" altLang="en-US" b="1" dirty="0" smtClean="0">
              <a:cs typeface="Majalla UI"/>
            </a:endParaRPr>
          </a:p>
          <a:p>
            <a:pPr algn="l" eaLnBrk="1" hangingPunct="1">
              <a:buFont typeface="Wingdings 2" panose="05020102010507070707" pitchFamily="18" charset="2"/>
              <a:buNone/>
            </a:pPr>
            <a:endParaRPr lang="ar-JO" altLang="en-US" dirty="0" smtClean="0"/>
          </a:p>
        </p:txBody>
      </p:sp>
      <p:pic>
        <p:nvPicPr>
          <p:cNvPr id="13314" name="Picture 2" descr="reload">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3300512"/>
            <a:ext cx="28575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X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132856"/>
            <a:ext cx="895350" cy="828676"/>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8"/>
          <a:stretch>
            <a:fillRect/>
          </a:stretch>
        </p:blipFill>
        <p:spPr>
          <a:xfrm>
            <a:off x="5763782" y="4472100"/>
            <a:ext cx="2896544" cy="748544"/>
          </a:xfrm>
          <a:prstGeom prst="rect">
            <a:avLst/>
          </a:prstGeom>
        </p:spPr>
      </p:pic>
    </p:spTree>
    <p:extLst>
      <p:ext uri="{BB962C8B-B14F-4D97-AF65-F5344CB8AC3E}">
        <p14:creationId xmlns:p14="http://schemas.microsoft.com/office/powerpoint/2010/main" val="205849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229600" cy="1143000"/>
          </a:xfrm>
        </p:spPr>
        <p:txBody>
          <a:bodyPr/>
          <a:lstStyle/>
          <a:p>
            <a:pPr algn="l"/>
            <a:r>
              <a:rPr lang="sl-SI" dirty="0" smtClean="0">
                <a:solidFill>
                  <a:srgbClr val="FF0000"/>
                </a:solidFill>
                <a:hlinkClick r:id="rId3"/>
              </a:rPr>
              <a:t>Simple Scorm Packager</a:t>
            </a:r>
            <a:endParaRPr lang="sl-SI" dirty="0">
              <a:solidFill>
                <a:srgbClr val="FF000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10" y="1628800"/>
            <a:ext cx="8121990" cy="507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descr="https://www.jcasolutions.com/templates/jm_consilium/images/presets/preset1/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575" y="89535"/>
            <a:ext cx="22574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992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561975"/>
          </a:xfrm>
        </p:spPr>
        <p:txBody>
          <a:bodyPr>
            <a:normAutofit fontScale="90000"/>
          </a:bodyPr>
          <a:lstStyle/>
          <a:p>
            <a:r>
              <a:rPr lang="sl-SI" sz="3200" dirty="0" smtClean="0">
                <a:hlinkClick r:id="rId3"/>
              </a:rPr>
              <a:t>RUSTICI: SCORM Engine, SCORM v oblaku</a:t>
            </a:r>
            <a:endParaRPr lang="sl-SI" sz="32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1778000"/>
            <a:ext cx="8128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6961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229600" cy="1143000"/>
          </a:xfrm>
        </p:spPr>
        <p:txBody>
          <a:bodyPr/>
          <a:lstStyle/>
          <a:p>
            <a:r>
              <a:rPr lang="sl-SI" dirty="0" smtClean="0">
                <a:hlinkClick r:id="rId3"/>
              </a:rPr>
              <a:t>Reload orodja</a:t>
            </a:r>
            <a:endParaRPr lang="sl-SI"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5" y="1124744"/>
            <a:ext cx="917321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7479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600" dirty="0" smtClean="0">
                <a:solidFill>
                  <a:srgbClr val="FF0000"/>
                </a:solidFill>
                <a:ea typeface="+mj-ea"/>
              </a:rPr>
              <a:t>Reload Editor – Disadvantages </a:t>
            </a:r>
            <a:endParaRPr lang="ar-JO" sz="3600" dirty="0">
              <a:solidFill>
                <a:srgbClr val="FF0000"/>
              </a:solidFill>
              <a:ea typeface="+mj-ea"/>
            </a:endParaRPr>
          </a:p>
        </p:txBody>
      </p:sp>
      <p:sp>
        <p:nvSpPr>
          <p:cNvPr id="52227" name="Content Placeholder 2"/>
          <p:cNvSpPr>
            <a:spLocks noGrp="1"/>
          </p:cNvSpPr>
          <p:nvPr>
            <p:ph idx="1"/>
          </p:nvPr>
        </p:nvSpPr>
        <p:spPr>
          <a:xfrm>
            <a:off x="1071563" y="1428750"/>
            <a:ext cx="7786687" cy="3368402"/>
          </a:xfrm>
        </p:spPr>
        <p:txBody>
          <a:bodyPr>
            <a:normAutofit/>
          </a:bodyPr>
          <a:lstStyle/>
          <a:p>
            <a:r>
              <a:rPr lang="en-US" altLang="en-US" sz="2400" dirty="0" smtClean="0">
                <a:cs typeface="Majalla UI"/>
              </a:rPr>
              <a:t>Does not Support </a:t>
            </a:r>
            <a:r>
              <a:rPr lang="en-US" altLang="en-US" sz="2400" b="1" dirty="0" smtClean="0">
                <a:cs typeface="Majalla UI"/>
              </a:rPr>
              <a:t>HTML</a:t>
            </a:r>
            <a:r>
              <a:rPr lang="en-US" altLang="en-US" sz="2400" dirty="0" smtClean="0">
                <a:cs typeface="Majalla UI"/>
              </a:rPr>
              <a:t> Editing and </a:t>
            </a:r>
            <a:r>
              <a:rPr lang="en-US" altLang="en-US" sz="2400" b="1" dirty="0" smtClean="0">
                <a:cs typeface="Majalla UI"/>
              </a:rPr>
              <a:t>Exam</a:t>
            </a:r>
            <a:r>
              <a:rPr lang="en-US" altLang="en-US" sz="2400" dirty="0" smtClean="0">
                <a:cs typeface="Majalla UI"/>
              </a:rPr>
              <a:t> editing that provided by </a:t>
            </a:r>
            <a:r>
              <a:rPr lang="en-US" altLang="en-US" sz="2400" dirty="0" err="1" smtClean="0">
                <a:cs typeface="Majalla UI"/>
              </a:rPr>
              <a:t>eXe</a:t>
            </a:r>
            <a:r>
              <a:rPr lang="en-US" altLang="en-US" sz="2400" dirty="0" smtClean="0">
                <a:cs typeface="Majalla UI"/>
              </a:rPr>
              <a:t> .</a:t>
            </a:r>
          </a:p>
          <a:p>
            <a:endParaRPr lang="en-US" altLang="en-US" sz="2400" dirty="0" smtClean="0">
              <a:cs typeface="Majalla UI"/>
            </a:endParaRPr>
          </a:p>
          <a:p>
            <a:r>
              <a:rPr lang="en-US" altLang="en-US" sz="2400" b="1" dirty="0" smtClean="0">
                <a:cs typeface="Majalla UI"/>
              </a:rPr>
              <a:t>Difficult</a:t>
            </a:r>
            <a:r>
              <a:rPr lang="en-US" altLang="en-US" sz="2400" dirty="0" smtClean="0">
                <a:cs typeface="Majalla UI"/>
              </a:rPr>
              <a:t> to </a:t>
            </a:r>
            <a:r>
              <a:rPr lang="en-US" altLang="en-US" sz="2400" b="1" dirty="0" smtClean="0">
                <a:cs typeface="Majalla UI"/>
              </a:rPr>
              <a:t>use</a:t>
            </a:r>
            <a:r>
              <a:rPr lang="en-US" altLang="en-US" sz="2400" dirty="0" smtClean="0">
                <a:cs typeface="Majalla UI"/>
              </a:rPr>
              <a:t> and requires a </a:t>
            </a:r>
            <a:r>
              <a:rPr lang="en-US" altLang="en-US" sz="2400" b="1" dirty="0" smtClean="0">
                <a:cs typeface="Majalla UI"/>
              </a:rPr>
              <a:t>professional</a:t>
            </a:r>
            <a:r>
              <a:rPr lang="en-US" altLang="en-US" sz="2400" dirty="0" smtClean="0">
                <a:cs typeface="Majalla UI"/>
              </a:rPr>
              <a:t> person to deal with. </a:t>
            </a:r>
            <a:r>
              <a:rPr lang="en-US" altLang="en-US" sz="2400" b="1" u="sng" dirty="0" smtClean="0">
                <a:cs typeface="Majalla UI"/>
              </a:rPr>
              <a:t>This software is more of a SCORM Editor than an Authoring Tool .</a:t>
            </a:r>
            <a:r>
              <a:rPr lang="en-US" altLang="en-US" sz="2400" dirty="0" smtClean="0">
                <a:cs typeface="Majalla UI"/>
              </a:rPr>
              <a:t> </a:t>
            </a:r>
            <a:endParaRPr lang="ar-JO" altLang="en-US" sz="2400" dirty="0" smtClean="0"/>
          </a:p>
        </p:txBody>
      </p:sp>
    </p:spTree>
    <p:extLst>
      <p:ext uri="{BB962C8B-B14F-4D97-AF65-F5344CB8AC3E}">
        <p14:creationId xmlns:p14="http://schemas.microsoft.com/office/powerpoint/2010/main" val="42717549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sl-SI" dirty="0" smtClean="0">
                <a:hlinkClick r:id="rId3"/>
              </a:rPr>
              <a:t>eXe Learning</a:t>
            </a:r>
            <a:endParaRPr lang="sl-SI" dirty="0"/>
          </a:p>
        </p:txBody>
      </p:sp>
      <p:pic>
        <p:nvPicPr>
          <p:cNvPr id="3" name="Slika 2"/>
          <p:cNvPicPr>
            <a:picLocks noChangeAspect="1"/>
          </p:cNvPicPr>
          <p:nvPr/>
        </p:nvPicPr>
        <p:blipFill>
          <a:blip r:embed="rId4"/>
          <a:stretch>
            <a:fillRect/>
          </a:stretch>
        </p:blipFill>
        <p:spPr>
          <a:xfrm>
            <a:off x="-54573" y="1043733"/>
            <a:ext cx="8703037" cy="5553619"/>
          </a:xfrm>
          <a:prstGeom prst="rect">
            <a:avLst/>
          </a:prstGeom>
        </p:spPr>
      </p:pic>
    </p:spTree>
    <p:extLst>
      <p:ext uri="{BB962C8B-B14F-4D97-AF65-F5344CB8AC3E}">
        <p14:creationId xmlns:p14="http://schemas.microsoft.com/office/powerpoint/2010/main" val="31048786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600" dirty="0" err="1" smtClean="0">
                <a:solidFill>
                  <a:srgbClr val="FF0000"/>
                </a:solidFill>
                <a:ea typeface="+mj-ea"/>
              </a:rPr>
              <a:t>eXeLearning</a:t>
            </a:r>
            <a:r>
              <a:rPr lang="en-US" sz="3600" dirty="0" smtClean="0">
                <a:solidFill>
                  <a:srgbClr val="FF0000"/>
                </a:solidFill>
                <a:ea typeface="+mj-ea"/>
              </a:rPr>
              <a:t>   - Advantages </a:t>
            </a:r>
            <a:endParaRPr lang="ar-JO" sz="3600" dirty="0">
              <a:solidFill>
                <a:srgbClr val="FF0000"/>
              </a:solidFill>
              <a:ea typeface="+mj-ea"/>
            </a:endParaRPr>
          </a:p>
        </p:txBody>
      </p:sp>
      <p:sp>
        <p:nvSpPr>
          <p:cNvPr id="46083" name="Content Placeholder 2"/>
          <p:cNvSpPr>
            <a:spLocks noGrp="1"/>
          </p:cNvSpPr>
          <p:nvPr>
            <p:ph idx="1"/>
          </p:nvPr>
        </p:nvSpPr>
        <p:spPr/>
        <p:txBody>
          <a:bodyPr>
            <a:normAutofit/>
          </a:bodyPr>
          <a:lstStyle/>
          <a:p>
            <a:pPr>
              <a:spcBef>
                <a:spcPts val="1200"/>
              </a:spcBef>
            </a:pPr>
            <a:r>
              <a:rPr lang="en-US" altLang="en-US" sz="2400" dirty="0" smtClean="0">
                <a:cs typeface="Majalla UI"/>
              </a:rPr>
              <a:t> It is a </a:t>
            </a:r>
            <a:r>
              <a:rPr lang="en-US" altLang="en-US" sz="2400" b="1" dirty="0" smtClean="0">
                <a:cs typeface="Majalla UI"/>
              </a:rPr>
              <a:t>free</a:t>
            </a:r>
            <a:r>
              <a:rPr lang="en-US" altLang="en-US" sz="2400" dirty="0" smtClean="0">
                <a:cs typeface="Majalla UI"/>
              </a:rPr>
              <a:t> and </a:t>
            </a:r>
            <a:r>
              <a:rPr lang="en-US" altLang="en-US" sz="2400" b="1" dirty="0" smtClean="0">
                <a:cs typeface="Majalla UI"/>
              </a:rPr>
              <a:t>user friendly </a:t>
            </a:r>
            <a:r>
              <a:rPr lang="en-US" altLang="en-US" sz="2400" dirty="0" err="1" smtClean="0">
                <a:cs typeface="Majalla UI"/>
              </a:rPr>
              <a:t>xHTML</a:t>
            </a:r>
            <a:r>
              <a:rPr lang="sl-SI" altLang="en-US" sz="2400" dirty="0" smtClean="0">
                <a:cs typeface="Majalla UI"/>
              </a:rPr>
              <a:t> </a:t>
            </a:r>
            <a:r>
              <a:rPr lang="en-US" altLang="en-US" sz="2400" dirty="0" smtClean="0">
                <a:cs typeface="Majalla UI"/>
              </a:rPr>
              <a:t> e-learning  editor </a:t>
            </a:r>
          </a:p>
          <a:p>
            <a:pPr>
              <a:spcBef>
                <a:spcPts val="1200"/>
              </a:spcBef>
            </a:pPr>
            <a:r>
              <a:rPr lang="en-US" altLang="en-US" sz="2400" dirty="0" smtClean="0">
                <a:cs typeface="Majalla UI"/>
              </a:rPr>
              <a:t>The main advantage of this tool is the ease of use and great support of webpage editing ( the main part of any e-learning activity ). </a:t>
            </a:r>
          </a:p>
          <a:p>
            <a:pPr>
              <a:spcBef>
                <a:spcPts val="1200"/>
              </a:spcBef>
            </a:pPr>
            <a:r>
              <a:rPr lang="en-US" altLang="en-US" sz="2400" dirty="0" smtClean="0">
                <a:cs typeface="Majalla UI"/>
              </a:rPr>
              <a:t>Also </a:t>
            </a:r>
            <a:r>
              <a:rPr lang="en-US" altLang="en-US" sz="2400" b="1" dirty="0" smtClean="0">
                <a:cs typeface="Majalla UI"/>
              </a:rPr>
              <a:t>support</a:t>
            </a:r>
            <a:r>
              <a:rPr lang="en-US" altLang="en-US" sz="2400" dirty="0" smtClean="0">
                <a:cs typeface="Majalla UI"/>
              </a:rPr>
              <a:t> </a:t>
            </a:r>
            <a:r>
              <a:rPr lang="en-US" altLang="en-US" sz="2400" b="1" dirty="0" smtClean="0">
                <a:cs typeface="Majalla UI"/>
              </a:rPr>
              <a:t>simple SCORM compliant quiz's . </a:t>
            </a:r>
          </a:p>
          <a:p>
            <a:pPr>
              <a:spcBef>
                <a:spcPts val="1200"/>
              </a:spcBef>
            </a:pPr>
            <a:endParaRPr lang="ar-JO" altLang="en-US" sz="2400" dirty="0" smtClean="0"/>
          </a:p>
        </p:txBody>
      </p:sp>
    </p:spTree>
    <p:extLst>
      <p:ext uri="{BB962C8B-B14F-4D97-AF65-F5344CB8AC3E}">
        <p14:creationId xmlns:p14="http://schemas.microsoft.com/office/powerpoint/2010/main" val="16115774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48"/>
            <a:ext cx="8229600" cy="1143000"/>
          </a:xfrm>
        </p:spPr>
        <p:txBody>
          <a:bodyPr>
            <a:normAutofit/>
          </a:bodyPr>
          <a:lstStyle/>
          <a:p>
            <a:r>
              <a:rPr lang="en-US" sz="4000" dirty="0" err="1" smtClean="0">
                <a:solidFill>
                  <a:srgbClr val="FF0000"/>
                </a:solidFill>
                <a:hlinkClick r:id="rId3"/>
              </a:rPr>
              <a:t>Icodeon</a:t>
            </a:r>
            <a:r>
              <a:rPr lang="en-US" sz="4000" dirty="0" smtClean="0">
                <a:solidFill>
                  <a:srgbClr val="FF0000"/>
                </a:solidFill>
              </a:rPr>
              <a:t>: </a:t>
            </a:r>
            <a:r>
              <a:rPr lang="en-US" sz="4000" dirty="0" err="1" smtClean="0">
                <a:solidFill>
                  <a:srgbClr val="FF0000"/>
                </a:solidFill>
              </a:rPr>
              <a:t>komercialna</a:t>
            </a:r>
            <a:r>
              <a:rPr lang="en-US" sz="4000" dirty="0" smtClean="0">
                <a:solidFill>
                  <a:srgbClr val="FF0000"/>
                </a:solidFill>
              </a:rPr>
              <a:t> </a:t>
            </a:r>
            <a:r>
              <a:rPr lang="en-US" sz="4000" dirty="0" err="1" smtClean="0">
                <a:solidFill>
                  <a:srgbClr val="FF0000"/>
                </a:solidFill>
              </a:rPr>
              <a:t>orodja</a:t>
            </a:r>
            <a:endParaRPr lang="sl-SI" sz="4000" dirty="0">
              <a:solidFill>
                <a:srgbClr val="FF0000"/>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1" y="1124744"/>
            <a:ext cx="8741771" cy="546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5596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4165"/>
            <a:ext cx="8229600" cy="1143000"/>
          </a:xfrm>
        </p:spPr>
        <p:txBody>
          <a:bodyPr>
            <a:normAutofit fontScale="90000"/>
          </a:bodyPr>
          <a:lstStyle/>
          <a:p>
            <a:r>
              <a:rPr lang="sl-SI" sz="3600" dirty="0" err="1" smtClean="0">
                <a:solidFill>
                  <a:srgbClr val="FF0000"/>
                </a:solidFill>
                <a:hlinkClick r:id="rId3"/>
              </a:rPr>
              <a:t>CourseLab</a:t>
            </a:r>
            <a:r>
              <a:rPr lang="sl-SI" sz="3600" dirty="0" smtClean="0">
                <a:solidFill>
                  <a:srgbClr val="FF0000"/>
                </a:solidFill>
              </a:rPr>
              <a:t/>
            </a:r>
            <a:br>
              <a:rPr lang="sl-SI" sz="3600" dirty="0" smtClean="0">
                <a:solidFill>
                  <a:srgbClr val="FF0000"/>
                </a:solidFill>
              </a:rPr>
            </a:br>
            <a:r>
              <a:rPr lang="sl-SI" sz="3600" dirty="0" smtClean="0">
                <a:solidFill>
                  <a:srgbClr val="FF0000"/>
                </a:solidFill>
              </a:rPr>
              <a:t>prosto dostopen in komercialen</a:t>
            </a:r>
            <a:endParaRPr lang="sl-SI" sz="3600" dirty="0">
              <a:solidFill>
                <a:srgbClr val="FF0000"/>
              </a:solidFill>
            </a:endParaRPr>
          </a:p>
        </p:txBody>
      </p:sp>
      <p:pic>
        <p:nvPicPr>
          <p:cNvPr id="4" name="Slika 3"/>
          <p:cNvPicPr>
            <a:picLocks noChangeAspect="1"/>
          </p:cNvPicPr>
          <p:nvPr/>
        </p:nvPicPr>
        <p:blipFill>
          <a:blip r:embed="rId4"/>
          <a:stretch>
            <a:fillRect/>
          </a:stretch>
        </p:blipFill>
        <p:spPr>
          <a:xfrm>
            <a:off x="0" y="1131371"/>
            <a:ext cx="9144000" cy="5129146"/>
          </a:xfrm>
          <a:prstGeom prst="rect">
            <a:avLst/>
          </a:prstGeom>
        </p:spPr>
      </p:pic>
    </p:spTree>
    <p:extLst>
      <p:ext uri="{BB962C8B-B14F-4D97-AF65-F5344CB8AC3E}">
        <p14:creationId xmlns:p14="http://schemas.microsoft.com/office/powerpoint/2010/main" val="10530107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defRPr/>
            </a:pPr>
            <a:r>
              <a:rPr lang="sl-SI" dirty="0" smtClean="0">
                <a:solidFill>
                  <a:srgbClr val="FF0000"/>
                </a:solidFill>
              </a:rPr>
              <a:t>Paket </a:t>
            </a:r>
            <a:r>
              <a:rPr lang="sl-SI" dirty="0" err="1" smtClean="0">
                <a:solidFill>
                  <a:srgbClr val="FF0000"/>
                </a:solidFill>
              </a:rPr>
              <a:t>IMS</a:t>
            </a:r>
            <a:r>
              <a:rPr lang="sl-SI" dirty="0" smtClean="0">
                <a:solidFill>
                  <a:srgbClr val="FF0000"/>
                </a:solidFill>
              </a:rPr>
              <a:t> </a:t>
            </a:r>
            <a:r>
              <a:rPr lang="sl-SI" dirty="0" err="1" smtClean="0">
                <a:solidFill>
                  <a:srgbClr val="FF0000"/>
                </a:solidFill>
              </a:rPr>
              <a:t>Common</a:t>
            </a:r>
            <a:r>
              <a:rPr lang="sl-SI" dirty="0" smtClean="0">
                <a:solidFill>
                  <a:srgbClr val="FF0000"/>
                </a:solidFill>
              </a:rPr>
              <a:t> </a:t>
            </a:r>
            <a:r>
              <a:rPr lang="sl-SI" dirty="0" err="1" smtClean="0">
                <a:solidFill>
                  <a:srgbClr val="FF0000"/>
                </a:solidFill>
              </a:rPr>
              <a:t>Cartridge</a:t>
            </a:r>
            <a:endParaRPr lang="sl-SI" dirty="0">
              <a:solidFill>
                <a:srgbClr val="FF0000"/>
              </a:solidFill>
            </a:endParaRPr>
          </a:p>
        </p:txBody>
      </p:sp>
      <p:sp>
        <p:nvSpPr>
          <p:cNvPr id="32771" name="Content Placeholder 2"/>
          <p:cNvSpPr>
            <a:spLocks noGrp="1"/>
          </p:cNvSpPr>
          <p:nvPr>
            <p:ph idx="4294967295"/>
          </p:nvPr>
        </p:nvSpPr>
        <p:spPr>
          <a:xfrm>
            <a:off x="576970" y="1496927"/>
            <a:ext cx="8229600" cy="3900488"/>
          </a:xfrm>
        </p:spPr>
        <p:txBody>
          <a:bodyPr>
            <a:normAutofit/>
          </a:bodyPr>
          <a:lstStyle/>
          <a:p>
            <a:r>
              <a:rPr lang="sl-SI" sz="2800" dirty="0" smtClean="0"/>
              <a:t>V osnovi podoben paketu SCORM</a:t>
            </a:r>
          </a:p>
          <a:p>
            <a:pPr lvl="1"/>
            <a:r>
              <a:rPr lang="sl-SI" sz="2400" dirty="0" smtClean="0"/>
              <a:t>manifest</a:t>
            </a:r>
          </a:p>
          <a:p>
            <a:r>
              <a:rPr lang="sl-SI" sz="2800" dirty="0" smtClean="0"/>
              <a:t>Ne vsebuje programskega vmesnika API</a:t>
            </a:r>
          </a:p>
          <a:p>
            <a:pPr lvl="1"/>
            <a:r>
              <a:rPr lang="sl-SI" sz="2400" dirty="0" smtClean="0"/>
              <a:t>ukinja komunikacijo z VLE</a:t>
            </a:r>
          </a:p>
          <a:p>
            <a:pPr lvl="2"/>
            <a:r>
              <a:rPr lang="sl-SI" sz="2000" dirty="0" smtClean="0"/>
              <a:t>uporaba navadnih spletnih strani</a:t>
            </a:r>
          </a:p>
          <a:p>
            <a:pPr lvl="2"/>
            <a:r>
              <a:rPr lang="sl-SI" sz="2000" dirty="0" smtClean="0"/>
              <a:t>ni sledenja uporabniku</a:t>
            </a:r>
          </a:p>
        </p:txBody>
      </p:sp>
      <p:grpSp>
        <p:nvGrpSpPr>
          <p:cNvPr id="3" name="Group 50"/>
          <p:cNvGrpSpPr>
            <a:grpSpLocks/>
          </p:cNvGrpSpPr>
          <p:nvPr/>
        </p:nvGrpSpPr>
        <p:grpSpPr bwMode="auto">
          <a:xfrm>
            <a:off x="2997152" y="3501008"/>
            <a:ext cx="6120234" cy="3240360"/>
            <a:chOff x="4473897" y="3553852"/>
            <a:chExt cx="4490591" cy="2395428"/>
          </a:xfrm>
        </p:grpSpPr>
        <p:pic>
          <p:nvPicPr>
            <p:cNvPr id="32775" name="Picture 6" descr="zip-file-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885" y="4849996"/>
              <a:ext cx="672304" cy="77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6417491" y="5425429"/>
              <a:ext cx="1173461" cy="523851"/>
            </a:xfrm>
            <a:prstGeom prst="rect">
              <a:avLst/>
            </a:prstGeom>
            <a:noFill/>
            <a:ln w="9525">
              <a:noFill/>
              <a:miter lim="800000"/>
              <a:headEnd/>
              <a:tailEnd/>
            </a:ln>
            <a:effectLst/>
          </p:spPr>
          <p:txBody>
            <a:bodyPr wrap="none">
              <a:spAutoFit/>
            </a:bodyPr>
            <a:lstStyle/>
            <a:p>
              <a:pPr>
                <a:defRPr/>
              </a:pPr>
              <a:r>
                <a:rPr lang="sl-SI" dirty="0">
                  <a:solidFill>
                    <a:schemeClr val="bg1">
                      <a:lumMod val="50000"/>
                    </a:schemeClr>
                  </a:solidFill>
                  <a:effectLst>
                    <a:outerShdw blurRad="38100" dist="38100" dir="2700000" algn="tl">
                      <a:srgbClr val="C0C0C0"/>
                    </a:outerShdw>
                  </a:effectLst>
                </a:rPr>
                <a:t>Paket </a:t>
              </a:r>
              <a:r>
                <a:rPr lang="sl-SI" dirty="0" err="1">
                  <a:solidFill>
                    <a:schemeClr val="bg1">
                      <a:lumMod val="50000"/>
                    </a:schemeClr>
                  </a:solidFill>
                  <a:effectLst>
                    <a:outerShdw blurRad="38100" dist="38100" dir="2700000" algn="tl">
                      <a:srgbClr val="C0C0C0"/>
                    </a:outerShdw>
                  </a:effectLst>
                </a:rPr>
                <a:t>CC</a:t>
              </a:r>
              <a:endParaRPr lang="en-US" sz="2800" dirty="0">
                <a:solidFill>
                  <a:schemeClr val="bg1">
                    <a:lumMod val="50000"/>
                  </a:schemeClr>
                </a:solidFill>
                <a:effectLst>
                  <a:outerShdw blurRad="38100" dist="38100" dir="2700000" algn="tl">
                    <a:srgbClr val="C0C0C0"/>
                  </a:outerShdw>
                </a:effectLst>
              </a:endParaRPr>
            </a:p>
          </p:txBody>
        </p:sp>
        <p:sp>
          <p:nvSpPr>
            <p:cNvPr id="32777" name="AutoShape 17"/>
            <p:cNvSpPr>
              <a:spLocks noChangeArrowheads="1"/>
            </p:cNvSpPr>
            <p:nvPr/>
          </p:nvSpPr>
          <p:spPr bwMode="auto">
            <a:xfrm rot="432300">
              <a:off x="5446593" y="5262523"/>
              <a:ext cx="983915" cy="103936"/>
            </a:xfrm>
            <a:prstGeom prst="rightArrow">
              <a:avLst>
                <a:gd name="adj1" fmla="val 50000"/>
                <a:gd name="adj2" fmla="val 236795"/>
              </a:avLst>
            </a:prstGeom>
            <a:solidFill>
              <a:schemeClr val="accent1"/>
            </a:solidFill>
            <a:ln w="9525">
              <a:solidFill>
                <a:schemeClr val="tx1"/>
              </a:solidFill>
              <a:miter lim="800000"/>
              <a:headEnd/>
              <a:tailEnd/>
            </a:ln>
          </p:spPr>
          <p:txBody>
            <a:bodyPr wrap="none" anchor="ctr"/>
            <a:lstStyle/>
            <a:p>
              <a:endParaRPr lang="sl-SI"/>
            </a:p>
          </p:txBody>
        </p:sp>
        <p:sp>
          <p:nvSpPr>
            <p:cNvPr id="32778" name="AutoShape 33"/>
            <p:cNvSpPr>
              <a:spLocks noChangeArrowheads="1"/>
            </p:cNvSpPr>
            <p:nvPr/>
          </p:nvSpPr>
          <p:spPr bwMode="auto">
            <a:xfrm rot="2732277">
              <a:off x="6103804" y="4897760"/>
              <a:ext cx="547888" cy="134775"/>
            </a:xfrm>
            <a:prstGeom prst="rightArrow">
              <a:avLst>
                <a:gd name="adj1" fmla="val 50000"/>
                <a:gd name="adj2" fmla="val 101687"/>
              </a:avLst>
            </a:prstGeom>
            <a:solidFill>
              <a:schemeClr val="accent1"/>
            </a:solidFill>
            <a:ln w="9525">
              <a:solidFill>
                <a:schemeClr val="tx1"/>
              </a:solidFill>
              <a:miter lim="800000"/>
              <a:headEnd/>
              <a:tailEnd/>
            </a:ln>
          </p:spPr>
          <p:txBody>
            <a:bodyPr wrap="none" anchor="ctr"/>
            <a:lstStyle/>
            <a:p>
              <a:endParaRPr lang="sl-SI"/>
            </a:p>
          </p:txBody>
        </p:sp>
        <p:sp>
          <p:nvSpPr>
            <p:cNvPr id="32779" name="AutoShape 34"/>
            <p:cNvSpPr>
              <a:spLocks noChangeArrowheads="1"/>
            </p:cNvSpPr>
            <p:nvPr/>
          </p:nvSpPr>
          <p:spPr bwMode="auto">
            <a:xfrm rot="7698401">
              <a:off x="7034576" y="4530172"/>
              <a:ext cx="537118" cy="139469"/>
            </a:xfrm>
            <a:prstGeom prst="rightArrow">
              <a:avLst>
                <a:gd name="adj1" fmla="val 50000"/>
                <a:gd name="adj2" fmla="val 110846"/>
              </a:avLst>
            </a:prstGeom>
            <a:solidFill>
              <a:schemeClr val="accent1"/>
            </a:solidFill>
            <a:ln w="9525">
              <a:solidFill>
                <a:schemeClr val="tx1"/>
              </a:solidFill>
              <a:miter lim="800000"/>
              <a:headEnd/>
              <a:tailEnd/>
            </a:ln>
          </p:spPr>
          <p:txBody>
            <a:bodyPr wrap="none" anchor="ctr"/>
            <a:lstStyle/>
            <a:p>
              <a:endParaRPr lang="sl-SI"/>
            </a:p>
          </p:txBody>
        </p:sp>
        <p:sp>
          <p:nvSpPr>
            <p:cNvPr id="32780" name="AutoShape 47"/>
            <p:cNvSpPr>
              <a:spLocks noChangeArrowheads="1"/>
            </p:cNvSpPr>
            <p:nvPr/>
          </p:nvSpPr>
          <p:spPr bwMode="auto">
            <a:xfrm rot="10412768">
              <a:off x="7261542" y="5211125"/>
              <a:ext cx="688284" cy="155334"/>
            </a:xfrm>
            <a:prstGeom prst="rightArrow">
              <a:avLst>
                <a:gd name="adj1" fmla="val 50000"/>
                <a:gd name="adj2" fmla="val 110836"/>
              </a:avLst>
            </a:prstGeom>
            <a:solidFill>
              <a:schemeClr val="accent1"/>
            </a:solidFill>
            <a:ln w="9525">
              <a:solidFill>
                <a:schemeClr val="tx1"/>
              </a:solidFill>
              <a:miter lim="800000"/>
              <a:headEnd/>
              <a:tailEnd/>
            </a:ln>
          </p:spPr>
          <p:txBody>
            <a:bodyPr wrap="none" anchor="ctr"/>
            <a:lstStyle/>
            <a:p>
              <a:endParaRPr lang="sl-SI"/>
            </a:p>
          </p:txBody>
        </p:sp>
        <p:grpSp>
          <p:nvGrpSpPr>
            <p:cNvPr id="32781" name="Group 72"/>
            <p:cNvGrpSpPr>
              <a:grpSpLocks noChangeAspect="1"/>
            </p:cNvGrpSpPr>
            <p:nvPr/>
          </p:nvGrpSpPr>
          <p:grpSpPr bwMode="auto">
            <a:xfrm>
              <a:off x="5492645" y="3861048"/>
              <a:ext cx="1239595" cy="895452"/>
              <a:chOff x="-639" y="1715"/>
              <a:chExt cx="2927" cy="2113"/>
            </a:xfrm>
          </p:grpSpPr>
          <p:pic>
            <p:nvPicPr>
              <p:cNvPr id="32808" name="Picture 73" descr="Music-File-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 y="2123"/>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74" descr="css_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 y="264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75" descr="html_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2895"/>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76" descr="JPEG-File-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 y="1715"/>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77" descr="js_f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2006"/>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78" descr="Movie-File-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2" y="2713"/>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4" name="Line 79"/>
              <p:cNvSpPr>
                <a:spLocks noChangeAspect="1" noChangeShapeType="1"/>
              </p:cNvSpPr>
              <p:nvPr/>
            </p:nvSpPr>
            <p:spPr bwMode="auto">
              <a:xfrm flipH="1" flipV="1">
                <a:off x="-114" y="2940"/>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5" name="Line 80"/>
              <p:cNvSpPr>
                <a:spLocks noChangeAspect="1" noChangeShapeType="1"/>
              </p:cNvSpPr>
              <p:nvPr/>
            </p:nvSpPr>
            <p:spPr bwMode="auto">
              <a:xfrm flipH="1" flipV="1">
                <a:off x="113" y="2577"/>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6" name="Line 81"/>
              <p:cNvSpPr>
                <a:spLocks noChangeAspect="1" noChangeShapeType="1"/>
              </p:cNvSpPr>
              <p:nvPr/>
            </p:nvSpPr>
            <p:spPr bwMode="auto">
              <a:xfrm flipH="1" flipV="1">
                <a:off x="794" y="2577"/>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7" name="Line 82"/>
              <p:cNvSpPr>
                <a:spLocks noChangeAspect="1" noChangeShapeType="1"/>
              </p:cNvSpPr>
              <p:nvPr/>
            </p:nvSpPr>
            <p:spPr bwMode="auto">
              <a:xfrm flipV="1">
                <a:off x="1066" y="2531"/>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8" name="Line 83"/>
              <p:cNvSpPr>
                <a:spLocks noChangeAspect="1" noChangeShapeType="1"/>
              </p:cNvSpPr>
              <p:nvPr/>
            </p:nvSpPr>
            <p:spPr bwMode="auto">
              <a:xfrm flipV="1">
                <a:off x="1247" y="2985"/>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782" name="Picture 109" descr="xml_fi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1783" y="4796522"/>
              <a:ext cx="547888" cy="5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0"/>
            <p:cNvSpPr txBox="1">
              <a:spLocks noChangeArrowheads="1"/>
            </p:cNvSpPr>
            <p:nvPr/>
          </p:nvSpPr>
          <p:spPr bwMode="auto">
            <a:xfrm>
              <a:off x="4473897" y="5263511"/>
              <a:ext cx="1055956" cy="369870"/>
            </a:xfrm>
            <a:prstGeom prst="rect">
              <a:avLst/>
            </a:prstGeom>
            <a:noFill/>
            <a:ln w="9525">
              <a:noFill/>
              <a:miter lim="800000"/>
              <a:headEnd/>
              <a:tailEnd/>
            </a:ln>
            <a:effectLst/>
          </p:spPr>
          <p:txBody>
            <a:bodyPr wrap="none">
              <a:spAutoFit/>
            </a:bodyPr>
            <a:lstStyle/>
            <a:p>
              <a:pPr>
                <a:defRPr/>
              </a:pPr>
              <a:r>
                <a:rPr lang="sl-SI" dirty="0">
                  <a:solidFill>
                    <a:schemeClr val="bg1">
                      <a:lumMod val="50000"/>
                    </a:schemeClr>
                  </a:solidFill>
                  <a:effectLst>
                    <a:outerShdw blurRad="38100" dist="38100" dir="2700000" algn="tl">
                      <a:srgbClr val="C0C0C0"/>
                    </a:outerShdw>
                  </a:effectLst>
                </a:rPr>
                <a:t>Manifest</a:t>
              </a:r>
              <a:endParaRPr lang="en-US" dirty="0">
                <a:solidFill>
                  <a:schemeClr val="bg1">
                    <a:lumMod val="50000"/>
                  </a:schemeClr>
                </a:solidFill>
                <a:effectLst>
                  <a:outerShdw blurRad="38100" dist="38100" dir="2700000" algn="tl">
                    <a:srgbClr val="C0C0C0"/>
                  </a:outerShdw>
                </a:effectLst>
              </a:endParaRPr>
            </a:p>
          </p:txBody>
        </p:sp>
        <p:grpSp>
          <p:nvGrpSpPr>
            <p:cNvPr id="32784" name="Group 111"/>
            <p:cNvGrpSpPr>
              <a:grpSpLocks noChangeAspect="1"/>
            </p:cNvGrpSpPr>
            <p:nvPr/>
          </p:nvGrpSpPr>
          <p:grpSpPr bwMode="auto">
            <a:xfrm>
              <a:off x="7155318" y="3553852"/>
              <a:ext cx="1239595" cy="895452"/>
              <a:chOff x="-639" y="980"/>
              <a:chExt cx="2927" cy="2113"/>
            </a:xfrm>
          </p:grpSpPr>
          <p:pic>
            <p:nvPicPr>
              <p:cNvPr id="32797" name="Picture 112" descr="Music-File-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 y="1388"/>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113" descr="css_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 y="1907"/>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114" descr="html_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2160"/>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115" descr="JPEG-File-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 y="980"/>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116" descr="js_f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1271"/>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2" name="Picture 117" descr="Movie-File-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2" y="1978"/>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3" name="Line 118"/>
              <p:cNvSpPr>
                <a:spLocks noChangeAspect="1" noChangeShapeType="1"/>
              </p:cNvSpPr>
              <p:nvPr/>
            </p:nvSpPr>
            <p:spPr bwMode="auto">
              <a:xfrm flipH="1" flipV="1">
                <a:off x="-114" y="2205"/>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4" name="Line 119"/>
              <p:cNvSpPr>
                <a:spLocks noChangeAspect="1" noChangeShapeType="1"/>
              </p:cNvSpPr>
              <p:nvPr/>
            </p:nvSpPr>
            <p:spPr bwMode="auto">
              <a:xfrm flipH="1" flipV="1">
                <a:off x="113" y="1842"/>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5" name="Line 120"/>
              <p:cNvSpPr>
                <a:spLocks noChangeAspect="1" noChangeShapeType="1"/>
              </p:cNvSpPr>
              <p:nvPr/>
            </p:nvSpPr>
            <p:spPr bwMode="auto">
              <a:xfrm flipH="1" flipV="1">
                <a:off x="794" y="1842"/>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6" name="Line 121"/>
              <p:cNvSpPr>
                <a:spLocks noChangeAspect="1" noChangeShapeType="1"/>
              </p:cNvSpPr>
              <p:nvPr/>
            </p:nvSpPr>
            <p:spPr bwMode="auto">
              <a:xfrm flipV="1">
                <a:off x="1066" y="1796"/>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7" name="Line 122"/>
              <p:cNvSpPr>
                <a:spLocks noChangeAspect="1" noChangeShapeType="1"/>
              </p:cNvSpPr>
              <p:nvPr/>
            </p:nvSpPr>
            <p:spPr bwMode="auto">
              <a:xfrm flipV="1">
                <a:off x="1247" y="2250"/>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2785" name="Group 123"/>
            <p:cNvGrpSpPr>
              <a:grpSpLocks noChangeAspect="1"/>
            </p:cNvGrpSpPr>
            <p:nvPr/>
          </p:nvGrpSpPr>
          <p:grpSpPr bwMode="auto">
            <a:xfrm>
              <a:off x="7724893" y="4589790"/>
              <a:ext cx="1239595" cy="895452"/>
              <a:chOff x="-639" y="980"/>
              <a:chExt cx="2927" cy="2113"/>
            </a:xfrm>
          </p:grpSpPr>
          <p:pic>
            <p:nvPicPr>
              <p:cNvPr id="32786" name="Picture 124" descr="Music-File-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 y="1388"/>
                <a:ext cx="45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25" descr="css_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 y="1907"/>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126" descr="html_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2160"/>
                <a:ext cx="933"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127" descr="JPEG-File-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 y="980"/>
                <a:ext cx="85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0" name="Picture 128" descr="js_f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1271"/>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129" descr="Movie-File-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2" y="1978"/>
                <a:ext cx="496"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2" name="Line 130"/>
              <p:cNvSpPr>
                <a:spLocks noChangeAspect="1" noChangeShapeType="1"/>
              </p:cNvSpPr>
              <p:nvPr/>
            </p:nvSpPr>
            <p:spPr bwMode="auto">
              <a:xfrm flipH="1" flipV="1">
                <a:off x="-114" y="2205"/>
                <a:ext cx="454"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3" name="Line 131"/>
              <p:cNvSpPr>
                <a:spLocks noChangeAspect="1" noChangeShapeType="1"/>
              </p:cNvSpPr>
              <p:nvPr/>
            </p:nvSpPr>
            <p:spPr bwMode="auto">
              <a:xfrm flipH="1" flipV="1">
                <a:off x="113" y="1842"/>
                <a:ext cx="363" cy="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4" name="Line 132"/>
              <p:cNvSpPr>
                <a:spLocks noChangeAspect="1" noChangeShapeType="1"/>
              </p:cNvSpPr>
              <p:nvPr/>
            </p:nvSpPr>
            <p:spPr bwMode="auto">
              <a:xfrm flipH="1" flipV="1">
                <a:off x="794" y="1842"/>
                <a:ext cx="0"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5" name="Line 133"/>
              <p:cNvSpPr>
                <a:spLocks noChangeAspect="1" noChangeShapeType="1"/>
              </p:cNvSpPr>
              <p:nvPr/>
            </p:nvSpPr>
            <p:spPr bwMode="auto">
              <a:xfrm flipV="1">
                <a:off x="1066" y="1796"/>
                <a:ext cx="453"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6" name="Line 134"/>
              <p:cNvSpPr>
                <a:spLocks noChangeAspect="1" noChangeShapeType="1"/>
              </p:cNvSpPr>
              <p:nvPr/>
            </p:nvSpPr>
            <p:spPr bwMode="auto">
              <a:xfrm flipV="1">
                <a:off x="1247" y="2250"/>
                <a:ext cx="49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74851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751394" y="539623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sl-SI" sz="2400" b="1" u="sng">
              <a:solidFill>
                <a:srgbClr val="000000"/>
              </a:solidFill>
              <a:latin typeface="Times New Roman" charset="0"/>
            </a:endParaRPr>
          </a:p>
        </p:txBody>
      </p:sp>
      <p:sp>
        <p:nvSpPr>
          <p:cNvPr id="18435" name="Text Box 5"/>
          <p:cNvSpPr txBox="1">
            <a:spLocks noChangeArrowheads="1"/>
          </p:cNvSpPr>
          <p:nvPr/>
        </p:nvSpPr>
        <p:spPr bwMode="auto">
          <a:xfrm>
            <a:off x="531649" y="1176634"/>
            <a:ext cx="828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dirty="0">
                <a:solidFill>
                  <a:srgbClr val="000000"/>
                </a:solidFill>
                <a:latin typeface="Verdana" pitchFamily="34" charset="0"/>
              </a:rPr>
              <a:t>3. </a:t>
            </a:r>
            <a:r>
              <a:rPr lang="sl-SI" sz="2400" dirty="0" smtClean="0">
                <a:solidFill>
                  <a:srgbClr val="000000"/>
                </a:solidFill>
                <a:latin typeface="Verdana" pitchFamily="34" charset="0"/>
              </a:rPr>
              <a:t>LMS posreduje vsebino učencu in preverja interakcije</a:t>
            </a:r>
            <a:endParaRPr lang="en-US" sz="2400" dirty="0">
              <a:solidFill>
                <a:srgbClr val="000000"/>
              </a:solidFill>
              <a:latin typeface="Verdana" pitchFamily="34" charset="0"/>
            </a:endParaRPr>
          </a:p>
        </p:txBody>
      </p:sp>
      <p:sp>
        <p:nvSpPr>
          <p:cNvPr id="18436" name="Rectangle 9"/>
          <p:cNvSpPr>
            <a:spLocks noGrp="1" noChangeArrowheads="1"/>
          </p:cNvSpPr>
          <p:nvPr>
            <p:ph type="title"/>
          </p:nvPr>
        </p:nvSpPr>
        <p:spPr>
          <a:xfrm>
            <a:off x="447675" y="0"/>
            <a:ext cx="8229600" cy="1143000"/>
          </a:xfrm>
          <a:noFill/>
        </p:spPr>
        <p:txBody>
          <a:bodyPr>
            <a:normAutofit fontScale="90000"/>
          </a:bodyPr>
          <a:lstStyle/>
          <a:p>
            <a:r>
              <a:rPr lang="sl-SI" dirty="0">
                <a:solidFill>
                  <a:srgbClr val="FF0000"/>
                </a:solidFill>
              </a:rPr>
              <a:t>Priprava in uporaba vsebinskih paketov</a:t>
            </a:r>
            <a:endParaRPr lang="en-US" dirty="0" smtClean="0">
              <a:solidFill>
                <a:srgbClr val="FF0000"/>
              </a:solidFill>
            </a:endParaRPr>
          </a:p>
        </p:txBody>
      </p:sp>
      <p:pic>
        <p:nvPicPr>
          <p:cNvPr id="184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19" y="3068960"/>
            <a:ext cx="86931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11"/>
          <p:cNvSpPr txBox="1">
            <a:spLocks noChangeArrowheads="1"/>
          </p:cNvSpPr>
          <p:nvPr/>
        </p:nvSpPr>
        <p:spPr bwMode="auto">
          <a:xfrm>
            <a:off x="538544" y="3232473"/>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dirty="0" smtClean="0">
                <a:solidFill>
                  <a:srgbClr val="000000"/>
                </a:solidFill>
              </a:rPr>
              <a:t>Učenec</a:t>
            </a:r>
            <a:endParaRPr lang="sl-SI" dirty="0">
              <a:solidFill>
                <a:srgbClr val="000000"/>
              </a:solidFill>
            </a:endParaRPr>
          </a:p>
        </p:txBody>
      </p:sp>
      <p:sp>
        <p:nvSpPr>
          <p:cNvPr id="18439" name="Text Box 13"/>
          <p:cNvSpPr txBox="1">
            <a:spLocks noChangeArrowheads="1"/>
          </p:cNvSpPr>
          <p:nvPr/>
        </p:nvSpPr>
        <p:spPr bwMode="auto">
          <a:xfrm>
            <a:off x="7399719" y="4651697"/>
            <a:ext cx="1744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dirty="0" smtClean="0">
                <a:solidFill>
                  <a:srgbClr val="000000"/>
                </a:solidFill>
              </a:rPr>
              <a:t>Podatki o učencih</a:t>
            </a:r>
            <a:endParaRPr lang="sl-SI" dirty="0">
              <a:solidFill>
                <a:srgbClr val="000000"/>
              </a:solidFill>
            </a:endParaRPr>
          </a:p>
        </p:txBody>
      </p:sp>
      <p:sp>
        <p:nvSpPr>
          <p:cNvPr id="18440" name="Text Box 14"/>
          <p:cNvSpPr txBox="1">
            <a:spLocks noChangeArrowheads="1"/>
          </p:cNvSpPr>
          <p:nvPr/>
        </p:nvSpPr>
        <p:spPr bwMode="auto">
          <a:xfrm>
            <a:off x="2575307" y="321183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dirty="0" smtClean="0">
                <a:solidFill>
                  <a:srgbClr val="000000"/>
                </a:solidFill>
              </a:rPr>
              <a:t>Brkljalnik</a:t>
            </a:r>
            <a:endParaRPr lang="sl-SI" dirty="0">
              <a:solidFill>
                <a:srgbClr val="000000"/>
              </a:solidFill>
            </a:endParaRPr>
          </a:p>
        </p:txBody>
      </p:sp>
      <p:sp>
        <p:nvSpPr>
          <p:cNvPr id="18441" name="Text Box 15"/>
          <p:cNvSpPr txBox="1">
            <a:spLocks noChangeArrowheads="1"/>
          </p:cNvSpPr>
          <p:nvPr/>
        </p:nvSpPr>
        <p:spPr bwMode="auto">
          <a:xfrm>
            <a:off x="7234619" y="3016573"/>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a:solidFill>
                  <a:srgbClr val="000000"/>
                </a:solidFill>
              </a:rPr>
              <a:t>LMS</a:t>
            </a:r>
          </a:p>
        </p:txBody>
      </p:sp>
      <p:sp>
        <p:nvSpPr>
          <p:cNvPr id="18442" name="Text Box 16"/>
          <p:cNvSpPr txBox="1">
            <a:spLocks noChangeArrowheads="1"/>
          </p:cNvSpPr>
          <p:nvPr/>
        </p:nvSpPr>
        <p:spPr bwMode="auto">
          <a:xfrm>
            <a:off x="5599494" y="5156523"/>
            <a:ext cx="1187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sl-SI" i="1" dirty="0" smtClean="0">
                <a:solidFill>
                  <a:srgbClr val="000000"/>
                </a:solidFill>
              </a:rPr>
              <a:t>Data</a:t>
            </a:r>
            <a:endParaRPr lang="sl-SI" i="1" dirty="0">
              <a:solidFill>
                <a:srgbClr val="000000"/>
              </a:solidFill>
            </a:endParaRPr>
          </a:p>
          <a:p>
            <a:pPr eaLnBrk="1" fontAlgn="base" hangingPunct="1">
              <a:spcBef>
                <a:spcPct val="0"/>
              </a:spcBef>
              <a:spcAft>
                <a:spcPct val="0"/>
              </a:spcAft>
            </a:pPr>
            <a:r>
              <a:rPr lang="sl-SI" i="1" dirty="0">
                <a:solidFill>
                  <a:srgbClr val="000000"/>
                </a:solidFill>
              </a:rPr>
              <a:t>(</a:t>
            </a:r>
            <a:r>
              <a:rPr lang="sl-SI" i="1" dirty="0" err="1">
                <a:solidFill>
                  <a:srgbClr val="000000"/>
                </a:solidFill>
              </a:rPr>
              <a:t>getName</a:t>
            </a:r>
            <a:endParaRPr lang="sl-SI" i="1" dirty="0">
              <a:solidFill>
                <a:srgbClr val="000000"/>
              </a:solidFill>
            </a:endParaRPr>
          </a:p>
          <a:p>
            <a:pPr eaLnBrk="1" fontAlgn="base" hangingPunct="1">
              <a:spcBef>
                <a:spcPct val="0"/>
              </a:spcBef>
              <a:spcAft>
                <a:spcPct val="0"/>
              </a:spcAft>
            </a:pPr>
            <a:r>
              <a:rPr lang="sl-SI" i="1" dirty="0" err="1">
                <a:solidFill>
                  <a:srgbClr val="000000"/>
                </a:solidFill>
              </a:rPr>
              <a:t>getScore</a:t>
            </a:r>
            <a:r>
              <a:rPr lang="sl-SI" i="1" dirty="0">
                <a:solidFill>
                  <a:srgbClr val="000000"/>
                </a:solidFill>
              </a:rPr>
              <a:t>)</a:t>
            </a:r>
          </a:p>
        </p:txBody>
      </p:sp>
      <p:pic>
        <p:nvPicPr>
          <p:cNvPr id="18443" name="Picture 17" descr="user casual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82" y="3788098"/>
            <a:ext cx="7350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092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sl-SI" sz="3600" dirty="0" smtClean="0">
                <a:solidFill>
                  <a:srgbClr val="FF0000"/>
                </a:solidFill>
              </a:rPr>
              <a:t>Uvoz paketa SCORM v </a:t>
            </a:r>
            <a:r>
              <a:rPr lang="sl-SI" sz="3600" dirty="0" err="1" smtClean="0">
                <a:solidFill>
                  <a:srgbClr val="FF0000"/>
                </a:solidFill>
              </a:rPr>
              <a:t>Moodle</a:t>
            </a:r>
            <a:endParaRPr lang="sl-SI" sz="3600" dirty="0">
              <a:solidFill>
                <a:srgbClr val="FF0000"/>
              </a:solidFill>
            </a:endParaRPr>
          </a:p>
        </p:txBody>
      </p:sp>
      <p:pic>
        <p:nvPicPr>
          <p:cNvPr id="39940" name="Content Placeholder 9" descr="scorm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1520" y="1417638"/>
            <a:ext cx="5102225" cy="3624263"/>
          </a:xfrm>
        </p:spPr>
      </p:pic>
      <p:pic>
        <p:nvPicPr>
          <p:cNvPr id="38917" name="Picture 7" descr="scorm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871662"/>
            <a:ext cx="6937400" cy="493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10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hlinkClick r:id="rId3"/>
              </a:rPr>
              <a:t>Kaj je Tin </a:t>
            </a:r>
            <a:r>
              <a:rPr lang="sl-SI" dirty="0" err="1" smtClean="0">
                <a:solidFill>
                  <a:srgbClr val="FF0000"/>
                </a:solidFill>
                <a:hlinkClick r:id="rId3"/>
              </a:rPr>
              <a:t>Can</a:t>
            </a:r>
            <a:r>
              <a:rPr lang="sl-SI" dirty="0" smtClean="0">
                <a:solidFill>
                  <a:srgbClr val="FF0000"/>
                </a:solidFill>
                <a:hlinkClick r:id="rId3"/>
              </a:rPr>
              <a:t> API?</a:t>
            </a:r>
            <a:endParaRPr lang="en-US" dirty="0">
              <a:solidFill>
                <a:srgbClr val="FF0000"/>
              </a:solidFill>
            </a:endParaRPr>
          </a:p>
        </p:txBody>
      </p:sp>
      <p:pic>
        <p:nvPicPr>
          <p:cNvPr id="4" name="Picture 3"/>
          <p:cNvPicPr>
            <a:picLocks noChangeAspect="1"/>
          </p:cNvPicPr>
          <p:nvPr/>
        </p:nvPicPr>
        <p:blipFill>
          <a:blip r:embed="rId4"/>
          <a:stretch>
            <a:fillRect/>
          </a:stretch>
        </p:blipFill>
        <p:spPr>
          <a:xfrm>
            <a:off x="5225083" y="2492896"/>
            <a:ext cx="3057525" cy="819150"/>
          </a:xfrm>
          <a:prstGeom prst="rect">
            <a:avLst/>
          </a:prstGeom>
        </p:spPr>
      </p:pic>
      <p:sp>
        <p:nvSpPr>
          <p:cNvPr id="5" name="TextBox 4"/>
          <p:cNvSpPr txBox="1"/>
          <p:nvPr/>
        </p:nvSpPr>
        <p:spPr>
          <a:xfrm>
            <a:off x="323528" y="1892731"/>
            <a:ext cx="3484672" cy="1200329"/>
          </a:xfrm>
          <a:prstGeom prst="rect">
            <a:avLst/>
          </a:prstGeom>
          <a:noFill/>
        </p:spPr>
        <p:txBody>
          <a:bodyPr wrap="none" rtlCol="0">
            <a:spAutoFit/>
          </a:bodyPr>
          <a:lstStyle/>
          <a:p>
            <a:r>
              <a:rPr lang="sl-SI" sz="2400" b="1" dirty="0" smtClean="0"/>
              <a:t>Poznan kot</a:t>
            </a:r>
            <a:r>
              <a:rPr lang="sl-SI" sz="2400" dirty="0" smtClean="0"/>
              <a:t>:</a:t>
            </a:r>
          </a:p>
          <a:p>
            <a:pPr marL="285750" indent="-285750">
              <a:buFont typeface="Arial" panose="020B0604020202020204" pitchFamily="34" charset="0"/>
              <a:buChar char="•"/>
            </a:pPr>
            <a:r>
              <a:rPr lang="sl-SI" sz="2400" dirty="0" err="1" smtClean="0"/>
              <a:t>Next</a:t>
            </a:r>
            <a:r>
              <a:rPr lang="sl-SI" sz="2400" dirty="0" smtClean="0"/>
              <a:t> </a:t>
            </a:r>
            <a:r>
              <a:rPr lang="sl-SI" sz="2400" dirty="0" err="1" smtClean="0"/>
              <a:t>generation</a:t>
            </a:r>
            <a:r>
              <a:rPr lang="sl-SI" sz="2400" dirty="0" smtClean="0"/>
              <a:t> SCORM</a:t>
            </a:r>
          </a:p>
          <a:p>
            <a:pPr marL="285750" indent="-285750">
              <a:buFont typeface="Arial" panose="020B0604020202020204" pitchFamily="34" charset="0"/>
              <a:buChar char="•"/>
            </a:pPr>
            <a:r>
              <a:rPr lang="sl-SI" sz="2400" dirty="0" err="1" smtClean="0"/>
              <a:t>Experience</a:t>
            </a:r>
            <a:r>
              <a:rPr lang="sl-SI" sz="2400" dirty="0" smtClean="0"/>
              <a:t> API (</a:t>
            </a:r>
            <a:r>
              <a:rPr lang="sl-SI" sz="2400" dirty="0" err="1" smtClean="0"/>
              <a:t>or</a:t>
            </a:r>
            <a:r>
              <a:rPr lang="sl-SI" sz="2400" dirty="0" smtClean="0"/>
              <a:t> </a:t>
            </a:r>
            <a:r>
              <a:rPr lang="sl-SI" sz="2400" dirty="0" err="1" smtClean="0"/>
              <a:t>xAPI</a:t>
            </a:r>
            <a:r>
              <a:rPr lang="sl-SI" sz="2400" dirty="0" smtClean="0"/>
              <a:t>)</a:t>
            </a:r>
            <a:endParaRPr lang="en-US" sz="2400" dirty="0"/>
          </a:p>
        </p:txBody>
      </p:sp>
      <p:pic>
        <p:nvPicPr>
          <p:cNvPr id="6" name="Picture 5">
            <a:hlinkClick r:id="rId5"/>
          </p:cNvPr>
          <p:cNvPicPr>
            <a:picLocks noChangeAspect="1"/>
          </p:cNvPicPr>
          <p:nvPr/>
        </p:nvPicPr>
        <p:blipFill>
          <a:blip r:embed="rId6"/>
          <a:stretch>
            <a:fillRect/>
          </a:stretch>
        </p:blipFill>
        <p:spPr>
          <a:xfrm>
            <a:off x="760939" y="3535923"/>
            <a:ext cx="2609850" cy="1209675"/>
          </a:xfrm>
          <a:prstGeom prst="rect">
            <a:avLst/>
          </a:prstGeom>
        </p:spPr>
      </p:pic>
      <p:pic>
        <p:nvPicPr>
          <p:cNvPr id="7" name="Picture 6">
            <a:hlinkClick r:id="rId7"/>
          </p:cNvPr>
          <p:cNvPicPr>
            <a:picLocks noChangeAspect="1"/>
          </p:cNvPicPr>
          <p:nvPr/>
        </p:nvPicPr>
        <p:blipFill>
          <a:blip r:embed="rId8"/>
          <a:stretch>
            <a:fillRect/>
          </a:stretch>
        </p:blipFill>
        <p:spPr>
          <a:xfrm>
            <a:off x="6753845" y="3777704"/>
            <a:ext cx="2228850" cy="1219200"/>
          </a:xfrm>
          <a:prstGeom prst="rect">
            <a:avLst/>
          </a:prstGeom>
        </p:spPr>
      </p:pic>
    </p:spTree>
    <p:extLst>
      <p:ext uri="{BB962C8B-B14F-4D97-AF65-F5344CB8AC3E}">
        <p14:creationId xmlns:p14="http://schemas.microsoft.com/office/powerpoint/2010/main" val="36725598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Kako deluje ?</a:t>
            </a:r>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1362075" y="1124744"/>
            <a:ext cx="6419850" cy="3600450"/>
          </a:xfrm>
          <a:prstGeom prst="rect">
            <a:avLst/>
          </a:prstGeom>
        </p:spPr>
      </p:pic>
      <p:sp>
        <p:nvSpPr>
          <p:cNvPr id="4" name="TextBox 3"/>
          <p:cNvSpPr txBox="1"/>
          <p:nvPr/>
        </p:nvSpPr>
        <p:spPr>
          <a:xfrm>
            <a:off x="457200" y="4725194"/>
            <a:ext cx="8229600" cy="646331"/>
          </a:xfrm>
          <a:prstGeom prst="rect">
            <a:avLst/>
          </a:prstGeom>
          <a:noFill/>
        </p:spPr>
        <p:txBody>
          <a:bodyPr wrap="square" rtlCol="0">
            <a:spAutoFit/>
          </a:bodyPr>
          <a:lstStyle/>
          <a:p>
            <a:r>
              <a:rPr lang="en-US" dirty="0" smtClean="0"/>
              <a:t>Learning </a:t>
            </a:r>
            <a:r>
              <a:rPr lang="en-US" dirty="0"/>
              <a:t>Record Store (LRS) </a:t>
            </a:r>
            <a:r>
              <a:rPr lang="sl-SI" dirty="0" smtClean="0"/>
              <a:t>je sistem, ki zbira in vrača  stavke sledenja, sporočene preko </a:t>
            </a:r>
            <a:r>
              <a:rPr lang="en-US" dirty="0" smtClean="0"/>
              <a:t>Experience </a:t>
            </a:r>
            <a:r>
              <a:rPr lang="en-US" dirty="0"/>
              <a:t>API (</a:t>
            </a:r>
            <a:r>
              <a:rPr lang="en-US" dirty="0" err="1"/>
              <a:t>xAPI</a:t>
            </a:r>
            <a:r>
              <a:rPr lang="en-US" dirty="0"/>
              <a:t>). </a:t>
            </a:r>
            <a:endParaRPr lang="sl-SI" dirty="0" smtClean="0"/>
          </a:p>
        </p:txBody>
      </p:sp>
      <p:sp>
        <p:nvSpPr>
          <p:cNvPr id="5" name="PoljeZBesedilom 4"/>
          <p:cNvSpPr txBox="1"/>
          <p:nvPr/>
        </p:nvSpPr>
        <p:spPr>
          <a:xfrm>
            <a:off x="2771800" y="6309320"/>
            <a:ext cx="3600400" cy="369332"/>
          </a:xfrm>
          <a:prstGeom prst="rect">
            <a:avLst/>
          </a:prstGeom>
          <a:noFill/>
        </p:spPr>
        <p:txBody>
          <a:bodyPr wrap="square" rtlCol="0">
            <a:spAutoFit/>
          </a:bodyPr>
          <a:lstStyle/>
          <a:p>
            <a:r>
              <a:rPr lang="en-US" b="1" dirty="0">
                <a:hlinkClick r:id="rId4"/>
              </a:rPr>
              <a:t>The Learning Record Store (LRS</a:t>
            </a:r>
            <a:r>
              <a:rPr lang="en-US" b="1" dirty="0" smtClean="0">
                <a:hlinkClick r:id="rId4"/>
              </a:rPr>
              <a:t>)</a:t>
            </a:r>
            <a:endParaRPr lang="en-US" b="1" dirty="0"/>
          </a:p>
        </p:txBody>
      </p:sp>
    </p:spTree>
    <p:extLst>
      <p:ext uri="{BB962C8B-B14F-4D97-AF65-F5344CB8AC3E}">
        <p14:creationId xmlns:p14="http://schemas.microsoft.com/office/powerpoint/2010/main" val="1998913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Kako deluje LRS</a:t>
            </a:r>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575812" y="1423987"/>
            <a:ext cx="7368038" cy="4381277"/>
          </a:xfrm>
          <a:prstGeom prst="rect">
            <a:avLst/>
          </a:prstGeom>
        </p:spPr>
      </p:pic>
    </p:spTree>
    <p:extLst>
      <p:ext uri="{BB962C8B-B14F-4D97-AF65-F5344CB8AC3E}">
        <p14:creationId xmlns:p14="http://schemas.microsoft.com/office/powerpoint/2010/main" val="3130470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Kako deluje LRS</a:t>
            </a:r>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1219200" y="1252537"/>
            <a:ext cx="6705600" cy="4352925"/>
          </a:xfrm>
          <a:prstGeom prst="rect">
            <a:avLst/>
          </a:prstGeom>
        </p:spPr>
      </p:pic>
      <p:sp>
        <p:nvSpPr>
          <p:cNvPr id="4" name="Pravokotnik 3"/>
          <p:cNvSpPr/>
          <p:nvPr/>
        </p:nvSpPr>
        <p:spPr>
          <a:xfrm>
            <a:off x="457200" y="5805264"/>
            <a:ext cx="8435280" cy="400110"/>
          </a:xfrm>
          <a:prstGeom prst="rect">
            <a:avLst/>
          </a:prstGeom>
        </p:spPr>
        <p:txBody>
          <a:bodyPr wrap="square">
            <a:spAutoFit/>
          </a:bodyPr>
          <a:lstStyle/>
          <a:p>
            <a:r>
              <a:rPr lang="en-US" sz="2000" dirty="0"/>
              <a:t>LRS </a:t>
            </a:r>
            <a:r>
              <a:rPr lang="sl-SI" sz="2000" dirty="0"/>
              <a:t>je lahko integriran v večji sistem (n.pr. LMS), ali pa je samostojen</a:t>
            </a:r>
            <a:r>
              <a:rPr lang="en-US" sz="2000" dirty="0"/>
              <a:t>.</a:t>
            </a:r>
          </a:p>
        </p:txBody>
      </p:sp>
    </p:spTree>
    <p:extLst>
      <p:ext uri="{BB962C8B-B14F-4D97-AF65-F5344CB8AC3E}">
        <p14:creationId xmlns:p14="http://schemas.microsoft.com/office/powerpoint/2010/main" val="910237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48"/>
            <a:ext cx="8229600" cy="1143000"/>
          </a:xfrm>
        </p:spPr>
        <p:txBody>
          <a:bodyPr/>
          <a:lstStyle/>
          <a:p>
            <a:r>
              <a:rPr lang="sl-SI" dirty="0" err="1" smtClean="0">
                <a:solidFill>
                  <a:srgbClr val="FF0000"/>
                </a:solidFill>
                <a:hlinkClick r:id="rId3"/>
              </a:rPr>
              <a:t>Where</a:t>
            </a:r>
            <a:r>
              <a:rPr lang="sl-SI" dirty="0" smtClean="0">
                <a:solidFill>
                  <a:srgbClr val="FF0000"/>
                </a:solidFill>
                <a:hlinkClick r:id="rId3"/>
              </a:rPr>
              <a:t> to </a:t>
            </a:r>
            <a:r>
              <a:rPr lang="sl-SI" dirty="0" err="1" smtClean="0">
                <a:solidFill>
                  <a:srgbClr val="FF0000"/>
                </a:solidFill>
                <a:hlinkClick r:id="rId3"/>
              </a:rPr>
              <a:t>get</a:t>
            </a:r>
            <a:r>
              <a:rPr lang="sl-SI" dirty="0" smtClean="0">
                <a:solidFill>
                  <a:srgbClr val="FF0000"/>
                </a:solidFill>
                <a:hlinkClick r:id="rId3"/>
              </a:rPr>
              <a:t> </a:t>
            </a:r>
            <a:r>
              <a:rPr lang="sl-SI" dirty="0" err="1" smtClean="0">
                <a:solidFill>
                  <a:srgbClr val="FF0000"/>
                </a:solidFill>
                <a:hlinkClick r:id="rId3"/>
              </a:rPr>
              <a:t>free</a:t>
            </a:r>
            <a:r>
              <a:rPr lang="sl-SI" dirty="0" smtClean="0">
                <a:solidFill>
                  <a:srgbClr val="FF0000"/>
                </a:solidFill>
                <a:hlinkClick r:id="rId3"/>
              </a:rPr>
              <a:t> LRS?</a:t>
            </a:r>
            <a:endParaRPr lang="en-US" dirty="0">
              <a:solidFill>
                <a:srgbClr val="FF0000"/>
              </a:solidFill>
            </a:endParaRPr>
          </a:p>
        </p:txBody>
      </p:sp>
      <p:pic>
        <p:nvPicPr>
          <p:cNvPr id="3" name="Picture 2"/>
          <p:cNvPicPr>
            <a:picLocks noChangeAspect="1"/>
          </p:cNvPicPr>
          <p:nvPr/>
        </p:nvPicPr>
        <p:blipFill>
          <a:blip r:embed="rId4"/>
          <a:stretch>
            <a:fillRect/>
          </a:stretch>
        </p:blipFill>
        <p:spPr>
          <a:xfrm>
            <a:off x="457200" y="1556792"/>
            <a:ext cx="8233658" cy="5146036"/>
          </a:xfrm>
          <a:prstGeom prst="rect">
            <a:avLst/>
          </a:prstGeom>
        </p:spPr>
      </p:pic>
    </p:spTree>
    <p:extLst>
      <p:ext uri="{BB962C8B-B14F-4D97-AF65-F5344CB8AC3E}">
        <p14:creationId xmlns:p14="http://schemas.microsoft.com/office/powerpoint/2010/main" val="7970841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solidFill>
                  <a:srgbClr val="FF0000"/>
                </a:solidFill>
                <a:hlinkClick r:id="rId3"/>
              </a:rPr>
              <a:t>Learning</a:t>
            </a:r>
            <a:r>
              <a:rPr lang="sl-SI" dirty="0" smtClean="0">
                <a:solidFill>
                  <a:srgbClr val="FF0000"/>
                </a:solidFill>
                <a:hlinkClick r:id="rId3"/>
              </a:rPr>
              <a:t> </a:t>
            </a:r>
            <a:r>
              <a:rPr lang="sl-SI" dirty="0" err="1" smtClean="0">
                <a:solidFill>
                  <a:srgbClr val="FF0000"/>
                </a:solidFill>
                <a:hlinkClick r:id="rId3"/>
              </a:rPr>
              <a:t>Locker</a:t>
            </a:r>
            <a:r>
              <a:rPr lang="sl-SI" dirty="0" smtClean="0">
                <a:solidFill>
                  <a:srgbClr val="FF0000"/>
                </a:solidFill>
                <a:hlinkClick r:id="rId3"/>
              </a:rPr>
              <a:t> </a:t>
            </a:r>
            <a:r>
              <a:rPr lang="sl-SI" dirty="0" smtClean="0">
                <a:solidFill>
                  <a:srgbClr val="FF0000"/>
                </a:solidFill>
              </a:rPr>
              <a:t>– odprtokodni LRS</a:t>
            </a:r>
            <a:endParaRPr lang="sl-SI" dirty="0">
              <a:solidFill>
                <a:srgbClr val="FF0000"/>
              </a:solidFill>
            </a:endParaRPr>
          </a:p>
        </p:txBody>
      </p:sp>
      <p:pic>
        <p:nvPicPr>
          <p:cNvPr id="3" name="Slika 2"/>
          <p:cNvPicPr>
            <a:picLocks noChangeAspect="1"/>
          </p:cNvPicPr>
          <p:nvPr/>
        </p:nvPicPr>
        <p:blipFill>
          <a:blip r:embed="rId4"/>
          <a:stretch>
            <a:fillRect/>
          </a:stretch>
        </p:blipFill>
        <p:spPr>
          <a:xfrm>
            <a:off x="107503" y="1628800"/>
            <a:ext cx="9065883" cy="4968552"/>
          </a:xfrm>
          <a:prstGeom prst="rect">
            <a:avLst/>
          </a:prstGeom>
        </p:spPr>
      </p:pic>
    </p:spTree>
    <p:extLst>
      <p:ext uri="{BB962C8B-B14F-4D97-AF65-F5344CB8AC3E}">
        <p14:creationId xmlns:p14="http://schemas.microsoft.com/office/powerpoint/2010/main" val="5015161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9269"/>
            <a:ext cx="5724128" cy="679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604"/>
            <a:ext cx="5472608" cy="1051132"/>
          </a:xfrm>
        </p:spPr>
        <p:txBody>
          <a:bodyPr/>
          <a:lstStyle/>
          <a:p>
            <a:r>
              <a:rPr lang="en-US" dirty="0" smtClean="0">
                <a:solidFill>
                  <a:srgbClr val="FF0000"/>
                </a:solidFill>
              </a:rPr>
              <a:t>SCORM: Tin Can API</a:t>
            </a:r>
            <a:endParaRPr lang="en-US" dirty="0">
              <a:solidFill>
                <a:srgbClr val="FF0000"/>
              </a:solidFill>
            </a:endParaRPr>
          </a:p>
        </p:txBody>
      </p:sp>
      <p:sp>
        <p:nvSpPr>
          <p:cNvPr id="3" name="Pentagon 2">
            <a:hlinkClick r:id="rId4"/>
          </p:cNvPr>
          <p:cNvSpPr/>
          <p:nvPr/>
        </p:nvSpPr>
        <p:spPr>
          <a:xfrm>
            <a:off x="611560" y="5157192"/>
            <a:ext cx="936104" cy="3600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WEB</a:t>
            </a:r>
            <a:endParaRPr lang="en-US" sz="2000" dirty="0">
              <a:solidFill>
                <a:schemeClr val="tx1"/>
              </a:solidFill>
            </a:endParaRPr>
          </a:p>
        </p:txBody>
      </p:sp>
      <p:sp>
        <p:nvSpPr>
          <p:cNvPr id="4" name="Pentagon 3">
            <a:hlinkClick r:id="rId5"/>
          </p:cNvPr>
          <p:cNvSpPr/>
          <p:nvPr/>
        </p:nvSpPr>
        <p:spPr>
          <a:xfrm>
            <a:off x="611560" y="6021288"/>
            <a:ext cx="792088" cy="2880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smtClean="0">
                <a:solidFill>
                  <a:schemeClr val="tx1"/>
                </a:solidFill>
              </a:rPr>
              <a:t>ADL</a:t>
            </a:r>
            <a:endParaRPr lang="en-US" sz="2000" dirty="0">
              <a:solidFill>
                <a:schemeClr val="tx1"/>
              </a:solidFill>
            </a:endParaRPr>
          </a:p>
        </p:txBody>
      </p:sp>
    </p:spTree>
    <p:extLst>
      <p:ext uri="{BB962C8B-B14F-4D97-AF65-F5344CB8AC3E}">
        <p14:creationId xmlns:p14="http://schemas.microsoft.com/office/powerpoint/2010/main" val="35635948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48072"/>
          </a:xfrm>
        </p:spPr>
        <p:txBody>
          <a:bodyPr>
            <a:normAutofit/>
          </a:bodyPr>
          <a:lstStyle/>
          <a:p>
            <a:r>
              <a:rPr lang="sl-SI" sz="3600" dirty="0" smtClean="0">
                <a:solidFill>
                  <a:srgbClr val="FF0000"/>
                </a:solidFill>
                <a:hlinkClick r:id="rId3"/>
              </a:rPr>
              <a:t>Tin </a:t>
            </a:r>
            <a:r>
              <a:rPr lang="sl-SI" sz="3600" dirty="0" err="1" smtClean="0">
                <a:solidFill>
                  <a:srgbClr val="FF0000"/>
                </a:solidFill>
                <a:hlinkClick r:id="rId3"/>
              </a:rPr>
              <a:t>Can</a:t>
            </a:r>
            <a:r>
              <a:rPr lang="sl-SI" sz="3600" dirty="0" smtClean="0">
                <a:solidFill>
                  <a:srgbClr val="FF0000"/>
                </a:solidFill>
                <a:hlinkClick r:id="rId3"/>
              </a:rPr>
              <a:t> </a:t>
            </a:r>
            <a:r>
              <a:rPr lang="sl-SI" sz="3600" dirty="0" err="1" smtClean="0">
                <a:solidFill>
                  <a:srgbClr val="FF0000"/>
                </a:solidFill>
                <a:hlinkClick r:id="rId3"/>
              </a:rPr>
              <a:t>Adopters</a:t>
            </a:r>
            <a:endParaRPr lang="en-US" sz="3600" dirty="0">
              <a:solidFill>
                <a:srgbClr val="FF0000"/>
              </a:solidFill>
            </a:endParaRPr>
          </a:p>
        </p:txBody>
      </p:sp>
      <p:pic>
        <p:nvPicPr>
          <p:cNvPr id="3" name="Picture 2"/>
          <p:cNvPicPr>
            <a:picLocks noChangeAspect="1"/>
          </p:cNvPicPr>
          <p:nvPr/>
        </p:nvPicPr>
        <p:blipFill>
          <a:blip r:embed="rId4"/>
          <a:stretch>
            <a:fillRect/>
          </a:stretch>
        </p:blipFill>
        <p:spPr>
          <a:xfrm>
            <a:off x="197768" y="1340768"/>
            <a:ext cx="8625136" cy="4911000"/>
          </a:xfrm>
          <a:prstGeom prst="rect">
            <a:avLst/>
          </a:prstGeom>
        </p:spPr>
      </p:pic>
    </p:spTree>
    <p:extLst>
      <p:ext uri="{BB962C8B-B14F-4D97-AF65-F5344CB8AC3E}">
        <p14:creationId xmlns:p14="http://schemas.microsoft.com/office/powerpoint/2010/main" val="31741104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sl-SI" dirty="0" smtClean="0">
                <a:hlinkClick r:id="rId3"/>
              </a:rPr>
              <a:t>SCORM </a:t>
            </a:r>
            <a:r>
              <a:rPr lang="sl-SI" dirty="0" err="1" smtClean="0">
                <a:hlinkClick r:id="rId3"/>
              </a:rPr>
              <a:t>Cloud</a:t>
            </a:r>
            <a:endParaRPr lang="en-US" dirty="0"/>
          </a:p>
        </p:txBody>
      </p:sp>
      <p:pic>
        <p:nvPicPr>
          <p:cNvPr id="3" name="Picture 2"/>
          <p:cNvPicPr>
            <a:picLocks noChangeAspect="1"/>
          </p:cNvPicPr>
          <p:nvPr/>
        </p:nvPicPr>
        <p:blipFill>
          <a:blip r:embed="rId4"/>
          <a:stretch>
            <a:fillRect/>
          </a:stretch>
        </p:blipFill>
        <p:spPr>
          <a:xfrm>
            <a:off x="179512" y="1916831"/>
            <a:ext cx="8913777" cy="2608665"/>
          </a:xfrm>
          <a:prstGeom prst="rect">
            <a:avLst/>
          </a:prstGeom>
        </p:spPr>
      </p:pic>
    </p:spTree>
    <p:extLst>
      <p:ext uri="{BB962C8B-B14F-4D97-AF65-F5344CB8AC3E}">
        <p14:creationId xmlns:p14="http://schemas.microsoft.com/office/powerpoint/2010/main" val="142256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sl-SI" altLang="en-US" sz="3600" dirty="0" smtClean="0">
                <a:solidFill>
                  <a:srgbClr val="FF0000"/>
                </a:solidFill>
              </a:rPr>
              <a:t>Zakaj standardi</a:t>
            </a:r>
            <a:r>
              <a:rPr lang="en-US" altLang="en-US" sz="3600" dirty="0" smtClean="0">
                <a:solidFill>
                  <a:srgbClr val="FF0000"/>
                </a:solidFill>
              </a:rPr>
              <a:t>?</a:t>
            </a:r>
            <a:endParaRPr lang="en-US" altLang="en-US" sz="3600" dirty="0">
              <a:solidFill>
                <a:srgbClr val="FF0000"/>
              </a:solidFill>
            </a:endParaRPr>
          </a:p>
        </p:txBody>
      </p:sp>
      <p:sp>
        <p:nvSpPr>
          <p:cNvPr id="29699" name="Rectangle 3"/>
          <p:cNvSpPr>
            <a:spLocks noGrp="1" noChangeArrowheads="1"/>
          </p:cNvSpPr>
          <p:nvPr>
            <p:ph type="body" idx="1"/>
          </p:nvPr>
        </p:nvSpPr>
        <p:spPr>
          <a:xfrm>
            <a:off x="457200" y="1600200"/>
            <a:ext cx="8435280" cy="4525963"/>
          </a:xfrm>
        </p:spPr>
        <p:txBody>
          <a:bodyPr/>
          <a:lstStyle/>
          <a:p>
            <a:r>
              <a:rPr lang="sl-SI" altLang="en-US" sz="2800" dirty="0" smtClean="0"/>
              <a:t>Omogočajo </a:t>
            </a:r>
            <a:r>
              <a:rPr lang="sl-SI" altLang="en-US" sz="2800" dirty="0" err="1" smtClean="0"/>
              <a:t>interoperabilnost</a:t>
            </a:r>
            <a:r>
              <a:rPr lang="sl-SI" altLang="en-US" sz="2800" dirty="0" smtClean="0"/>
              <a:t> na različnih platformah</a:t>
            </a:r>
            <a:endParaRPr lang="en-US" altLang="en-US" sz="2800" dirty="0"/>
          </a:p>
          <a:p>
            <a:r>
              <a:rPr lang="sl-SI" altLang="en-US" sz="2800" dirty="0" smtClean="0"/>
              <a:t>Zaščita vlaganj v razvoj vsebin</a:t>
            </a:r>
            <a:endParaRPr lang="en-US" altLang="en-US" sz="2800" dirty="0"/>
          </a:p>
          <a:p>
            <a:r>
              <a:rPr lang="sl-SI" altLang="en-US" sz="2800" dirty="0" smtClean="0"/>
              <a:t>Lokalna in globalna izmenjava vsebin</a:t>
            </a:r>
            <a:endParaRPr lang="en-US" altLang="en-US" sz="2800" dirty="0"/>
          </a:p>
          <a:p>
            <a:pPr>
              <a:buFont typeface="Wingdings" panose="05000000000000000000" pitchFamily="2" charset="2"/>
              <a:buNone/>
            </a:pPr>
            <a:endParaRPr lang="en-US" altLang="en-US" dirty="0"/>
          </a:p>
        </p:txBody>
      </p:sp>
      <p:pic>
        <p:nvPicPr>
          <p:cNvPr id="32770" name="Picture 2" descr="Rezultat iskanja slik za why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293096"/>
            <a:ext cx="1909961" cy="212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491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1021"/>
          </a:xfrm>
        </p:spPr>
        <p:txBody>
          <a:bodyPr/>
          <a:lstStyle/>
          <a:p>
            <a:r>
              <a:rPr lang="sl-SI" dirty="0" smtClean="0">
                <a:hlinkClick r:id="rId3"/>
              </a:rPr>
              <a:t>SCORM </a:t>
            </a:r>
            <a:r>
              <a:rPr lang="sl-SI" dirty="0" err="1" smtClean="0">
                <a:hlinkClick r:id="rId3"/>
              </a:rPr>
              <a:t>driver</a:t>
            </a:r>
            <a:endParaRPr lang="en-US" dirty="0"/>
          </a:p>
        </p:txBody>
      </p:sp>
      <p:pic>
        <p:nvPicPr>
          <p:cNvPr id="29698" name="Picture 2" descr="SCORM Dr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2132856"/>
            <a:ext cx="2897261" cy="1944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9952" y="2132856"/>
            <a:ext cx="4546848" cy="3693319"/>
          </a:xfrm>
          <a:prstGeom prst="rect">
            <a:avLst/>
          </a:prstGeom>
          <a:noFill/>
        </p:spPr>
        <p:txBody>
          <a:bodyPr wrap="square" rtlCol="0">
            <a:spAutoFit/>
          </a:bodyPr>
          <a:lstStyle/>
          <a:p>
            <a:r>
              <a:rPr lang="en-US" b="1" dirty="0"/>
              <a:t>Web developers don’t have time to learn all the complexities of SCORM, so our SCORM Driver is all about making any learning content </a:t>
            </a:r>
            <a:r>
              <a:rPr lang="en-US" b="1" dirty="0" smtClean="0"/>
              <a:t>compliant</a:t>
            </a:r>
            <a:endParaRPr lang="sl-SI" b="1" dirty="0" smtClean="0"/>
          </a:p>
          <a:p>
            <a:endParaRPr lang="sl-SI" dirty="0"/>
          </a:p>
          <a:p>
            <a:endParaRPr lang="sl-SI" dirty="0" smtClean="0"/>
          </a:p>
          <a:p>
            <a:pPr marL="285750" indent="-285750" fontAlgn="base">
              <a:buFont typeface="Arial" panose="020B0604020202020204" pitchFamily="34" charset="0"/>
              <a:buChar char="•"/>
            </a:pPr>
            <a:r>
              <a:rPr lang="en-US" dirty="0"/>
              <a:t>Automatically adjusts to each learning standard</a:t>
            </a:r>
          </a:p>
          <a:p>
            <a:pPr marL="285750" indent="-285750" fontAlgn="base">
              <a:buFont typeface="Arial" panose="020B0604020202020204" pitchFamily="34" charset="0"/>
              <a:buChar char="•"/>
            </a:pPr>
            <a:r>
              <a:rPr lang="en-US" dirty="0"/>
              <a:t>Excellent compatibility… it works everywhere</a:t>
            </a:r>
          </a:p>
          <a:p>
            <a:pPr marL="285750" indent="-285750" fontAlgn="base">
              <a:buFont typeface="Arial" panose="020B0604020202020204" pitchFamily="34" charset="0"/>
              <a:buChar char="•"/>
            </a:pPr>
            <a:r>
              <a:rPr lang="en-US" dirty="0"/>
              <a:t>You can convert content yourself, or have us do it for you</a:t>
            </a:r>
          </a:p>
          <a:p>
            <a:endParaRPr lang="en-US" dirty="0"/>
          </a:p>
        </p:txBody>
      </p:sp>
      <p:pic>
        <p:nvPicPr>
          <p:cNvPr id="4" name="Picture 3"/>
          <p:cNvPicPr>
            <a:picLocks noChangeAspect="1"/>
          </p:cNvPicPr>
          <p:nvPr/>
        </p:nvPicPr>
        <p:blipFill>
          <a:blip r:embed="rId5"/>
          <a:stretch>
            <a:fillRect/>
          </a:stretch>
        </p:blipFill>
        <p:spPr>
          <a:xfrm>
            <a:off x="773743" y="5102275"/>
            <a:ext cx="2428875" cy="1447800"/>
          </a:xfrm>
          <a:prstGeom prst="rect">
            <a:avLst/>
          </a:prstGeom>
        </p:spPr>
      </p:pic>
    </p:spTree>
    <p:extLst>
      <p:ext uri="{BB962C8B-B14F-4D97-AF65-F5344CB8AC3E}">
        <p14:creationId xmlns:p14="http://schemas.microsoft.com/office/powerpoint/2010/main" val="35805358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1143000"/>
          </a:xfrm>
        </p:spPr>
        <p:txBody>
          <a:bodyPr/>
          <a:lstStyle/>
          <a:p>
            <a:r>
              <a:rPr lang="sl-SI" dirty="0" smtClean="0">
                <a:solidFill>
                  <a:srgbClr val="FF0000"/>
                </a:solidFill>
              </a:rPr>
              <a:t>LTI: </a:t>
            </a:r>
            <a:r>
              <a:rPr lang="sl-SI" dirty="0" err="1" smtClean="0">
                <a:solidFill>
                  <a:srgbClr val="FF0000"/>
                </a:solidFill>
              </a:rPr>
              <a:t>Learning</a:t>
            </a:r>
            <a:r>
              <a:rPr lang="sl-SI" dirty="0" smtClean="0">
                <a:solidFill>
                  <a:srgbClr val="FF0000"/>
                </a:solidFill>
              </a:rPr>
              <a:t> </a:t>
            </a:r>
            <a:r>
              <a:rPr lang="sl-SI" dirty="0" err="1" smtClean="0">
                <a:solidFill>
                  <a:srgbClr val="FF0000"/>
                </a:solidFill>
              </a:rPr>
              <a:t>Tool</a:t>
            </a:r>
            <a:r>
              <a:rPr lang="sl-SI" dirty="0" smtClean="0">
                <a:solidFill>
                  <a:srgbClr val="FF0000"/>
                </a:solidFill>
              </a:rPr>
              <a:t> </a:t>
            </a:r>
            <a:r>
              <a:rPr lang="sl-SI" dirty="0" err="1" smtClean="0">
                <a:solidFill>
                  <a:srgbClr val="FF0000"/>
                </a:solidFill>
              </a:rPr>
              <a:t>Interactivity</a:t>
            </a:r>
            <a:endParaRPr lang="sl-SI" dirty="0">
              <a:solidFill>
                <a:srgbClr val="FF0000"/>
              </a:solidFill>
            </a:endParaRPr>
          </a:p>
        </p:txBody>
      </p:sp>
      <p:pic>
        <p:nvPicPr>
          <p:cNvPr id="36868" name="Picture 4" descr="Key Elements and Communication Flow of Learning Tools Interope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244" y="2852936"/>
            <a:ext cx="5772833" cy="4001778"/>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585899" y="1268760"/>
            <a:ext cx="7848873" cy="1200329"/>
          </a:xfrm>
          <a:prstGeom prst="rect">
            <a:avLst/>
          </a:prstGeom>
        </p:spPr>
        <p:txBody>
          <a:bodyPr wrap="square">
            <a:spAutoFit/>
          </a:bodyPr>
          <a:lstStyle/>
          <a:p>
            <a:r>
              <a:rPr lang="en-US" dirty="0">
                <a:solidFill>
                  <a:srgbClr val="444444"/>
                </a:solidFill>
                <a:latin typeface="robotolight"/>
              </a:rPr>
              <a:t>LTI provides a way of connecting two systems together: </a:t>
            </a:r>
            <a:endParaRPr lang="sl-SI" dirty="0" smtClean="0">
              <a:solidFill>
                <a:srgbClr val="444444"/>
              </a:solidFill>
              <a:latin typeface="robotolight"/>
            </a:endParaRPr>
          </a:p>
          <a:p>
            <a:pPr marL="285750" indent="-285750">
              <a:buFont typeface="Arial" panose="020B0604020202020204" pitchFamily="34" charset="0"/>
              <a:buChar char="•"/>
            </a:pPr>
            <a:r>
              <a:rPr lang="en-US" dirty="0" smtClean="0">
                <a:solidFill>
                  <a:srgbClr val="444444"/>
                </a:solidFill>
                <a:latin typeface="robotolight"/>
              </a:rPr>
              <a:t>a </a:t>
            </a:r>
            <a:r>
              <a:rPr lang="en-US" dirty="0">
                <a:solidFill>
                  <a:srgbClr val="444444"/>
                </a:solidFill>
                <a:latin typeface="robotolight"/>
              </a:rPr>
              <a:t>“Tool Consumer” which “consumes” the tool, </a:t>
            </a:r>
            <a:endParaRPr lang="sl-SI" dirty="0" smtClean="0">
              <a:solidFill>
                <a:srgbClr val="444444"/>
              </a:solidFill>
              <a:latin typeface="robotolight"/>
            </a:endParaRPr>
          </a:p>
          <a:p>
            <a:pPr marL="285750" indent="-285750">
              <a:buFont typeface="Arial" panose="020B0604020202020204" pitchFamily="34" charset="0"/>
              <a:buChar char="•"/>
            </a:pPr>
            <a:r>
              <a:rPr lang="en-US" dirty="0" smtClean="0">
                <a:solidFill>
                  <a:srgbClr val="444444"/>
                </a:solidFill>
                <a:latin typeface="robotolight"/>
              </a:rPr>
              <a:t>a </a:t>
            </a:r>
            <a:r>
              <a:rPr lang="en-US" dirty="0">
                <a:solidFill>
                  <a:srgbClr val="444444"/>
                </a:solidFill>
                <a:latin typeface="robotolight"/>
              </a:rPr>
              <a:t>“Tool Provider” which “provides” the Tool to be used in the Tool Consumer. </a:t>
            </a:r>
            <a:endParaRPr lang="sl-SI" dirty="0"/>
          </a:p>
        </p:txBody>
      </p:sp>
      <p:sp>
        <p:nvSpPr>
          <p:cNvPr id="4" name="PoljeZBesedilom 3"/>
          <p:cNvSpPr txBox="1"/>
          <p:nvPr/>
        </p:nvSpPr>
        <p:spPr>
          <a:xfrm>
            <a:off x="395536" y="6453336"/>
            <a:ext cx="996235" cy="369332"/>
          </a:xfrm>
          <a:prstGeom prst="rect">
            <a:avLst/>
          </a:prstGeom>
          <a:noFill/>
        </p:spPr>
        <p:txBody>
          <a:bodyPr wrap="none" rtlCol="0">
            <a:spAutoFit/>
          </a:bodyPr>
          <a:lstStyle/>
          <a:p>
            <a:r>
              <a:rPr lang="sl-SI" i="1" dirty="0" smtClean="0">
                <a:hlinkClick r:id="rId3"/>
              </a:rPr>
              <a:t>Več o LTI</a:t>
            </a:r>
            <a:endParaRPr lang="sl-SI" i="1" dirty="0"/>
          </a:p>
        </p:txBody>
      </p:sp>
    </p:spTree>
    <p:extLst>
      <p:ext uri="{BB962C8B-B14F-4D97-AF65-F5344CB8AC3E}">
        <p14:creationId xmlns:p14="http://schemas.microsoft.com/office/powerpoint/2010/main" val="6223642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normAutofit fontScale="90000"/>
          </a:bodyPr>
          <a:lstStyle/>
          <a:p>
            <a:r>
              <a:rPr lang="sl-SI" sz="3600" dirty="0" smtClean="0">
                <a:solidFill>
                  <a:srgbClr val="FF0000"/>
                </a:solidFill>
              </a:rPr>
              <a:t>Zakaj LTI?</a:t>
            </a:r>
            <a:endParaRPr lang="sl-SI" sz="3600" dirty="0">
              <a:solidFill>
                <a:srgbClr val="FF0000"/>
              </a:solidFill>
            </a:endParaRPr>
          </a:p>
        </p:txBody>
      </p:sp>
      <p:sp>
        <p:nvSpPr>
          <p:cNvPr id="3" name="PoljeZBesedilom 2"/>
          <p:cNvSpPr txBox="1"/>
          <p:nvPr/>
        </p:nvSpPr>
        <p:spPr>
          <a:xfrm>
            <a:off x="251520" y="1381735"/>
            <a:ext cx="8568952" cy="4678204"/>
          </a:xfrm>
          <a:prstGeom prst="rect">
            <a:avLst/>
          </a:prstGeom>
          <a:noFill/>
        </p:spPr>
        <p:txBody>
          <a:bodyPr wrap="square" rtlCol="0">
            <a:spAutoFit/>
          </a:bodyPr>
          <a:lstStyle/>
          <a:p>
            <a:r>
              <a:rPr lang="en-US" sz="2000" dirty="0"/>
              <a:t>LTI enables plug and play into any LMS that is IMS certified. LTI provides the following benefits</a:t>
            </a:r>
            <a:r>
              <a:rPr lang="en-US" sz="2000" dirty="0" smtClean="0"/>
              <a:t>:</a:t>
            </a:r>
            <a:endParaRPr lang="sl-SI" sz="2000" dirty="0" smtClean="0"/>
          </a:p>
          <a:p>
            <a:endParaRPr lang="en-US" sz="2000" dirty="0"/>
          </a:p>
          <a:p>
            <a:pPr marL="285750" indent="-285750">
              <a:buBlip>
                <a:blip r:embed="rId2"/>
              </a:buBlip>
            </a:pPr>
            <a:r>
              <a:rPr lang="en-US" sz="2000" dirty="0"/>
              <a:t>Helps in integration of a variety of educational applications, learning tools and content into the </a:t>
            </a:r>
            <a:r>
              <a:rPr lang="en-US" sz="2000" dirty="0" smtClean="0"/>
              <a:t>LMS</a:t>
            </a:r>
            <a:endParaRPr lang="sl-SI" sz="2000" dirty="0" smtClean="0"/>
          </a:p>
          <a:p>
            <a:pPr marL="285750" indent="-285750">
              <a:buBlip>
                <a:blip r:embed="rId2"/>
              </a:buBlip>
            </a:pPr>
            <a:endParaRPr lang="en-US" sz="2000" dirty="0"/>
          </a:p>
          <a:p>
            <a:pPr marL="285750" indent="-285750">
              <a:buBlip>
                <a:blip r:embed="rId2"/>
              </a:buBlip>
            </a:pPr>
            <a:r>
              <a:rPr lang="en-US" sz="2000" dirty="0"/>
              <a:t>Enables immediate use by faculty or students, returns the outcomes data and analytics across a wide variety of learning tools, applications, and content to LMS</a:t>
            </a:r>
            <a:r>
              <a:rPr lang="en-US" sz="2000" dirty="0" smtClean="0"/>
              <a:t>.</a:t>
            </a:r>
            <a:endParaRPr lang="sl-SI" sz="2000" dirty="0" smtClean="0"/>
          </a:p>
          <a:p>
            <a:pPr marL="285750" indent="-285750">
              <a:buBlip>
                <a:blip r:embed="rId2"/>
              </a:buBlip>
            </a:pPr>
            <a:endParaRPr lang="en-US" sz="2000" dirty="0"/>
          </a:p>
          <a:p>
            <a:pPr marL="285750" indent="-285750">
              <a:buBlip>
                <a:blip r:embed="rId2"/>
              </a:buBlip>
            </a:pPr>
            <a:r>
              <a:rPr lang="en-US" sz="2000" dirty="0"/>
              <a:t>A single sign-on online environment for all </a:t>
            </a:r>
            <a:r>
              <a:rPr lang="en-US" sz="2000" dirty="0" smtClean="0"/>
              <a:t>users</a:t>
            </a:r>
            <a:endParaRPr lang="sl-SI" sz="2000" dirty="0" smtClean="0"/>
          </a:p>
          <a:p>
            <a:pPr marL="285750" indent="-285750">
              <a:buBlip>
                <a:blip r:embed="rId2"/>
              </a:buBlip>
            </a:pPr>
            <a:endParaRPr lang="en-US" sz="2000" dirty="0"/>
          </a:p>
          <a:p>
            <a:pPr marL="285750" indent="-285750">
              <a:buBlip>
                <a:blip r:embed="rId2"/>
              </a:buBlip>
            </a:pPr>
            <a:r>
              <a:rPr lang="en-US" sz="2000" dirty="0"/>
              <a:t>Reduces the number of custom integrations required for product developers because every application interfaces in the same way.</a:t>
            </a:r>
          </a:p>
          <a:p>
            <a:endParaRPr lang="sl-SI" sz="2000" dirty="0"/>
          </a:p>
        </p:txBody>
      </p:sp>
    </p:spTree>
    <p:extLst>
      <p:ext uri="{BB962C8B-B14F-4D97-AF65-F5344CB8AC3E}">
        <p14:creationId xmlns:p14="http://schemas.microsoft.com/office/powerpoint/2010/main" val="2543912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6"/>
            <a:ext cx="8229600" cy="1143000"/>
          </a:xfrm>
        </p:spPr>
        <p:txBody>
          <a:bodyPr/>
          <a:lstStyle/>
          <a:p>
            <a:pPr>
              <a:defRPr/>
            </a:pPr>
            <a:r>
              <a:rPr lang="sl-SI" dirty="0" smtClean="0">
                <a:solidFill>
                  <a:srgbClr val="FF0000"/>
                </a:solidFill>
              </a:rPr>
              <a:t>Sklepne ugotovitve</a:t>
            </a:r>
            <a:endParaRPr lang="sl-SI" dirty="0">
              <a:solidFill>
                <a:srgbClr val="FF0000"/>
              </a:solidFill>
            </a:endParaRPr>
          </a:p>
        </p:txBody>
      </p:sp>
      <p:sp>
        <p:nvSpPr>
          <p:cNvPr id="43011" name="Content Placeholder 2"/>
          <p:cNvSpPr>
            <a:spLocks noGrp="1"/>
          </p:cNvSpPr>
          <p:nvPr>
            <p:ph idx="4294967295"/>
          </p:nvPr>
        </p:nvSpPr>
        <p:spPr>
          <a:xfrm>
            <a:off x="426244" y="1478756"/>
            <a:ext cx="8291512" cy="3900488"/>
          </a:xfrm>
        </p:spPr>
        <p:txBody>
          <a:bodyPr>
            <a:normAutofit fontScale="92500" lnSpcReduction="10000"/>
          </a:bodyPr>
          <a:lstStyle/>
          <a:p>
            <a:pPr>
              <a:spcBef>
                <a:spcPts val="400"/>
              </a:spcBef>
            </a:pPr>
            <a:r>
              <a:rPr lang="sl-SI" dirty="0" smtClean="0"/>
              <a:t>Uporaba standardov in specifikacij ni vprašljiva</a:t>
            </a:r>
          </a:p>
          <a:p>
            <a:pPr lvl="1">
              <a:spcBef>
                <a:spcPts val="300"/>
              </a:spcBef>
            </a:pPr>
            <a:r>
              <a:rPr lang="sl-SI" dirty="0" smtClean="0"/>
              <a:t>edina zagotavlja interoperabilnost učnih gradiv</a:t>
            </a:r>
          </a:p>
          <a:p>
            <a:pPr lvl="2">
              <a:spcBef>
                <a:spcPts val="300"/>
              </a:spcBef>
            </a:pPr>
            <a:r>
              <a:rPr lang="sl-SI" dirty="0" smtClean="0"/>
              <a:t>dostopnost, prenosljivost, lažja izmenjava, ponovna uporaba</a:t>
            </a:r>
          </a:p>
          <a:p>
            <a:pPr>
              <a:spcBef>
                <a:spcPts val="400"/>
              </a:spcBef>
            </a:pPr>
            <a:r>
              <a:rPr lang="sl-SI" dirty="0" smtClean="0"/>
              <a:t>Odprto vprašanje: Katere standarde uporabiti?</a:t>
            </a:r>
          </a:p>
          <a:p>
            <a:pPr lvl="1">
              <a:spcBef>
                <a:spcPts val="300"/>
              </a:spcBef>
            </a:pPr>
            <a:r>
              <a:rPr lang="sl-SI" dirty="0" smtClean="0"/>
              <a:t>vsak ima svoje prednosti in slabosti</a:t>
            </a:r>
          </a:p>
          <a:p>
            <a:pPr lvl="1">
              <a:spcBef>
                <a:spcPts val="300"/>
              </a:spcBef>
            </a:pPr>
            <a:r>
              <a:rPr lang="sl-SI" dirty="0" smtClean="0"/>
              <a:t>vsak primeren za določeno vrsto uporabe</a:t>
            </a:r>
          </a:p>
          <a:p>
            <a:pPr lvl="1">
              <a:spcBef>
                <a:spcPts val="300"/>
              </a:spcBef>
            </a:pPr>
            <a:r>
              <a:rPr lang="sl-SI" dirty="0" smtClean="0"/>
              <a:t>potrebna širša podpora standardu</a:t>
            </a:r>
          </a:p>
          <a:p>
            <a:pPr>
              <a:spcBef>
                <a:spcPts val="400"/>
              </a:spcBef>
            </a:pPr>
            <a:r>
              <a:rPr lang="sl-SI" dirty="0" smtClean="0"/>
              <a:t>Idealna rešitev</a:t>
            </a:r>
          </a:p>
          <a:p>
            <a:pPr lvl="1">
              <a:spcBef>
                <a:spcPts val="300"/>
              </a:spcBef>
            </a:pPr>
            <a:r>
              <a:rPr lang="sl-SI" dirty="0" smtClean="0"/>
              <a:t>ista učna vsebina v različnih standardiziranih paketih</a:t>
            </a:r>
          </a:p>
        </p:txBody>
      </p:sp>
    </p:spTree>
    <p:extLst>
      <p:ext uri="{BB962C8B-B14F-4D97-AF65-F5344CB8AC3E}">
        <p14:creationId xmlns:p14="http://schemas.microsoft.com/office/powerpoint/2010/main" val="1203685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95288" y="188913"/>
            <a:ext cx="8229600" cy="311150"/>
          </a:xfrm>
        </p:spPr>
        <p:txBody>
          <a:bodyPr>
            <a:noAutofit/>
          </a:bodyPr>
          <a:lstStyle/>
          <a:p>
            <a:pPr eaLnBrk="1" hangingPunct="1"/>
            <a:r>
              <a:rPr lang="en-US" sz="4000" dirty="0" smtClean="0">
                <a:solidFill>
                  <a:srgbClr val="FF0000"/>
                </a:solidFill>
              </a:rPr>
              <a:t>SCORM </a:t>
            </a:r>
            <a:r>
              <a:rPr lang="sl-SI" sz="4000" dirty="0" smtClean="0">
                <a:solidFill>
                  <a:srgbClr val="FF0000"/>
                </a:solidFill>
              </a:rPr>
              <a:t>v kontekstu učenja</a:t>
            </a:r>
            <a:endParaRPr lang="en-US" sz="4000" dirty="0" smtClean="0">
              <a:solidFill>
                <a:srgbClr val="FF0000"/>
              </a:solidFill>
            </a:endParaRPr>
          </a:p>
        </p:txBody>
      </p:sp>
      <p:graphicFrame>
        <p:nvGraphicFramePr>
          <p:cNvPr id="1026" name="Object 3"/>
          <p:cNvGraphicFramePr>
            <a:graphicFrameLocks noGrp="1" noChangeAspect="1"/>
          </p:cNvGraphicFramePr>
          <p:nvPr>
            <p:ph idx="1"/>
          </p:nvPr>
        </p:nvGraphicFramePr>
        <p:xfrm>
          <a:off x="3635375" y="981075"/>
          <a:ext cx="4959350" cy="5472113"/>
        </p:xfrm>
        <a:graphic>
          <a:graphicData uri="http://schemas.openxmlformats.org/presentationml/2006/ole">
            <mc:AlternateContent xmlns:mc="http://schemas.openxmlformats.org/markup-compatibility/2006">
              <mc:Choice xmlns:v="urn:schemas-microsoft-com:vml" Requires="v">
                <p:oleObj spid="_x0000_s29733" name="Visio" r:id="rId4" imgW="4242960" imgH="4681800" progId="Visio.Drawing.6">
                  <p:embed/>
                </p:oleObj>
              </mc:Choice>
              <mc:Fallback>
                <p:oleObj name="Visio" r:id="rId4" imgW="4242960" imgH="468180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981075"/>
                        <a:ext cx="4959350" cy="547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4"/>
          <p:cNvSpPr txBox="1">
            <a:spLocks noChangeArrowheads="1"/>
          </p:cNvSpPr>
          <p:nvPr/>
        </p:nvSpPr>
        <p:spPr bwMode="auto">
          <a:xfrm>
            <a:off x="468313" y="1460500"/>
            <a:ext cx="27368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600">
                <a:solidFill>
                  <a:srgbClr val="FF3300"/>
                </a:solidFill>
              </a:rPr>
              <a:t>S</a:t>
            </a:r>
            <a:r>
              <a:rPr lang="en-US" sz="3600">
                <a:solidFill>
                  <a:srgbClr val="000000"/>
                </a:solidFill>
              </a:rPr>
              <a:t>harable </a:t>
            </a:r>
            <a:endParaRPr lang="sl-SI" sz="3600">
              <a:solidFill>
                <a:srgbClr val="000000"/>
              </a:solidFill>
            </a:endParaRPr>
          </a:p>
          <a:p>
            <a:pPr eaLnBrk="1" fontAlgn="base" hangingPunct="1">
              <a:spcBef>
                <a:spcPct val="50000"/>
              </a:spcBef>
              <a:spcAft>
                <a:spcPct val="0"/>
              </a:spcAft>
            </a:pPr>
            <a:r>
              <a:rPr lang="en-US" sz="3600">
                <a:solidFill>
                  <a:srgbClr val="FF3300"/>
                </a:solidFill>
              </a:rPr>
              <a:t>C</a:t>
            </a:r>
            <a:r>
              <a:rPr lang="en-US" sz="3600">
                <a:solidFill>
                  <a:srgbClr val="000000"/>
                </a:solidFill>
              </a:rPr>
              <a:t>ontent </a:t>
            </a:r>
            <a:endParaRPr lang="sl-SI" sz="3600">
              <a:solidFill>
                <a:srgbClr val="000000"/>
              </a:solidFill>
            </a:endParaRPr>
          </a:p>
          <a:p>
            <a:pPr eaLnBrk="1" fontAlgn="base" hangingPunct="1">
              <a:spcBef>
                <a:spcPct val="50000"/>
              </a:spcBef>
              <a:spcAft>
                <a:spcPct val="0"/>
              </a:spcAft>
            </a:pPr>
            <a:r>
              <a:rPr lang="en-US" sz="3600">
                <a:solidFill>
                  <a:srgbClr val="FF3300"/>
                </a:solidFill>
              </a:rPr>
              <a:t>O</a:t>
            </a:r>
            <a:r>
              <a:rPr lang="en-US" sz="3600">
                <a:solidFill>
                  <a:srgbClr val="000000"/>
                </a:solidFill>
              </a:rPr>
              <a:t>bject </a:t>
            </a:r>
            <a:endParaRPr lang="sl-SI" sz="3600">
              <a:solidFill>
                <a:srgbClr val="000000"/>
              </a:solidFill>
            </a:endParaRPr>
          </a:p>
          <a:p>
            <a:pPr eaLnBrk="1" fontAlgn="base" hangingPunct="1">
              <a:spcBef>
                <a:spcPct val="50000"/>
              </a:spcBef>
              <a:spcAft>
                <a:spcPct val="0"/>
              </a:spcAft>
            </a:pPr>
            <a:r>
              <a:rPr lang="en-US" sz="3600">
                <a:solidFill>
                  <a:srgbClr val="FF3300"/>
                </a:solidFill>
              </a:rPr>
              <a:t>R</a:t>
            </a:r>
            <a:r>
              <a:rPr lang="en-US" sz="3600">
                <a:solidFill>
                  <a:srgbClr val="000000"/>
                </a:solidFill>
              </a:rPr>
              <a:t>eference </a:t>
            </a:r>
            <a:endParaRPr lang="sl-SI" sz="3600">
              <a:solidFill>
                <a:srgbClr val="000000"/>
              </a:solidFill>
            </a:endParaRPr>
          </a:p>
          <a:p>
            <a:pPr eaLnBrk="1" fontAlgn="base" hangingPunct="1">
              <a:spcBef>
                <a:spcPct val="50000"/>
              </a:spcBef>
              <a:spcAft>
                <a:spcPct val="0"/>
              </a:spcAft>
            </a:pPr>
            <a:r>
              <a:rPr lang="en-US" sz="3600">
                <a:solidFill>
                  <a:srgbClr val="FF3300"/>
                </a:solidFill>
              </a:rPr>
              <a:t>M</a:t>
            </a:r>
            <a:r>
              <a:rPr lang="en-US" sz="3600">
                <a:solidFill>
                  <a:srgbClr val="000000"/>
                </a:solidFill>
              </a:rPr>
              <a:t>odel</a:t>
            </a:r>
            <a:endParaRPr lang="sl-SI" sz="3600">
              <a:solidFill>
                <a:srgbClr val="000000"/>
              </a:solidFill>
            </a:endParaRPr>
          </a:p>
        </p:txBody>
      </p:sp>
    </p:spTree>
    <p:extLst>
      <p:ext uri="{BB962C8B-B14F-4D97-AF65-F5344CB8AC3E}">
        <p14:creationId xmlns:p14="http://schemas.microsoft.com/office/powerpoint/2010/main" val="42046850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SCOR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2651</Words>
  <Application>Microsoft Office PowerPoint</Application>
  <PresentationFormat>Diaprojekcija na zaslonu (4:3)</PresentationFormat>
  <Paragraphs>597</Paragraphs>
  <Slides>83</Slides>
  <Notes>81</Notes>
  <HiddenSlides>0</HiddenSlides>
  <MMClips>0</MMClips>
  <ScaleCrop>false</ScaleCrop>
  <HeadingPairs>
    <vt:vector size="8" baseType="variant">
      <vt:variant>
        <vt:lpstr>Uporabljene pisave</vt:lpstr>
      </vt:variant>
      <vt:variant>
        <vt:i4>14</vt:i4>
      </vt:variant>
      <vt:variant>
        <vt:lpstr>Tema</vt:lpstr>
      </vt:variant>
      <vt:variant>
        <vt:i4>1</vt:i4>
      </vt:variant>
      <vt:variant>
        <vt:lpstr>Vdelani OLE strežniki</vt:lpstr>
      </vt:variant>
      <vt:variant>
        <vt:i4>1</vt:i4>
      </vt:variant>
      <vt:variant>
        <vt:lpstr>Naslovi diapozitivov</vt:lpstr>
      </vt:variant>
      <vt:variant>
        <vt:i4>83</vt:i4>
      </vt:variant>
    </vt:vector>
  </HeadingPairs>
  <TitlesOfParts>
    <vt:vector size="99" baseType="lpstr">
      <vt:lpstr>맑은 고딕</vt:lpstr>
      <vt:lpstr>Arial</vt:lpstr>
      <vt:lpstr>Arial Narrow</vt:lpstr>
      <vt:lpstr>Batang</vt:lpstr>
      <vt:lpstr>Calibri</vt:lpstr>
      <vt:lpstr>Gill Sans MT</vt:lpstr>
      <vt:lpstr>Majalla UI</vt:lpstr>
      <vt:lpstr>Monotype Corsiva</vt:lpstr>
      <vt:lpstr>robotolight</vt:lpstr>
      <vt:lpstr>Tahoma</vt:lpstr>
      <vt:lpstr>Times New Roman</vt:lpstr>
      <vt:lpstr>Verdana</vt:lpstr>
      <vt:lpstr>Wingdings</vt:lpstr>
      <vt:lpstr>Wingdings 2</vt:lpstr>
      <vt:lpstr>Office Theme</vt:lpstr>
      <vt:lpstr>Visio</vt:lpstr>
      <vt:lpstr>Pakiranje gradnikov e-gradiv  in programska orodja  (SCORM, AICC, xAPI)</vt:lpstr>
      <vt:lpstr>LMS – Learning Management System</vt:lpstr>
      <vt:lpstr>Zakaj LMS</vt:lpstr>
      <vt:lpstr>PowerPointova predstavitev</vt:lpstr>
      <vt:lpstr>Priprava in uporaba vsebinskih paketov</vt:lpstr>
      <vt:lpstr>Priprava in uporaba vsebinskih paketov</vt:lpstr>
      <vt:lpstr>Priprava in uporaba vsebinskih paketov</vt:lpstr>
      <vt:lpstr>Zakaj standardi?</vt:lpstr>
      <vt:lpstr>SCORM v kontekstu učenja</vt:lpstr>
      <vt:lpstr>Nekaj o SCORM</vt:lpstr>
      <vt:lpstr>Zakaj SCORM</vt:lpstr>
      <vt:lpstr>Paket ADL SCORM</vt:lpstr>
      <vt:lpstr>LMS in SCORM</vt:lpstr>
      <vt:lpstr>e-izobraževalni sistem, skladen s SCORM</vt:lpstr>
      <vt:lpstr>Primer SCORM paketa</vt:lpstr>
      <vt:lpstr>Učna aktivnost</vt:lpstr>
      <vt:lpstr>Definicija učnih aktivnosti</vt:lpstr>
      <vt:lpstr>Drevo aktivnosti</vt:lpstr>
      <vt:lpstr>Pakiranje vsebine (Content packaging)</vt:lpstr>
      <vt:lpstr>Gradniki vsebin glede na klicanje</vt:lpstr>
      <vt:lpstr>Assets (sredstva)</vt:lpstr>
      <vt:lpstr>Sharable Content Object (SCO)</vt:lpstr>
      <vt:lpstr>Glavni fokus SCORM</vt:lpstr>
      <vt:lpstr>Kaj je sekvenčenje</vt:lpstr>
      <vt:lpstr>Sekvenčenje in navigacija v SCORM</vt:lpstr>
      <vt:lpstr>Model sledenja informacij</vt:lpstr>
      <vt:lpstr>PowerPointova predstavitev</vt:lpstr>
      <vt:lpstr>Sekvenčenje v SCORM 1.3 (SCORM 2004)</vt:lpstr>
      <vt:lpstr>Diagram poteka aktivnosti</vt:lpstr>
      <vt:lpstr>Struktura vsebinskega paketa (content package)</vt:lpstr>
      <vt:lpstr>ADL: SCORM Sample Runtime Environment</vt:lpstr>
      <vt:lpstr>Predvajalniki SCORM</vt:lpstr>
      <vt:lpstr>e-gradiva Informatika</vt:lpstr>
      <vt:lpstr>Več o SCORM</vt:lpstr>
      <vt:lpstr>ADL : Advanced Distributed Learning</vt:lpstr>
      <vt:lpstr>SCO in potreben API za LMS</vt:lpstr>
      <vt:lpstr>Funkcije API</vt:lpstr>
      <vt:lpstr>Izvajanje SCO</vt:lpstr>
      <vt:lpstr>API Execution State Functions</vt:lpstr>
      <vt:lpstr>API Execution State Functions</vt:lpstr>
      <vt:lpstr>API Data Transfer Functions</vt:lpstr>
      <vt:lpstr>API Data Transfer Functions</vt:lpstr>
      <vt:lpstr>API Data Transfer Functions</vt:lpstr>
      <vt:lpstr>SCORM Content Aggregation Model</vt:lpstr>
      <vt:lpstr>Content Model Components</vt:lpstr>
      <vt:lpstr>Content Aggregation</vt:lpstr>
      <vt:lpstr>Content Aggregation (združevanje vsebin v paket)</vt:lpstr>
      <vt:lpstr>Struktura vsebine</vt:lpstr>
      <vt:lpstr>Opis paketa</vt:lpstr>
      <vt:lpstr>Manifest file</vt:lpstr>
      <vt:lpstr>Primer: E-gradiva Predmet Informatika</vt:lpstr>
      <vt:lpstr>Izgled tečaja o Pythonu v Moodle</vt:lpstr>
      <vt:lpstr>Organizacija gradiv</vt:lpstr>
      <vt:lpstr>Kako uporabljati in spreminjati e-gradiva</vt:lpstr>
      <vt:lpstr>JavaScript datoteke</vt:lpstr>
      <vt:lpstr>SCORM Versions –  An eLearning Standards Roadmap</vt:lpstr>
      <vt:lpstr>AICC or SCORM:  Which Is Best for Packaging E-Learning Content? </vt:lpstr>
      <vt:lpstr>Avtorska orodja</vt:lpstr>
      <vt:lpstr>Kaj so avtorska orodja</vt:lpstr>
      <vt:lpstr>Primeri avtorskih orodij</vt:lpstr>
      <vt:lpstr>Simple Scorm Packager</vt:lpstr>
      <vt:lpstr>RUSTICI: SCORM Engine, SCORM v oblaku</vt:lpstr>
      <vt:lpstr>Reload orodja</vt:lpstr>
      <vt:lpstr>Reload Editor – Disadvantages </vt:lpstr>
      <vt:lpstr>eXe Learning</vt:lpstr>
      <vt:lpstr>eXeLearning   - Advantages </vt:lpstr>
      <vt:lpstr>Icodeon: komercialna orodja</vt:lpstr>
      <vt:lpstr>CourseLab prosto dostopen in komercialen</vt:lpstr>
      <vt:lpstr>Paket IMS Common Cartridge</vt:lpstr>
      <vt:lpstr>Uvoz paketa SCORM v Moodle</vt:lpstr>
      <vt:lpstr>Kaj je Tin Can API?</vt:lpstr>
      <vt:lpstr>Kako deluje ?</vt:lpstr>
      <vt:lpstr>Kako deluje LRS</vt:lpstr>
      <vt:lpstr>Kako deluje LRS</vt:lpstr>
      <vt:lpstr>Where to get free LRS?</vt:lpstr>
      <vt:lpstr>Learning Locker – odprtokodni LRS</vt:lpstr>
      <vt:lpstr>SCORM: Tin Can API</vt:lpstr>
      <vt:lpstr>Tin Can Adopters</vt:lpstr>
      <vt:lpstr>SCORM Cloud</vt:lpstr>
      <vt:lpstr>SCORM driver</vt:lpstr>
      <vt:lpstr>LTI: Learning Tool Interactivity</vt:lpstr>
      <vt:lpstr>Zakaj LTI?</vt:lpstr>
      <vt:lpstr>Sklepne ugotovitve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SCORM</dc:title>
  <dc:creator>sasa</dc:creator>
  <cp:lastModifiedBy>sasa</cp:lastModifiedBy>
  <cp:revision>102</cp:revision>
  <dcterms:created xsi:type="dcterms:W3CDTF">2011-10-28T04:33:57Z</dcterms:created>
  <dcterms:modified xsi:type="dcterms:W3CDTF">2017-11-29T20:15:42Z</dcterms:modified>
</cp:coreProperties>
</file>