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301" r:id="rId3"/>
    <p:sldId id="302" r:id="rId4"/>
    <p:sldId id="307" r:id="rId5"/>
    <p:sldId id="310" r:id="rId6"/>
    <p:sldId id="291" r:id="rId7"/>
    <p:sldId id="328" r:id="rId8"/>
    <p:sldId id="361" r:id="rId9"/>
    <p:sldId id="365" r:id="rId10"/>
    <p:sldId id="366" r:id="rId11"/>
    <p:sldId id="367" r:id="rId12"/>
    <p:sldId id="368" r:id="rId13"/>
    <p:sldId id="352" r:id="rId14"/>
    <p:sldId id="292" r:id="rId15"/>
    <p:sldId id="329" r:id="rId16"/>
    <p:sldId id="293" r:id="rId17"/>
    <p:sldId id="260" r:id="rId18"/>
    <p:sldId id="333" r:id="rId19"/>
    <p:sldId id="273" r:id="rId20"/>
    <p:sldId id="269" r:id="rId21"/>
    <p:sldId id="354" r:id="rId22"/>
    <p:sldId id="334" r:id="rId23"/>
    <p:sldId id="335" r:id="rId24"/>
    <p:sldId id="336" r:id="rId25"/>
    <p:sldId id="337" r:id="rId26"/>
    <p:sldId id="338" r:id="rId27"/>
    <p:sldId id="339" r:id="rId28"/>
    <p:sldId id="261" r:id="rId29"/>
    <p:sldId id="345" r:id="rId30"/>
    <p:sldId id="275" r:id="rId31"/>
    <p:sldId id="277" r:id="rId32"/>
    <p:sldId id="325" r:id="rId33"/>
    <p:sldId id="373" r:id="rId34"/>
    <p:sldId id="350" r:id="rId35"/>
    <p:sldId id="297" r:id="rId36"/>
    <p:sldId id="355" r:id="rId37"/>
    <p:sldId id="363" r:id="rId38"/>
    <p:sldId id="346" r:id="rId39"/>
    <p:sldId id="347" r:id="rId40"/>
    <p:sldId id="353" r:id="rId41"/>
    <p:sldId id="348" r:id="rId42"/>
    <p:sldId id="300" r:id="rId43"/>
    <p:sldId id="323" r:id="rId44"/>
    <p:sldId id="349" r:id="rId45"/>
    <p:sldId id="362" r:id="rId46"/>
    <p:sldId id="364" r:id="rId47"/>
    <p:sldId id="369" r:id="rId48"/>
    <p:sldId id="371" r:id="rId49"/>
    <p:sldId id="326" r:id="rId5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9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890" autoAdjust="0"/>
  </p:normalViewPr>
  <p:slideViewPr>
    <p:cSldViewPr snapToGrid="0">
      <p:cViewPr varScale="1">
        <p:scale>
          <a:sx n="59" d="100"/>
          <a:sy n="59" d="100"/>
        </p:scale>
        <p:origin x="29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7B3DC-3CE3-47E6-80DE-FB779896ACB3}" type="datetimeFigureOut">
              <a:rPr lang="sl-SI" smtClean="0"/>
              <a:t>2. 11. 2017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07CBA-5744-45AB-85CD-EA927918FCD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9774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l-SI" dirty="0" smtClean="0">
              <a:latin typeface="Arial" panose="020B0604020202020204" pitchFamily="34" charset="0"/>
              <a:ea typeface="ＭＳ Ｐゴシック" panose="020B0600070205080204" pitchFamily="34" charset="-128"/>
              <a:cs typeface="Geneva" pitchFamily="1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9pPr>
          </a:lstStyle>
          <a:p>
            <a:fld id="{EED5171A-7E5B-4D73-83C7-497AF854884C}" type="slidenum">
              <a:rPr lang="en-US" altLang="sl-SI" sz="1200"/>
              <a:pPr/>
              <a:t>2</a:t>
            </a:fld>
            <a:endParaRPr lang="en-US" altLang="sl-SI" sz="1200"/>
          </a:p>
        </p:txBody>
      </p:sp>
    </p:spTree>
    <p:extLst>
      <p:ext uri="{BB962C8B-B14F-4D97-AF65-F5344CB8AC3E}">
        <p14:creationId xmlns:p14="http://schemas.microsoft.com/office/powerpoint/2010/main" val="339985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l-SI" dirty="0" smtClean="0">
              <a:latin typeface="Arial" panose="020B0604020202020204" pitchFamily="34" charset="0"/>
              <a:ea typeface="ＭＳ Ｐゴシック" panose="020B0600070205080204" pitchFamily="34" charset="-128"/>
              <a:cs typeface="Geneva" pitchFamily="1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9pPr>
          </a:lstStyle>
          <a:p>
            <a:fld id="{2C271876-CC9F-4547-92A6-2B0F6EF1CE07}" type="slidenum">
              <a:rPr lang="en-US" altLang="sl-SI" sz="1200"/>
              <a:pPr/>
              <a:t>3</a:t>
            </a:fld>
            <a:endParaRPr lang="en-US" altLang="sl-SI" sz="1200"/>
          </a:p>
        </p:txBody>
      </p:sp>
    </p:spTree>
    <p:extLst>
      <p:ext uri="{BB962C8B-B14F-4D97-AF65-F5344CB8AC3E}">
        <p14:creationId xmlns:p14="http://schemas.microsoft.com/office/powerpoint/2010/main" val="2571131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l-SI" dirty="0" smtClean="0">
              <a:latin typeface="Arial" panose="020B0604020202020204" pitchFamily="34" charset="0"/>
              <a:ea typeface="ＭＳ Ｐゴシック" panose="020B0600070205080204" pitchFamily="34" charset="-128"/>
              <a:cs typeface="Geneva" pitchFamily="1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9pPr>
          </a:lstStyle>
          <a:p>
            <a:fld id="{880DBA59-98BE-4A7D-BAA0-191A9253E523}" type="slidenum">
              <a:rPr lang="en-US" altLang="sl-SI" sz="1200"/>
              <a:pPr/>
              <a:t>5</a:t>
            </a:fld>
            <a:endParaRPr lang="en-US" altLang="sl-SI" sz="1200"/>
          </a:p>
        </p:txBody>
      </p:sp>
    </p:spTree>
    <p:extLst>
      <p:ext uri="{BB962C8B-B14F-4D97-AF65-F5344CB8AC3E}">
        <p14:creationId xmlns:p14="http://schemas.microsoft.com/office/powerpoint/2010/main" val="1559857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>
              <a:latin typeface="Arial" panose="020B0604020202020204" pitchFamily="34" charset="0"/>
              <a:ea typeface="ＭＳ Ｐゴシック" panose="020B0600070205080204" pitchFamily="34" charset="-128"/>
              <a:cs typeface="Geneva" pitchFamily="1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9pPr>
          </a:lstStyle>
          <a:p>
            <a:fld id="{7728FD8F-8B23-4929-A979-46C80BC3EC51}" type="slidenum">
              <a:rPr lang="en-US" altLang="sl-SI" sz="1200"/>
              <a:pPr/>
              <a:t>13</a:t>
            </a:fld>
            <a:endParaRPr lang="en-US" altLang="sl-SI" sz="1200"/>
          </a:p>
        </p:txBody>
      </p:sp>
    </p:spTree>
    <p:extLst>
      <p:ext uri="{BB962C8B-B14F-4D97-AF65-F5344CB8AC3E}">
        <p14:creationId xmlns:p14="http://schemas.microsoft.com/office/powerpoint/2010/main" val="2028693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1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nl-NL" sz="22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3983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FDE16A-A196-084C-A54B-BE06E2AD847B}" type="slidenum">
              <a:rPr lang="en-US"/>
              <a:pPr/>
              <a:t>21</a:t>
            </a:fld>
            <a:endParaRPr lang="en-US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73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07CBA-5744-45AB-85CD-EA927918FCD7}" type="slidenum">
              <a:rPr lang="sl-SI" smtClean="0"/>
              <a:t>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9368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8FC87D-6F8B-8D4B-BFDE-A0B2CA5511D3}" type="slidenum">
              <a:rPr lang="en-US"/>
              <a:pPr/>
              <a:t>36</a:t>
            </a:fld>
            <a:endParaRPr lang="en-US"/>
          </a:p>
        </p:txBody>
      </p:sp>
      <p:sp>
        <p:nvSpPr>
          <p:cNvPr id="583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0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2B5A-EB2A-4DA2-B678-CAE273B0A6E8}" type="datetimeFigureOut">
              <a:rPr lang="sl-SI" smtClean="0"/>
              <a:t>2. 11. 2017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5FC7-DACE-415C-955B-60C02D4CAF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434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2B5A-EB2A-4DA2-B678-CAE273B0A6E8}" type="datetimeFigureOut">
              <a:rPr lang="sl-SI" smtClean="0"/>
              <a:t>2. 11. 2017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5FC7-DACE-415C-955B-60C02D4CAF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661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2B5A-EB2A-4DA2-B678-CAE273B0A6E8}" type="datetimeFigureOut">
              <a:rPr lang="sl-SI" smtClean="0"/>
              <a:t>2. 11. 2017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5FC7-DACE-415C-955B-60C02D4CAF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14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768694" y="-145773"/>
            <a:ext cx="10548029" cy="1314450"/>
          </a:xfrm>
          <a:prstGeom prst="rect">
            <a:avLst/>
          </a:prstGeom>
          <a:ln w="3175">
            <a:round/>
          </a:ln>
        </p:spPr>
        <p:txBody>
          <a:bodyPr lIns="28575" tIns="28575" rIns="28575" bIns="28575">
            <a:noAutofit/>
          </a:bodyPr>
          <a:lstStyle>
            <a:lvl1pPr algn="ctr" defTabSz="457200">
              <a:defRPr sz="4000" b="0">
                <a:solidFill>
                  <a:srgbClr val="FF0000"/>
                </a:solidFill>
                <a:uFill>
                  <a:solidFill>
                    <a:srgbClr val="181B1B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rbe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000" dirty="0">
                <a:solidFill>
                  <a:srgbClr val="181B1B"/>
                </a:solidFill>
                <a:uFill>
                  <a:solidFill>
                    <a:srgbClr val="181B1B"/>
                  </a:solidFill>
                </a:uFill>
              </a:rPr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1692125" y="1768634"/>
            <a:ext cx="10132400" cy="4660778"/>
          </a:xfrm>
          <a:prstGeom prst="rect">
            <a:avLst/>
          </a:prstGeom>
          <a:ln w="3175">
            <a:round/>
          </a:ln>
        </p:spPr>
        <p:txBody>
          <a:bodyPr lIns="28575" tIns="28575" rIns="28575" bIns="28575" anchor="ctr">
            <a:noAutofit/>
          </a:bodyPr>
          <a:lstStyle>
            <a:lvl1pPr marL="285750" indent="-285750" defTabSz="457200">
              <a:spcBef>
                <a:spcPts val="600"/>
              </a:spcBef>
              <a:buClr>
                <a:srgbClr val="034276"/>
              </a:buClr>
              <a:buSzPct val="145000"/>
              <a:defRPr>
                <a:solidFill>
                  <a:srgbClr val="181B1B"/>
                </a:solidFill>
                <a:uFill>
                  <a:solidFill>
                    <a:srgbClr val="181B1B"/>
                  </a:solidFill>
                </a:uFill>
                <a:latin typeface="Corbel"/>
                <a:ea typeface="Corbel"/>
                <a:cs typeface="Corbel"/>
                <a:sym typeface="Corbel"/>
              </a:defRPr>
            </a:lvl1pPr>
            <a:lvl2pPr marL="742950" indent="-285750" defTabSz="457200">
              <a:spcBef>
                <a:spcPts val="600"/>
              </a:spcBef>
              <a:buClr>
                <a:srgbClr val="034276"/>
              </a:buClr>
              <a:buSzPct val="145000"/>
              <a:buChar char="•"/>
              <a:defRPr sz="2000">
                <a:solidFill>
                  <a:srgbClr val="181B1B"/>
                </a:solidFill>
                <a:uFill>
                  <a:solidFill>
                    <a:srgbClr val="181B1B"/>
                  </a:solidFill>
                </a:uFill>
                <a:latin typeface="Corbel"/>
                <a:ea typeface="Corbel"/>
                <a:cs typeface="Corbel"/>
                <a:sym typeface="Corbel"/>
              </a:defRPr>
            </a:lvl2pPr>
            <a:lvl3pPr marL="1200150" indent="-285750" defTabSz="457200">
              <a:spcBef>
                <a:spcPts val="600"/>
              </a:spcBef>
              <a:buClr>
                <a:srgbClr val="034276"/>
              </a:buClr>
              <a:buSzPct val="145000"/>
              <a:defRPr sz="1800">
                <a:solidFill>
                  <a:srgbClr val="181B1B"/>
                </a:solidFill>
                <a:uFill>
                  <a:solidFill>
                    <a:srgbClr val="181B1B"/>
                  </a:solidFill>
                </a:uFill>
                <a:latin typeface="Corbel"/>
                <a:ea typeface="Corbel"/>
                <a:cs typeface="Corbel"/>
                <a:sym typeface="Corbel"/>
              </a:defRPr>
            </a:lvl3pPr>
            <a:lvl4pPr marL="1543050" indent="-171450" defTabSz="457200">
              <a:spcBef>
                <a:spcPts val="600"/>
              </a:spcBef>
              <a:buClr>
                <a:srgbClr val="034276"/>
              </a:buClr>
              <a:buSzPct val="145000"/>
              <a:buChar char="•"/>
              <a:defRPr sz="1600">
                <a:solidFill>
                  <a:srgbClr val="181B1B"/>
                </a:solidFill>
                <a:uFill>
                  <a:solidFill>
                    <a:srgbClr val="181B1B"/>
                  </a:solidFill>
                </a:uFill>
                <a:latin typeface="Corbel"/>
                <a:ea typeface="Corbel"/>
                <a:cs typeface="Corbel"/>
                <a:sym typeface="Corbel"/>
              </a:defRPr>
            </a:lvl4pPr>
            <a:lvl5pPr marL="2000250" indent="-171450" defTabSz="457200">
              <a:spcBef>
                <a:spcPts val="600"/>
              </a:spcBef>
              <a:buClr>
                <a:srgbClr val="034276"/>
              </a:buClr>
              <a:buSzPct val="145000"/>
              <a:buChar char="•"/>
              <a:defRPr sz="1400">
                <a:solidFill>
                  <a:srgbClr val="181B1B"/>
                </a:solidFill>
                <a:uFill>
                  <a:solidFill>
                    <a:srgbClr val="181B1B"/>
                  </a:solidFill>
                </a:uFill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181B1B"/>
                </a:solidFill>
                <a:uFill>
                  <a:solidFill>
                    <a:srgbClr val="181B1B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181B1B"/>
                </a:solidFill>
                <a:uFill>
                  <a:solidFill>
                    <a:srgbClr val="181B1B"/>
                  </a:solidFill>
                </a:u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181B1B"/>
                </a:solidFill>
                <a:uFill>
                  <a:solidFill>
                    <a:srgbClr val="181B1B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181B1B"/>
                </a:solidFill>
                <a:uFill>
                  <a:solidFill>
                    <a:srgbClr val="181B1B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181B1B"/>
                </a:solidFill>
                <a:uFill>
                  <a:solidFill>
                    <a:srgbClr val="181B1B"/>
                  </a:solidFill>
                </a:uFill>
              </a:rPr>
              <a:t>Body Level Five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xfrm>
            <a:off x="11755005" y="6345830"/>
            <a:ext cx="256019" cy="222251"/>
          </a:xfrm>
          <a:prstGeom prst="rect">
            <a:avLst/>
          </a:prstGeom>
          <a:ln w="3175">
            <a:round/>
          </a:ln>
        </p:spPr>
        <p:txBody>
          <a:bodyPr wrap="none" lIns="28575" tIns="28575" rIns="28575" bIns="28575"/>
          <a:lstStyle>
            <a:lvl1pPr>
              <a:defRPr sz="1000">
                <a:solidFill>
                  <a:srgbClr val="181B1B"/>
                </a:solidFill>
                <a:uFill>
                  <a:solidFill>
                    <a:srgbClr val="181B1B"/>
                  </a:solidFill>
                </a:u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22566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-92074"/>
            <a:ext cx="10515600" cy="1110978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155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2B5A-EB2A-4DA2-B678-CAE273B0A6E8}" type="datetimeFigureOut">
              <a:rPr lang="sl-SI" smtClean="0"/>
              <a:t>2. 11. 2017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5FC7-DACE-415C-955B-60C02D4CAF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302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2B5A-EB2A-4DA2-B678-CAE273B0A6E8}" type="datetimeFigureOut">
              <a:rPr lang="sl-SI" smtClean="0"/>
              <a:t>2. 11. 2017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5FC7-DACE-415C-955B-60C02D4CAF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389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2B5A-EB2A-4DA2-B678-CAE273B0A6E8}" type="datetimeFigureOut">
              <a:rPr lang="sl-SI" smtClean="0"/>
              <a:t>2. 11. 2017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5FC7-DACE-415C-955B-60C02D4CAF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356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2B5A-EB2A-4DA2-B678-CAE273B0A6E8}" type="datetimeFigureOut">
              <a:rPr lang="sl-SI" smtClean="0"/>
              <a:t>2. 11. 2017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5FC7-DACE-415C-955B-60C02D4CAF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207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2B5A-EB2A-4DA2-B678-CAE273B0A6E8}" type="datetimeFigureOut">
              <a:rPr lang="sl-SI" smtClean="0"/>
              <a:t>2. 11. 2017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5FC7-DACE-415C-955B-60C02D4CAF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92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2B5A-EB2A-4DA2-B678-CAE273B0A6E8}" type="datetimeFigureOut">
              <a:rPr lang="sl-SI" smtClean="0"/>
              <a:t>2. 11. 2017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5FC7-DACE-415C-955B-60C02D4CAF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864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2B5A-EB2A-4DA2-B678-CAE273B0A6E8}" type="datetimeFigureOut">
              <a:rPr lang="sl-SI" smtClean="0"/>
              <a:t>2. 11. 2017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5FC7-DACE-415C-955B-60C02D4CAF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27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A2B5A-EB2A-4DA2-B678-CAE273B0A6E8}" type="datetimeFigureOut">
              <a:rPr lang="sl-SI" smtClean="0"/>
              <a:t>2. 11. 2017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C5FC7-DACE-415C-955B-60C02D4CAF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275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hyperlink" Target="https://www.google.com.au/imgres?imgurl=http://www.infobarrel.com/media/image/54054.jpg&amp;imgrefurl=http://peekaboo-vision.blogspot.com/2012/11/a-wordcloud-in-python.html&amp;docid=kvDRPpXWxzcQLM&amp;tbnid=GYwBG58PULfWLM:&amp;w=781&amp;h=401&amp;ei=HqBFVNK0FYezmAX0ooGAAw&amp;ved=0CAIQxiAwAA&amp;iact=c" TargetMode="Externa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au/url?sa=i&amp;rct=j&amp;q=&amp;esrc=s&amp;frm=1&amp;source=images&amp;cd=&amp;cad=rja&amp;uact=8&amp;ved=0CAcQjRw&amp;url=http://www.directionsmag.com/articles/starlight-overview-and-interview-with-battelles-brian-kritzstein/123525&amp;ei=4LdFVL2FHcXDmwXojYDoAQ&amp;bvm=bv.77880786,d.dGc&amp;psig=AFQjCNFZ00TF-V3mhhKvfq5tYKWlHIxKWQ&amp;ust=1413941451163151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openbadge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msglobal.org/sites/default/files/Badges/OBv2p0/examples/index.html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www.snappvis.org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Yut0ZnorEYE&amp;feature=youtu.be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LfWwyiU_QU" TargetMode="External"/><Relationship Id="rId2" Type="http://schemas.openxmlformats.org/officeDocument/2006/relationships/hyperlink" Target="http://lemo-projekt.de/dem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www.role-widgetstore.eu/tools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www.nextanalytics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://acrobatiq.com/products/learning-analytics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www.campussuite.com/how-schools-can-use-google-analytics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ur7Jk4PRJw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moodle.org/plugins/view/local_googleanalytics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://klassdata.com/smartklass-learning-analytics-plugin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sc-scotland.org/eassessment/tag/open-badges/" TargetMode="External"/><Relationship Id="rId3" Type="http://schemas.openxmlformats.org/officeDocument/2006/relationships/hyperlink" Target="http://www.educause.edu/ero/article/signals-using-academic-analytics-promote-student-success" TargetMode="External"/><Relationship Id="rId7" Type="http://schemas.openxmlformats.org/officeDocument/2006/relationships/hyperlink" Target="http://openbadges.org/" TargetMode="External"/><Relationship Id="rId2" Type="http://schemas.openxmlformats.org/officeDocument/2006/relationships/hyperlink" Target="http://www.nmc.org/horizon-project/horizon-repor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incanapi.com/" TargetMode="External"/><Relationship Id="rId5" Type="http://schemas.openxmlformats.org/officeDocument/2006/relationships/hyperlink" Target="https://tech.ed.gov/wp-content/uploads/2014/03/edm-la-brief.pdf" TargetMode="External"/><Relationship Id="rId4" Type="http://schemas.openxmlformats.org/officeDocument/2006/relationships/hyperlink" Target="http://jisc.cetis.ac.uk/topic/learning_analytic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0996" y="690255"/>
            <a:ext cx="9144000" cy="962638"/>
          </a:xfrm>
        </p:spPr>
        <p:txBody>
          <a:bodyPr>
            <a:noAutofit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Učna </a:t>
            </a:r>
            <a:r>
              <a:rPr lang="sl-SI" b="1" dirty="0" smtClean="0">
                <a:solidFill>
                  <a:srgbClr val="FF0000"/>
                </a:solidFill>
              </a:rPr>
              <a:t>analitika</a:t>
            </a:r>
            <a:r>
              <a:rPr lang="sl-SI" sz="5400" dirty="0" smtClean="0">
                <a:solidFill>
                  <a:srgbClr val="FF0000"/>
                </a:solidFill>
              </a:rPr>
              <a:t/>
            </a:r>
            <a:br>
              <a:rPr lang="sl-SI" sz="5400" dirty="0" smtClean="0">
                <a:solidFill>
                  <a:srgbClr val="FF0000"/>
                </a:solidFill>
              </a:rPr>
            </a:br>
            <a:r>
              <a:rPr lang="sl-SI" sz="4000" dirty="0" err="1" smtClean="0">
                <a:solidFill>
                  <a:srgbClr val="FF0000"/>
                </a:solidFill>
              </a:rPr>
              <a:t>Learning</a:t>
            </a:r>
            <a:r>
              <a:rPr lang="sl-SI" sz="4000" dirty="0" smtClean="0">
                <a:solidFill>
                  <a:srgbClr val="FF0000"/>
                </a:solidFill>
              </a:rPr>
              <a:t> </a:t>
            </a:r>
            <a:r>
              <a:rPr lang="sl-SI" sz="4000" dirty="0" err="1" smtClean="0">
                <a:solidFill>
                  <a:srgbClr val="FF0000"/>
                </a:solidFill>
              </a:rPr>
              <a:t>Analytics</a:t>
            </a:r>
            <a:endParaRPr lang="sl-SI" sz="54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2259" y="6103470"/>
            <a:ext cx="9144000" cy="512483"/>
          </a:xfrm>
        </p:spPr>
        <p:txBody>
          <a:bodyPr/>
          <a:lstStyle/>
          <a:p>
            <a:r>
              <a:rPr lang="sl-SI" dirty="0" smtClean="0"/>
              <a:t>Saša Divjak</a:t>
            </a:r>
            <a:endParaRPr lang="sl-S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248" y="2215661"/>
            <a:ext cx="4633362" cy="28196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8999" y="2036227"/>
            <a:ext cx="1024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b="1" dirty="0" smtClean="0"/>
              <a:t>Povprečje</a:t>
            </a:r>
            <a:endParaRPr lang="sl-SI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36031" y="3800858"/>
            <a:ext cx="7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b="1" dirty="0" smtClean="0"/>
              <a:t>Ocene</a:t>
            </a:r>
            <a:endParaRPr lang="sl-SI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36031" y="4650563"/>
            <a:ext cx="101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b="1" dirty="0" smtClean="0"/>
              <a:t>Napredek</a:t>
            </a:r>
            <a:endParaRPr lang="sl-SI" sz="16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569" y="2103399"/>
            <a:ext cx="2879322" cy="30441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98632" y="2093495"/>
            <a:ext cx="1183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b="1" dirty="0" smtClean="0">
                <a:solidFill>
                  <a:schemeClr val="bg1"/>
                </a:solidFill>
              </a:rPr>
              <a:t>Angažiranje</a:t>
            </a:r>
            <a:endParaRPr lang="sl-SI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/>
          </p:cNvSpPr>
          <p:nvPr/>
        </p:nvSpPr>
        <p:spPr bwMode="auto">
          <a:xfrm>
            <a:off x="808808" y="280851"/>
            <a:ext cx="716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sl-SI" altLang="sl-SI" sz="3600" dirty="0" smtClean="0">
                <a:solidFill>
                  <a:srgbClr val="FF0000"/>
                </a:solidFill>
                <a:latin typeface="Arial Bold"/>
              </a:rPr>
              <a:t>Namen in uporaba</a:t>
            </a:r>
            <a:endParaRPr lang="en-US" altLang="sl-SI" sz="3600" dirty="0">
              <a:solidFill>
                <a:srgbClr val="FF0000"/>
              </a:solidFill>
              <a:latin typeface="Arial Bold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08808" y="1486894"/>
            <a:ext cx="3276600" cy="479515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18288">
              <a:spcBef>
                <a:spcPct val="20000"/>
              </a:spcBef>
              <a:buSzPct val="60000"/>
              <a:defRPr/>
            </a:pPr>
            <a:r>
              <a:rPr lang="sl-SI" sz="2400" b="1" dirty="0" smtClean="0">
                <a:solidFill>
                  <a:schemeClr val="accent5">
                    <a:lumMod val="50000"/>
                  </a:schemeClr>
                </a:solidFill>
              </a:rPr>
              <a:t>Š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tudent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8288" lvl="1" indent="-27940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sl-SI" sz="2000" dirty="0" smtClean="0">
                <a:solidFill>
                  <a:schemeClr val="accent1">
                    <a:lumMod val="50000"/>
                  </a:schemeClr>
                </a:solidFill>
              </a:rPr>
              <a:t>Njegov napredek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18288" lvl="1" indent="-27940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sl-SI" sz="2000" dirty="0" smtClean="0">
                <a:solidFill>
                  <a:schemeClr val="accent1">
                    <a:lumMod val="50000"/>
                  </a:schemeClr>
                </a:solidFill>
              </a:rPr>
              <a:t>Njegovo obnašanje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18288" lvl="1" indent="-27940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sl-SI" sz="2000" dirty="0" smtClean="0">
                <a:solidFill>
                  <a:schemeClr val="accent1">
                    <a:lumMod val="50000"/>
                  </a:schemeClr>
                </a:solidFill>
              </a:rPr>
              <a:t>Primerjava</a:t>
            </a:r>
          </a:p>
          <a:p>
            <a:pPr marL="18288" lvl="1" indent="-279400">
              <a:lnSpc>
                <a:spcPct val="12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18288">
              <a:spcBef>
                <a:spcPct val="20000"/>
              </a:spcBef>
              <a:buSzPct val="60000"/>
              <a:defRPr/>
            </a:pPr>
            <a:r>
              <a:rPr lang="sl-SI" sz="2400" b="1" dirty="0" smtClean="0">
                <a:solidFill>
                  <a:schemeClr val="accent5">
                    <a:lumMod val="50000"/>
                  </a:schemeClr>
                </a:solidFill>
              </a:rPr>
              <a:t>Učitelj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8288" lvl="1" indent="-27940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sl-SI" sz="2000" dirty="0" smtClean="0">
                <a:solidFill>
                  <a:schemeClr val="accent1">
                    <a:lumMod val="50000"/>
                  </a:schemeClr>
                </a:solidFill>
              </a:rPr>
              <a:t>Vključenost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18288" lvl="1" indent="-27940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sl-SI" sz="2000" dirty="0" smtClean="0">
                <a:solidFill>
                  <a:schemeClr val="accent1">
                    <a:lumMod val="50000"/>
                  </a:schemeClr>
                </a:solidFill>
              </a:rPr>
              <a:t>Izboljšanje zadržanja</a:t>
            </a:r>
          </a:p>
          <a:p>
            <a:pPr marL="18288" lvl="1" indent="-279400">
              <a:lnSpc>
                <a:spcPct val="12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ct val="20000"/>
              </a:spcBef>
              <a:buSzPct val="60000"/>
              <a:defRPr/>
            </a:pPr>
            <a:r>
              <a:rPr lang="sl-SI" sz="2400" b="1" dirty="0" smtClean="0">
                <a:solidFill>
                  <a:schemeClr val="accent5">
                    <a:lumMod val="50000"/>
                  </a:schemeClr>
                </a:solidFill>
              </a:rPr>
              <a:t>Načrtovalec tečaja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8288" lvl="1" indent="-27940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sl-SI" sz="2000" dirty="0" smtClean="0">
                <a:solidFill>
                  <a:schemeClr val="accent1">
                    <a:lumMod val="50000"/>
                  </a:schemeClr>
                </a:solidFill>
              </a:rPr>
              <a:t>Načrt tečaja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18288" lvl="1" indent="-27940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sl-SI" sz="2000" dirty="0" smtClean="0">
                <a:solidFill>
                  <a:schemeClr val="accent1">
                    <a:lumMod val="50000"/>
                  </a:schemeClr>
                </a:solidFill>
              </a:rPr>
              <a:t>Izboljšanje vsebin</a:t>
            </a:r>
            <a:endParaRPr lang="en-US" sz="24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9924" y="1271451"/>
            <a:ext cx="5479678" cy="535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2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795745" y="169864"/>
            <a:ext cx="100072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sl-SI" altLang="sl-SI" sz="3600" dirty="0" smtClean="0">
                <a:solidFill>
                  <a:srgbClr val="FF0000"/>
                </a:solidFill>
                <a:latin typeface="Arial Bold"/>
              </a:rPr>
              <a:t>V prihodnosti: podatki v realnem času</a:t>
            </a:r>
            <a:endParaRPr lang="en-US" altLang="sl-SI" sz="3600" dirty="0">
              <a:solidFill>
                <a:srgbClr val="FF0000"/>
              </a:solidFill>
              <a:latin typeface="Arial Bold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795745" y="1564481"/>
            <a:ext cx="4419600" cy="4093428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7463" indent="-279400">
              <a:spcBef>
                <a:spcPct val="20000"/>
              </a:spcBef>
              <a:buChar char="–"/>
              <a:defRPr sz="28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sl-SI" altLang="sl-SI" sz="2000" b="1" dirty="0" smtClean="0">
                <a:solidFill>
                  <a:schemeClr val="accent1">
                    <a:lumMod val="50000"/>
                  </a:schemeClr>
                </a:solidFill>
              </a:rPr>
              <a:t>Zakaj čakati</a:t>
            </a:r>
            <a:r>
              <a:rPr lang="en-US" altLang="sl-SI" sz="2000" b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en-US" altLang="sl-SI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sl-SI" altLang="sl-SI" sz="1800" dirty="0" smtClean="0">
                <a:solidFill>
                  <a:schemeClr val="accent1">
                    <a:lumMod val="50000"/>
                  </a:schemeClr>
                </a:solidFill>
              </a:rPr>
              <a:t>Imejmo takojšen odziv</a:t>
            </a:r>
            <a:endParaRPr lang="en-US" altLang="sl-SI" sz="1800" dirty="0">
              <a:solidFill>
                <a:schemeClr val="accent1">
                  <a:lumMod val="50000"/>
                </a:schemeClr>
              </a:solidFill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sl-SI" altLang="sl-SI" sz="1800" dirty="0" smtClean="0">
                <a:solidFill>
                  <a:schemeClr val="accent1">
                    <a:lumMod val="50000"/>
                  </a:schemeClr>
                </a:solidFill>
              </a:rPr>
              <a:t>Ocenjevanje in komentarji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sl-SI" sz="18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</a:pPr>
            <a:r>
              <a:rPr lang="sl-SI" altLang="sl-SI" sz="2000" b="1" dirty="0" smtClean="0">
                <a:solidFill>
                  <a:schemeClr val="accent1">
                    <a:lumMod val="50000"/>
                  </a:schemeClr>
                </a:solidFill>
              </a:rPr>
              <a:t>Analiza lekcij</a:t>
            </a:r>
            <a:endParaRPr lang="en-US" altLang="sl-SI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sl-SI" altLang="sl-SI" sz="1800" dirty="0" smtClean="0">
                <a:solidFill>
                  <a:schemeClr val="accent1">
                    <a:lumMod val="50000"/>
                  </a:schemeClr>
                </a:solidFill>
              </a:rPr>
              <a:t>Koristnost vsebine</a:t>
            </a:r>
            <a:endParaRPr lang="en-US" altLang="sl-SI" sz="1800" dirty="0">
              <a:solidFill>
                <a:schemeClr val="accent1">
                  <a:lumMod val="50000"/>
                </a:schemeClr>
              </a:solidFill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sl-SI" altLang="sl-SI" sz="1800" dirty="0" smtClean="0">
                <a:solidFill>
                  <a:schemeClr val="accent1">
                    <a:lumMod val="50000"/>
                  </a:schemeClr>
                </a:solidFill>
              </a:rPr>
              <a:t>Nam je to kaj pomagalo?</a:t>
            </a:r>
            <a:endParaRPr lang="en-US" altLang="sl-SI" sz="1800" dirty="0">
              <a:solidFill>
                <a:schemeClr val="accent1">
                  <a:lumMod val="50000"/>
                </a:schemeClr>
              </a:solidFill>
            </a:endParaRP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sl-SI" sz="1800" dirty="0">
              <a:solidFill>
                <a:srgbClr val="FF6600"/>
              </a:solidFill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sl-SI" sz="1800" dirty="0">
              <a:solidFill>
                <a:srgbClr val="FF6600"/>
              </a:solidFill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sl-SI" sz="1800" dirty="0">
              <a:solidFill>
                <a:srgbClr val="FF6600"/>
              </a:solidFill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sl-SI" sz="1800" dirty="0">
              <a:solidFill>
                <a:srgbClr val="FF6600"/>
              </a:solidFill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sl-SI" sz="1800" dirty="0">
              <a:solidFill>
                <a:srgbClr val="FF6600"/>
              </a:solidFill>
            </a:endParaRPr>
          </a:p>
        </p:txBody>
      </p:sp>
      <p:pic>
        <p:nvPicPr>
          <p:cNvPr id="4098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151" y="1303225"/>
            <a:ext cx="3564981" cy="285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ovezana s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151" y="4305398"/>
            <a:ext cx="3566159" cy="222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70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 txBox="1">
            <a:spLocks/>
          </p:cNvSpPr>
          <p:nvPr/>
        </p:nvSpPr>
        <p:spPr bwMode="auto">
          <a:xfrm>
            <a:off x="1292134" y="278674"/>
            <a:ext cx="7162800" cy="45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sl-SI" altLang="sl-SI" sz="3600" dirty="0" smtClean="0">
                <a:solidFill>
                  <a:srgbClr val="FF0000"/>
                </a:solidFill>
                <a:latin typeface="Arial Bold"/>
              </a:rPr>
              <a:t>Korelacije</a:t>
            </a:r>
            <a:endParaRPr lang="en-US" altLang="sl-SI" sz="3600" dirty="0">
              <a:solidFill>
                <a:srgbClr val="FF0000"/>
              </a:solidFill>
              <a:latin typeface="Arial Bold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63237" y="1257373"/>
            <a:ext cx="4010297" cy="50413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8288">
              <a:spcBef>
                <a:spcPct val="20000"/>
              </a:spcBef>
              <a:buSzPct val="60000"/>
              <a:defRPr/>
            </a:pPr>
            <a:r>
              <a:rPr lang="sl-SI" sz="2400" b="1" dirty="0" smtClean="0">
                <a:solidFill>
                  <a:schemeClr val="accent5">
                    <a:lumMod val="50000"/>
                  </a:schemeClr>
                </a:solidFill>
              </a:rPr>
              <a:t>Analitika podatkov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8288" lvl="1" indent="-279400">
              <a:lnSpc>
                <a:spcPct val="12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sl-SI" sz="2000" dirty="0" smtClean="0">
                <a:solidFill>
                  <a:schemeClr val="accent1">
                    <a:lumMod val="50000"/>
                  </a:schemeClr>
                </a:solidFill>
              </a:rPr>
              <a:t>Sledenje podatkom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18288" lvl="1" indent="-279400">
              <a:lnSpc>
                <a:spcPct val="12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sl-SI" sz="2000" dirty="0" smtClean="0">
                <a:solidFill>
                  <a:schemeClr val="accent1">
                    <a:lumMod val="50000"/>
                  </a:schemeClr>
                </a:solidFill>
              </a:rPr>
              <a:t>Kvantitativna analiza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ct val="20000"/>
              </a:spcBef>
              <a:buSzPct val="60000"/>
              <a:defRPr/>
            </a:pPr>
            <a:r>
              <a:rPr lang="sl-SI" sz="2400" b="1" dirty="0" smtClean="0">
                <a:solidFill>
                  <a:schemeClr val="accent5">
                    <a:lumMod val="50000"/>
                  </a:schemeClr>
                </a:solidFill>
              </a:rPr>
              <a:t>Rudarjenje podatkov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8288" lvl="1" indent="-279400">
              <a:lnSpc>
                <a:spcPct val="12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sl-SI" sz="2000" dirty="0" smtClean="0">
                <a:solidFill>
                  <a:schemeClr val="accent1">
                    <a:lumMod val="50000"/>
                  </a:schemeClr>
                </a:solidFill>
              </a:rPr>
              <a:t>Evalvacija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18288" lvl="1" indent="-279400">
              <a:lnSpc>
                <a:spcPct val="12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sl-SI" sz="2000" dirty="0" smtClean="0">
                <a:solidFill>
                  <a:schemeClr val="accent1">
                    <a:lumMod val="50000"/>
                  </a:schemeClr>
                </a:solidFill>
              </a:rPr>
              <a:t>Zadovoljstvo študentov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18288" lvl="1" indent="-279400">
              <a:lnSpc>
                <a:spcPct val="12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sl-SI" sz="2000" dirty="0" smtClean="0">
                <a:solidFill>
                  <a:schemeClr val="accent1">
                    <a:lumMod val="50000"/>
                  </a:schemeClr>
                </a:solidFill>
              </a:rPr>
              <a:t>Rezultati študentov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18288" lvl="1" indent="-279400">
              <a:lnSpc>
                <a:spcPct val="12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sl-SI" sz="2000" dirty="0" smtClean="0">
                <a:solidFill>
                  <a:schemeClr val="accent1">
                    <a:lumMod val="50000"/>
                  </a:schemeClr>
                </a:solidFill>
              </a:rPr>
              <a:t>Kvalitativna analiza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18288" lvl="1" indent="-279400">
              <a:lnSpc>
                <a:spcPct val="12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endParaRPr lang="en-US" sz="2400" dirty="0">
              <a:solidFill>
                <a:srgbClr val="FF6600"/>
              </a:solidFill>
            </a:endParaRPr>
          </a:p>
          <a:p>
            <a:pPr marL="18288" lvl="1" indent="-279400">
              <a:lnSpc>
                <a:spcPct val="120000"/>
              </a:lnSpc>
              <a:spcBef>
                <a:spcPct val="20000"/>
              </a:spcBef>
              <a:buSzPct val="100000"/>
              <a:defRPr/>
            </a:pPr>
            <a:endParaRPr lang="en-US" sz="2400" dirty="0">
              <a:solidFill>
                <a:srgbClr val="FF6600"/>
              </a:solidFill>
            </a:endParaRPr>
          </a:p>
          <a:p>
            <a:pPr marL="18288" lvl="1" indent="-279400">
              <a:lnSpc>
                <a:spcPct val="12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5365999" y="1013620"/>
            <a:ext cx="5595763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SzPct val="60000"/>
              <a:defRPr/>
            </a:pPr>
            <a:r>
              <a:rPr lang="sl-SI" sz="2400" b="1" dirty="0" smtClean="0">
                <a:solidFill>
                  <a:schemeClr val="accent5">
                    <a:lumMod val="50000"/>
                  </a:schemeClr>
                </a:solidFill>
              </a:rPr>
              <a:t>Podatki v realnem času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8288" lvl="1" indent="-279400">
              <a:lnSpc>
                <a:spcPct val="12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sl-SI" sz="2000" dirty="0" smtClean="0">
                <a:solidFill>
                  <a:schemeClr val="accent1">
                    <a:lumMod val="50000"/>
                  </a:schemeClr>
                </a:solidFill>
              </a:rPr>
              <a:t>Pravočasno poznavanje problemov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18288" lvl="1" indent="-279400">
              <a:lnSpc>
                <a:spcPct val="12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sl-SI" sz="2000" dirty="0" smtClean="0">
                <a:solidFill>
                  <a:schemeClr val="accent1">
                    <a:lumMod val="50000"/>
                  </a:schemeClr>
                </a:solidFill>
              </a:rPr>
              <a:t>Izboljšanje zadovoljstva in rezultatov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ct val="20000"/>
              </a:spcBef>
              <a:buSzPct val="60000"/>
              <a:defRPr/>
            </a:pPr>
            <a:r>
              <a:rPr lang="sl-SI" sz="2400" b="1" dirty="0" smtClean="0">
                <a:solidFill>
                  <a:schemeClr val="accent5">
                    <a:lumMod val="50000"/>
                  </a:schemeClr>
                </a:solidFill>
              </a:rPr>
              <a:t>Kombinacija orodij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8288" lvl="1" indent="-279400">
              <a:lnSpc>
                <a:spcPct val="12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sl-SI" sz="2000" dirty="0" smtClean="0">
                <a:solidFill>
                  <a:schemeClr val="accent1">
                    <a:lumMod val="50000"/>
                  </a:schemeClr>
                </a:solidFill>
              </a:rPr>
              <a:t>Analitika podatkov in zadovoljstvo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18288" lvl="1" indent="-279400">
              <a:lnSpc>
                <a:spcPct val="12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sl-SI" sz="2000" dirty="0" smtClean="0">
                <a:solidFill>
                  <a:schemeClr val="accent1">
                    <a:lumMod val="50000"/>
                  </a:schemeClr>
                </a:solidFill>
              </a:rPr>
              <a:t>Korelacija vseh podatkov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18288" lvl="1" indent="-279400">
              <a:lnSpc>
                <a:spcPct val="12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endParaRPr lang="en-US" sz="2400" dirty="0">
              <a:solidFill>
                <a:srgbClr val="FF660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8629" y="3921754"/>
            <a:ext cx="3132091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8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379423" y="894661"/>
            <a:ext cx="5955794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900"/>
              </a:spcBef>
            </a:pPr>
            <a:r>
              <a:rPr lang="sl-SI" altLang="sl-SI" sz="2000" dirty="0" smtClean="0"/>
              <a:t>Večina </a:t>
            </a:r>
            <a:r>
              <a:rPr lang="sl-SI" altLang="sl-SI" sz="2000" b="1" dirty="0" smtClean="0">
                <a:solidFill>
                  <a:srgbClr val="FF0000"/>
                </a:solidFill>
              </a:rPr>
              <a:t>sistemov za učno analitiko</a:t>
            </a:r>
            <a:r>
              <a:rPr lang="en-US" altLang="sl-SI" sz="2000" dirty="0" smtClean="0"/>
              <a:t>:</a:t>
            </a:r>
            <a:endParaRPr lang="en-US" altLang="sl-SI" sz="2000" dirty="0"/>
          </a:p>
          <a:p>
            <a:pPr>
              <a:spcBef>
                <a:spcPts val="900"/>
              </a:spcBef>
            </a:pPr>
            <a:r>
              <a:rPr lang="sl-SI" altLang="sl-SI" sz="2000" b="1" dirty="0" smtClean="0">
                <a:solidFill>
                  <a:srgbClr val="FF0000"/>
                </a:solidFill>
              </a:rPr>
              <a:t>Sledijo</a:t>
            </a:r>
            <a:r>
              <a:rPr lang="en-US" altLang="sl-SI" sz="2000" dirty="0" smtClean="0"/>
              <a:t> </a:t>
            </a:r>
            <a:r>
              <a:rPr lang="sl-SI" altLang="sl-SI" sz="2000" dirty="0" smtClean="0"/>
              <a:t>kaj študenti delajo</a:t>
            </a:r>
            <a:endParaRPr lang="en-US" altLang="sl-SI" sz="2000" dirty="0"/>
          </a:p>
          <a:p>
            <a:pPr>
              <a:spcBef>
                <a:spcPts val="900"/>
              </a:spcBef>
            </a:pPr>
            <a:r>
              <a:rPr lang="sl-SI" altLang="sl-SI" sz="2000" b="1" dirty="0" smtClean="0">
                <a:solidFill>
                  <a:srgbClr val="FF0000"/>
                </a:solidFill>
              </a:rPr>
              <a:t>Zapisujejo</a:t>
            </a:r>
            <a:r>
              <a:rPr lang="en-US" altLang="sl-SI" sz="2000" dirty="0" smtClean="0"/>
              <a:t> </a:t>
            </a:r>
            <a:r>
              <a:rPr lang="sl-SI" altLang="sl-SI" sz="2000" dirty="0" smtClean="0"/>
              <a:t>na katera vprašanja </a:t>
            </a:r>
            <a:r>
              <a:rPr lang="sl-SI" altLang="sl-SI" sz="2000" dirty="0"/>
              <a:t>o</a:t>
            </a:r>
            <a:r>
              <a:rPr lang="sl-SI" altLang="sl-SI" sz="2000" dirty="0" smtClean="0"/>
              <a:t>dgovarjajo študenti prav ali narobe</a:t>
            </a:r>
            <a:endParaRPr lang="en-US" altLang="sl-SI" sz="2000" dirty="0"/>
          </a:p>
          <a:p>
            <a:pPr>
              <a:spcBef>
                <a:spcPts val="900"/>
              </a:spcBef>
            </a:pPr>
            <a:r>
              <a:rPr lang="sl-SI" altLang="sl-SI" sz="2000" b="1" dirty="0" smtClean="0">
                <a:solidFill>
                  <a:srgbClr val="FF0000"/>
                </a:solidFill>
              </a:rPr>
              <a:t>Povzemajo</a:t>
            </a:r>
            <a:r>
              <a:rPr lang="en-US" altLang="sl-SI" sz="2000" dirty="0" smtClean="0"/>
              <a:t> </a:t>
            </a:r>
            <a:r>
              <a:rPr lang="sl-SI" altLang="sl-SI" sz="2000" dirty="0" smtClean="0"/>
              <a:t>študentov napredek in </a:t>
            </a:r>
            <a:r>
              <a:rPr lang="sl-SI" altLang="sl-SI" sz="2000" dirty="0" smtClean="0"/>
              <a:t>izvajanje</a:t>
            </a:r>
            <a:endParaRPr lang="en-US" altLang="sl-SI" sz="2000" dirty="0"/>
          </a:p>
          <a:p>
            <a:pPr>
              <a:spcBef>
                <a:spcPts val="900"/>
              </a:spcBef>
            </a:pPr>
            <a:r>
              <a:rPr lang="sl-SI" altLang="sl-SI" sz="2000" b="1" dirty="0" smtClean="0">
                <a:solidFill>
                  <a:srgbClr val="FF0000"/>
                </a:solidFill>
              </a:rPr>
              <a:t>Napovedujejo</a:t>
            </a:r>
            <a:r>
              <a:rPr lang="en-US" altLang="sl-SI" sz="2000" b="1" dirty="0" smtClean="0"/>
              <a:t> </a:t>
            </a:r>
            <a:r>
              <a:rPr lang="sl-SI" altLang="sl-SI" sz="2000" dirty="0" smtClean="0"/>
              <a:t>nekatera obnašanja v prihodnosti</a:t>
            </a:r>
            <a:endParaRPr lang="en-US" altLang="sl-SI" sz="2000" b="1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486249" y="894661"/>
            <a:ext cx="4138612" cy="365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pitchFamily="-110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900"/>
              </a:spcBef>
            </a:pPr>
            <a:r>
              <a:rPr lang="sl-SI" altLang="sl-SI" sz="2000" b="1" dirty="0" smtClean="0">
                <a:solidFill>
                  <a:srgbClr val="FF0000"/>
                </a:solidFill>
              </a:rPr>
              <a:t>„</a:t>
            </a:r>
            <a:r>
              <a:rPr lang="en-US" altLang="sl-SI" sz="2000" b="1" dirty="0" smtClean="0">
                <a:solidFill>
                  <a:srgbClr val="FF0000"/>
                </a:solidFill>
              </a:rPr>
              <a:t>Learning Dashboard</a:t>
            </a:r>
            <a:r>
              <a:rPr lang="sl-SI" altLang="sl-SI" sz="2000" b="1" dirty="0" smtClean="0">
                <a:solidFill>
                  <a:srgbClr val="FF0000"/>
                </a:solidFill>
              </a:rPr>
              <a:t>“</a:t>
            </a:r>
            <a:r>
              <a:rPr lang="en-US" altLang="sl-SI" sz="2000" b="1" dirty="0" smtClean="0">
                <a:solidFill>
                  <a:srgbClr val="FF0000"/>
                </a:solidFill>
              </a:rPr>
              <a:t> </a:t>
            </a:r>
            <a:r>
              <a:rPr lang="sl-SI" altLang="sl-SI" sz="2000" dirty="0" smtClean="0"/>
              <a:t>največkrat iz podatkov</a:t>
            </a:r>
            <a:r>
              <a:rPr lang="en-US" altLang="sl-SI" sz="2000" dirty="0" smtClean="0"/>
              <a:t>:</a:t>
            </a:r>
            <a:endParaRPr lang="en-US" altLang="sl-SI" sz="2000" dirty="0"/>
          </a:p>
          <a:p>
            <a:pPr>
              <a:spcBef>
                <a:spcPts val="900"/>
              </a:spcBef>
            </a:pPr>
            <a:r>
              <a:rPr lang="sl-SI" altLang="sl-SI" sz="2000" b="1" dirty="0" smtClean="0">
                <a:solidFill>
                  <a:srgbClr val="E90E11"/>
                </a:solidFill>
              </a:rPr>
              <a:t>Odkrije</a:t>
            </a:r>
            <a:r>
              <a:rPr lang="en-US" altLang="sl-SI" sz="2000" dirty="0" smtClean="0"/>
              <a:t> </a:t>
            </a:r>
            <a:r>
              <a:rPr lang="sl-SI" altLang="sl-SI" sz="2000" dirty="0" smtClean="0"/>
              <a:t>kaj študentje razumejo</a:t>
            </a:r>
            <a:endParaRPr lang="en-US" altLang="sl-SI" sz="2000" dirty="0"/>
          </a:p>
          <a:p>
            <a:pPr>
              <a:spcBef>
                <a:spcPts val="900"/>
              </a:spcBef>
            </a:pPr>
            <a:r>
              <a:rPr lang="sl-SI" altLang="sl-SI" sz="2000" b="1" dirty="0" smtClean="0">
                <a:solidFill>
                  <a:srgbClr val="E90E11"/>
                </a:solidFill>
              </a:rPr>
              <a:t>Kvantificira</a:t>
            </a:r>
            <a:r>
              <a:rPr lang="en-US" altLang="sl-SI" sz="2000" dirty="0" smtClean="0"/>
              <a:t> </a:t>
            </a:r>
            <a:r>
              <a:rPr lang="sl-SI" altLang="sl-SI" sz="2000" dirty="0" smtClean="0"/>
              <a:t>kako dobro so študenti osvojili določeno znanje</a:t>
            </a:r>
            <a:endParaRPr lang="en-US" altLang="sl-SI" sz="2000" dirty="0"/>
          </a:p>
          <a:p>
            <a:pPr>
              <a:spcBef>
                <a:spcPts val="900"/>
              </a:spcBef>
            </a:pPr>
            <a:r>
              <a:rPr lang="en-US" altLang="sl-SI" sz="2000" b="1" dirty="0" err="1" smtClean="0">
                <a:solidFill>
                  <a:srgbClr val="E90E11"/>
                </a:solidFill>
              </a:rPr>
              <a:t>Identifi</a:t>
            </a:r>
            <a:r>
              <a:rPr lang="sl-SI" altLang="sl-SI" sz="2000" b="1" dirty="0" err="1" smtClean="0">
                <a:solidFill>
                  <a:srgbClr val="E90E11"/>
                </a:solidFill>
              </a:rPr>
              <a:t>cira</a:t>
            </a:r>
            <a:r>
              <a:rPr lang="en-US" altLang="sl-SI" sz="2000" dirty="0" smtClean="0"/>
              <a:t> </a:t>
            </a:r>
            <a:r>
              <a:rPr lang="sl-SI" altLang="sl-SI" sz="2000" dirty="0" smtClean="0"/>
              <a:t>zaporedne vzorce v učnem obnašanju učenca</a:t>
            </a:r>
            <a:endParaRPr lang="en-US" altLang="sl-SI" sz="2000" dirty="0"/>
          </a:p>
          <a:p>
            <a:pPr>
              <a:spcBef>
                <a:spcPts val="900"/>
              </a:spcBef>
            </a:pPr>
            <a:r>
              <a:rPr lang="en-US" altLang="sl-SI" sz="2000" b="1" dirty="0" smtClean="0">
                <a:solidFill>
                  <a:srgbClr val="E90E11"/>
                </a:solidFill>
              </a:rPr>
              <a:t>Me</a:t>
            </a:r>
            <a:r>
              <a:rPr lang="sl-SI" altLang="sl-SI" sz="2000" b="1" dirty="0" err="1" smtClean="0">
                <a:solidFill>
                  <a:srgbClr val="E90E11"/>
                </a:solidFill>
              </a:rPr>
              <a:t>ri</a:t>
            </a:r>
            <a:r>
              <a:rPr lang="en-US" altLang="sl-SI" sz="2000" dirty="0" smtClean="0"/>
              <a:t> </a:t>
            </a:r>
            <a:r>
              <a:rPr lang="sl-SI" altLang="sl-SI" sz="2000" dirty="0" smtClean="0"/>
              <a:t>učinkovitost pedagoških metod ali odločitev</a:t>
            </a:r>
            <a:endParaRPr lang="en-US" altLang="sl-SI" sz="2000" dirty="0"/>
          </a:p>
          <a:p>
            <a:pPr>
              <a:lnSpc>
                <a:spcPct val="70000"/>
              </a:lnSpc>
              <a:spcBef>
                <a:spcPts val="900"/>
              </a:spcBef>
            </a:pPr>
            <a:endParaRPr lang="en-US" altLang="sl-SI" sz="2000" dirty="0"/>
          </a:p>
        </p:txBody>
      </p:sp>
      <p:pic>
        <p:nvPicPr>
          <p:cNvPr id="1026" name="Picture 2" descr="Rezultat iskanja slik za analytics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65" y="4210576"/>
            <a:ext cx="3529899" cy="264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zultat iskanja slik za analytics 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99" y="4552096"/>
            <a:ext cx="3143013" cy="196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43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Zakaj bi torej rabili učno analitiko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136" y="1151856"/>
            <a:ext cx="10515600" cy="356452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l-SI" sz="2400" dirty="0" smtClean="0"/>
              <a:t>Analitika omogoča napovedovanje izvajanj učenja učenca. Uporabljali si jo v vrsti tečajev in programov</a:t>
            </a:r>
            <a:r>
              <a:rPr lang="en-US" sz="2400" dirty="0" smtClean="0"/>
              <a:t>.</a:t>
            </a: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sl-SI" sz="2400" dirty="0" smtClean="0"/>
              <a:t>Nadzor oziroma napovedovanje izvajanj učenca omogoča ciljane intervencije</a:t>
            </a:r>
            <a:r>
              <a:rPr lang="en-US" sz="2400" dirty="0" smtClean="0"/>
              <a:t>.</a:t>
            </a: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sl-SI" sz="2400" dirty="0" smtClean="0"/>
              <a:t>Informacije o izvajanju in napovedi omogočajo učencem, šoli in svetovalcem izboljšanje uspešnosti učencev</a:t>
            </a:r>
            <a:r>
              <a:rPr lang="en-US" sz="2400" dirty="0" smtClean="0"/>
              <a:t>. </a:t>
            </a:r>
            <a:endParaRPr lang="en-US" sz="2400" dirty="0"/>
          </a:p>
          <a:p>
            <a:pPr marL="457200" indent="-457200">
              <a:buNone/>
            </a:pPr>
            <a:r>
              <a:rPr lang="en-US" sz="2400" dirty="0"/>
              <a:t>	</a:t>
            </a:r>
          </a:p>
        </p:txBody>
      </p:sp>
      <p:pic>
        <p:nvPicPr>
          <p:cNvPr id="1026" name="Picture 2" descr="http://mps.gaes.schoolfusion.us/modules/groups/homepagefiles/cms/750511/Image/VL-clipart/images/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263" y="4849331"/>
            <a:ext cx="2466473" cy="180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5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/>
          </p:cNvSpPr>
          <p:nvPr/>
        </p:nvSpPr>
        <p:spPr bwMode="auto">
          <a:xfrm>
            <a:off x="2622352" y="223242"/>
            <a:ext cx="6911578" cy="8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sl-SI" altLang="nl-NL" sz="3600" dirty="0" smtClean="0">
                <a:solidFill>
                  <a:srgbClr val="FF0000"/>
                </a:solidFill>
                <a:latin typeface="Arial" panose="020B0604020202020204" pitchFamily="34" charset="0"/>
                <a:ea typeface="Gill Sans" charset="0"/>
                <a:cs typeface="Arial" panose="020B0604020202020204" pitchFamily="34" charset="0"/>
              </a:rPr>
              <a:t>Poglobljeni vpogledi v učenje</a:t>
            </a:r>
            <a:endParaRPr lang="en-US" altLang="nl-NL" sz="3600" dirty="0">
              <a:solidFill>
                <a:srgbClr val="FF0000"/>
              </a:solidFill>
              <a:latin typeface="Arial" panose="020B0604020202020204" pitchFamily="34" charset="0"/>
              <a:ea typeface="Gill Sans" charset="0"/>
              <a:cs typeface="Arial" panose="020B0604020202020204" pitchFamily="34" charset="0"/>
            </a:endParaRPr>
          </a:p>
        </p:txBody>
      </p:sp>
      <p:grpSp>
        <p:nvGrpSpPr>
          <p:cNvPr id="61446" name="Group 7"/>
          <p:cNvGrpSpPr>
            <a:grpSpLocks/>
          </p:cNvGrpSpPr>
          <p:nvPr/>
        </p:nvGrpSpPr>
        <p:grpSpPr bwMode="auto">
          <a:xfrm>
            <a:off x="230312" y="1696641"/>
            <a:ext cx="6475140" cy="782464"/>
            <a:chOff x="0" y="0"/>
            <a:chExt cx="5801" cy="701"/>
          </a:xfrm>
        </p:grpSpPr>
        <p:sp>
          <p:nvSpPr>
            <p:cNvPr id="61456" name="Rectangle 5"/>
            <p:cNvSpPr>
              <a:spLocks/>
            </p:cNvSpPr>
            <p:nvPr/>
          </p:nvSpPr>
          <p:spPr bwMode="auto">
            <a:xfrm>
              <a:off x="0" y="0"/>
              <a:ext cx="566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sl-SI" altLang="nl-NL" sz="2531" dirty="0" smtClean="0">
                  <a:solidFill>
                    <a:schemeClr val="accent5">
                      <a:lumMod val="75000"/>
                    </a:schemeClr>
                  </a:solidFill>
                  <a:ea typeface="Gill Sans" charset="0"/>
                  <a:cs typeface="Gill Sans" charset="0"/>
                </a:rPr>
                <a:t>Hierarhični vpogledi</a:t>
              </a:r>
              <a:endParaRPr lang="en-US" altLang="nl-NL" sz="2531" dirty="0">
                <a:solidFill>
                  <a:schemeClr val="accent5">
                    <a:lumMod val="75000"/>
                  </a:schemeClr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61457" name="Rectangle 6"/>
            <p:cNvSpPr>
              <a:spLocks/>
            </p:cNvSpPr>
            <p:nvPr/>
          </p:nvSpPr>
          <p:spPr bwMode="auto">
            <a:xfrm>
              <a:off x="833" y="413"/>
              <a:ext cx="49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sl-SI" altLang="nl-NL" sz="1687" dirty="0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Za dinamično gledanje podatkov na različnih nivojih</a:t>
              </a:r>
              <a:endParaRPr lang="en-US" altLang="nl-NL" sz="1687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61447" name="Group 10"/>
          <p:cNvGrpSpPr>
            <a:grpSpLocks/>
          </p:cNvGrpSpPr>
          <p:nvPr/>
        </p:nvGrpSpPr>
        <p:grpSpPr bwMode="auto">
          <a:xfrm>
            <a:off x="301749" y="2696016"/>
            <a:ext cx="5776392" cy="732234"/>
            <a:chOff x="0" y="0"/>
            <a:chExt cx="5175" cy="656"/>
          </a:xfrm>
        </p:grpSpPr>
        <p:sp>
          <p:nvSpPr>
            <p:cNvPr id="61454" name="Rectangle 8"/>
            <p:cNvSpPr>
              <a:spLocks/>
            </p:cNvSpPr>
            <p:nvPr/>
          </p:nvSpPr>
          <p:spPr bwMode="auto">
            <a:xfrm>
              <a:off x="0" y="0"/>
              <a:ext cx="496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sl-SI" altLang="nl-NL" sz="2531" dirty="0" smtClean="0">
                  <a:solidFill>
                    <a:schemeClr val="accent5">
                      <a:lumMod val="75000"/>
                    </a:schemeClr>
                  </a:solidFill>
                  <a:ea typeface="Gill Sans" charset="0"/>
                  <a:cs typeface="Gill Sans" charset="0"/>
                </a:rPr>
                <a:t>Zgodovinski podatki</a:t>
              </a:r>
              <a:endParaRPr lang="en-US" altLang="nl-NL" sz="2531" dirty="0">
                <a:solidFill>
                  <a:schemeClr val="accent5">
                    <a:lumMod val="75000"/>
                  </a:schemeClr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61455" name="Rectangle 9"/>
            <p:cNvSpPr>
              <a:spLocks/>
            </p:cNvSpPr>
            <p:nvPr/>
          </p:nvSpPr>
          <p:spPr bwMode="auto">
            <a:xfrm>
              <a:off x="663" y="368"/>
              <a:ext cx="45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sl-SI" altLang="nl-NL" sz="1687" dirty="0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Za trende in primerjalno analizo</a:t>
              </a:r>
              <a:endParaRPr lang="en-US" altLang="nl-NL" sz="1687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61448" name="Group 13"/>
          <p:cNvGrpSpPr>
            <a:grpSpLocks/>
          </p:cNvGrpSpPr>
          <p:nvPr/>
        </p:nvGrpSpPr>
        <p:grpSpPr bwMode="auto">
          <a:xfrm>
            <a:off x="302055" y="3619315"/>
            <a:ext cx="5776392" cy="712143"/>
            <a:chOff x="-113" y="-35"/>
            <a:chExt cx="5175" cy="638"/>
          </a:xfrm>
        </p:grpSpPr>
        <p:sp>
          <p:nvSpPr>
            <p:cNvPr id="61452" name="Rectangle 11"/>
            <p:cNvSpPr>
              <a:spLocks/>
            </p:cNvSpPr>
            <p:nvPr/>
          </p:nvSpPr>
          <p:spPr bwMode="auto">
            <a:xfrm>
              <a:off x="-113" y="-35"/>
              <a:ext cx="249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sl-SI" altLang="nl-NL" sz="2531" dirty="0" smtClean="0">
                  <a:solidFill>
                    <a:schemeClr val="accent5">
                      <a:lumMod val="75000"/>
                    </a:schemeClr>
                  </a:solidFill>
                  <a:ea typeface="Gill Sans" charset="0"/>
                  <a:cs typeface="Gill Sans" charset="0"/>
                </a:rPr>
                <a:t>Napredna statistika</a:t>
              </a:r>
              <a:endParaRPr lang="en-US" altLang="nl-NL" sz="2531" dirty="0">
                <a:solidFill>
                  <a:schemeClr val="accent5">
                    <a:lumMod val="75000"/>
                  </a:schemeClr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61453" name="Rectangle 12"/>
            <p:cNvSpPr>
              <a:spLocks/>
            </p:cNvSpPr>
            <p:nvPr/>
          </p:nvSpPr>
          <p:spPr bwMode="auto">
            <a:xfrm>
              <a:off x="550" y="315"/>
              <a:ext cx="45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sl-SI" altLang="nl-NL" sz="1687" dirty="0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Za prehod od podatkov k vpogledom</a:t>
              </a:r>
              <a:endParaRPr lang="en-US" altLang="nl-NL" sz="1687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61449" name="Group 16"/>
          <p:cNvGrpSpPr>
            <a:grpSpLocks/>
          </p:cNvGrpSpPr>
          <p:nvPr/>
        </p:nvGrpSpPr>
        <p:grpSpPr bwMode="auto">
          <a:xfrm>
            <a:off x="563248" y="4783521"/>
            <a:ext cx="5515199" cy="810370"/>
            <a:chOff x="0" y="-92"/>
            <a:chExt cx="4941" cy="726"/>
          </a:xfrm>
        </p:grpSpPr>
        <p:sp>
          <p:nvSpPr>
            <p:cNvPr id="61450" name="Rectangle 14"/>
            <p:cNvSpPr>
              <a:spLocks/>
            </p:cNvSpPr>
            <p:nvPr/>
          </p:nvSpPr>
          <p:spPr bwMode="auto">
            <a:xfrm>
              <a:off x="0" y="-92"/>
              <a:ext cx="220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sl-SI" altLang="nl-NL" sz="2531" dirty="0" smtClean="0">
                  <a:solidFill>
                    <a:schemeClr val="accent5">
                      <a:lumMod val="75000"/>
                    </a:schemeClr>
                  </a:solidFill>
                  <a:ea typeface="Gill Sans" charset="0"/>
                  <a:cs typeface="Gill Sans" charset="0"/>
                </a:rPr>
                <a:t>Kontrola dostopa</a:t>
              </a:r>
              <a:endParaRPr lang="en-US" altLang="nl-NL" sz="2531" dirty="0">
                <a:solidFill>
                  <a:schemeClr val="accent5">
                    <a:lumMod val="75000"/>
                  </a:schemeClr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61451" name="Rectangle 15"/>
            <p:cNvSpPr>
              <a:spLocks/>
            </p:cNvSpPr>
            <p:nvPr/>
          </p:nvSpPr>
          <p:spPr bwMode="auto">
            <a:xfrm>
              <a:off x="429" y="346"/>
              <a:ext cx="45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sl-SI" altLang="nl-NL" sz="1687" dirty="0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Za deljenje podatkov glede na </a:t>
              </a:r>
              <a:r>
                <a:rPr lang="sl-SI" altLang="nl-NL" sz="1687" dirty="0" err="1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avtorizacijio</a:t>
              </a:r>
              <a:r>
                <a:rPr lang="sl-SI" altLang="nl-NL" sz="1687" dirty="0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 vlog</a:t>
              </a:r>
              <a:endParaRPr lang="en-US" altLang="nl-NL" sz="1687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300" y="2665265"/>
            <a:ext cx="3784779" cy="307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37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815" y="702010"/>
            <a:ext cx="10515600" cy="1110978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Iskanje </a:t>
            </a:r>
            <a:br>
              <a:rPr lang="sl-SI" dirty="0" smtClean="0"/>
            </a:br>
            <a:r>
              <a:rPr lang="sl-SI" dirty="0" smtClean="0"/>
              <a:t>rizičnih učencev</a:t>
            </a:r>
            <a:br>
              <a:rPr lang="sl-SI" dirty="0" smtClean="0"/>
            </a:br>
            <a:endParaRPr lang="en-US" dirty="0"/>
          </a:p>
        </p:txBody>
      </p:sp>
      <p:pic>
        <p:nvPicPr>
          <p:cNvPr id="5" name="Content Placeholder 3" descr="ETUDES Gradebook Blurr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9165" y="100432"/>
            <a:ext cx="5966594" cy="6931194"/>
          </a:xfrm>
        </p:spPr>
      </p:pic>
    </p:spTree>
    <p:extLst>
      <p:ext uri="{BB962C8B-B14F-4D97-AF65-F5344CB8AC3E}">
        <p14:creationId xmlns:p14="http://schemas.microsoft.com/office/powerpoint/2010/main" val="289258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/>
          </p:cNvSpPr>
          <p:nvPr/>
        </p:nvSpPr>
        <p:spPr bwMode="auto">
          <a:xfrm>
            <a:off x="1371620" y="897575"/>
            <a:ext cx="8951475" cy="116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574" bIns="0"/>
          <a:lstStyle>
            <a:lvl1pPr marL="39688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sl-SI" altLang="nl-NL" sz="2531" i="1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Namen učne analitike je poosebljenje učenja in torej spreminjanje tako poučevanja kot učenja.</a:t>
            </a:r>
            <a:endParaRPr lang="en-US" altLang="nl-NL" sz="2531" i="1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077" y="2322095"/>
            <a:ext cx="3198764" cy="34994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211" y="2189748"/>
            <a:ext cx="3926926" cy="406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62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615" y="3677916"/>
            <a:ext cx="5479255" cy="1767993"/>
          </a:xfrm>
          <a:prstGeom prst="rect">
            <a:avLst/>
          </a:prstGeom>
        </p:spPr>
      </p:pic>
      <p:pic>
        <p:nvPicPr>
          <p:cNvPr id="74753" name="Pictur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616398"/>
            <a:ext cx="9527977" cy="4375547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4"/>
          <p:cNvSpPr>
            <a:spLocks/>
          </p:cNvSpPr>
          <p:nvPr/>
        </p:nvSpPr>
        <p:spPr bwMode="auto">
          <a:xfrm>
            <a:off x="2373437" y="1256343"/>
            <a:ext cx="7608094" cy="4795242"/>
          </a:xfrm>
          <a:prstGeom prst="rect">
            <a:avLst/>
          </a:prstGeom>
          <a:solidFill>
            <a:srgbClr val="0D09FF">
              <a:alpha val="7059"/>
            </a:srgbClr>
          </a:solidFill>
          <a:ln>
            <a:solidFill>
              <a:srgbClr val="000000">
                <a:alpha val="78824"/>
              </a:srgbClr>
            </a:solidFill>
          </a:ln>
          <a:extLst/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nl-NL" altLang="sl-SI" sz="2953"/>
          </a:p>
        </p:txBody>
      </p:sp>
      <p:sp>
        <p:nvSpPr>
          <p:cNvPr id="65540" name="Line 5"/>
          <p:cNvSpPr>
            <a:spLocks noChangeShapeType="1"/>
          </p:cNvSpPr>
          <p:nvPr/>
        </p:nvSpPr>
        <p:spPr bwMode="auto">
          <a:xfrm rot="10800000">
            <a:off x="2298650" y="6107906"/>
            <a:ext cx="7627070" cy="17859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sl-SI" sz="1266"/>
          </a:p>
        </p:txBody>
      </p:sp>
      <p:sp>
        <p:nvSpPr>
          <p:cNvPr id="65541" name="Line 6"/>
          <p:cNvSpPr>
            <a:spLocks noChangeShapeType="1"/>
          </p:cNvSpPr>
          <p:nvPr/>
        </p:nvSpPr>
        <p:spPr bwMode="auto">
          <a:xfrm flipH="1">
            <a:off x="2323207" y="1300387"/>
            <a:ext cx="27906" cy="4791893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sl-SI" sz="1266"/>
          </a:p>
        </p:txBody>
      </p:sp>
      <p:sp>
        <p:nvSpPr>
          <p:cNvPr id="65542" name="Rectangle 7"/>
          <p:cNvSpPr>
            <a:spLocks/>
          </p:cNvSpPr>
          <p:nvPr/>
        </p:nvSpPr>
        <p:spPr bwMode="auto">
          <a:xfrm>
            <a:off x="5604867" y="6140881"/>
            <a:ext cx="1139736" cy="38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sl-SI" altLang="nl-NL" sz="2531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vpogled</a:t>
            </a:r>
            <a:endParaRPr lang="en-US" altLang="nl-NL" sz="2531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65543" name="Rectangle 8"/>
          <p:cNvSpPr>
            <a:spLocks/>
          </p:cNvSpPr>
          <p:nvPr/>
        </p:nvSpPr>
        <p:spPr bwMode="auto">
          <a:xfrm rot="-5400000">
            <a:off x="646983" y="3483183"/>
            <a:ext cx="2767552" cy="38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sl-SI" altLang="nl-NL" sz="2531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Vrednost informacij</a:t>
            </a:r>
            <a:endParaRPr lang="en-US" altLang="nl-NL" sz="2531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65544" name="Rectangle 9"/>
          <p:cNvSpPr>
            <a:spLocks/>
          </p:cNvSpPr>
          <p:nvPr/>
        </p:nvSpPr>
        <p:spPr bwMode="auto">
          <a:xfrm>
            <a:off x="2718346" y="2893219"/>
            <a:ext cx="1491258" cy="18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altLang="nl-NL" sz="1266">
                <a:solidFill>
                  <a:schemeClr val="tx1"/>
                </a:solidFill>
                <a:ea typeface="Gill Sans" charset="0"/>
                <a:cs typeface="Gill Sans" charset="0"/>
              </a:rPr>
              <a:t>what happened?</a:t>
            </a:r>
          </a:p>
        </p:txBody>
      </p:sp>
      <p:sp>
        <p:nvSpPr>
          <p:cNvPr id="65545" name="Rectangle 10"/>
          <p:cNvSpPr>
            <a:spLocks/>
          </p:cNvSpPr>
          <p:nvPr/>
        </p:nvSpPr>
        <p:spPr bwMode="auto">
          <a:xfrm>
            <a:off x="2787551" y="2647652"/>
            <a:ext cx="437555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altLang="nl-NL" sz="1687">
                <a:solidFill>
                  <a:srgbClr val="66B132"/>
                </a:solidFill>
                <a:ea typeface="Gill Sans" charset="0"/>
                <a:cs typeface="Gill Sans" charset="0"/>
              </a:rPr>
              <a:t>past</a:t>
            </a:r>
          </a:p>
        </p:txBody>
      </p:sp>
      <p:sp>
        <p:nvSpPr>
          <p:cNvPr id="65546" name="Line 11"/>
          <p:cNvSpPr>
            <a:spLocks noChangeShapeType="1"/>
          </p:cNvSpPr>
          <p:nvPr/>
        </p:nvSpPr>
        <p:spPr bwMode="auto">
          <a:xfrm rot="10800000">
            <a:off x="3284265" y="3779490"/>
            <a:ext cx="842739" cy="733351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sl-SI" sz="1266"/>
          </a:p>
        </p:txBody>
      </p:sp>
      <p:grpSp>
        <p:nvGrpSpPr>
          <p:cNvPr id="65547" name="Group 15"/>
          <p:cNvGrpSpPr>
            <a:grpSpLocks/>
          </p:cNvGrpSpPr>
          <p:nvPr/>
        </p:nvGrpSpPr>
        <p:grpSpPr bwMode="auto">
          <a:xfrm>
            <a:off x="4563443" y="2116336"/>
            <a:ext cx="1761381" cy="1509117"/>
            <a:chOff x="0" y="-4"/>
            <a:chExt cx="1577" cy="1352"/>
          </a:xfrm>
        </p:grpSpPr>
        <p:sp>
          <p:nvSpPr>
            <p:cNvPr id="65555" name="Rectangle 12"/>
            <p:cNvSpPr>
              <a:spLocks/>
            </p:cNvSpPr>
            <p:nvPr/>
          </p:nvSpPr>
          <p:spPr bwMode="auto">
            <a:xfrm>
              <a:off x="0" y="-4"/>
              <a:ext cx="13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nl-NL" sz="1687">
                  <a:solidFill>
                    <a:srgbClr val="66B132"/>
                  </a:solidFill>
                  <a:ea typeface="Gill Sans" charset="0"/>
                  <a:cs typeface="Gill Sans" charset="0"/>
                </a:rPr>
                <a:t>predicted future</a:t>
              </a:r>
            </a:p>
          </p:txBody>
        </p:sp>
        <p:sp>
          <p:nvSpPr>
            <p:cNvPr id="65556" name="Rectangle 13"/>
            <p:cNvSpPr>
              <a:spLocks/>
            </p:cNvSpPr>
            <p:nvPr/>
          </p:nvSpPr>
          <p:spPr bwMode="auto">
            <a:xfrm>
              <a:off x="5" y="284"/>
              <a:ext cx="1248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nl-NL" sz="1266">
                  <a:solidFill>
                    <a:schemeClr val="tx1"/>
                  </a:solidFill>
                  <a:ea typeface="Gill Sans" charset="0"/>
                  <a:cs typeface="Gill Sans" charset="0"/>
                </a:rPr>
                <a:t>what will happen?</a:t>
              </a:r>
            </a:p>
          </p:txBody>
        </p:sp>
        <p:sp>
          <p:nvSpPr>
            <p:cNvPr id="65557" name="Line 14"/>
            <p:cNvSpPr>
              <a:spLocks noChangeShapeType="1"/>
            </p:cNvSpPr>
            <p:nvPr/>
          </p:nvSpPr>
          <p:spPr bwMode="auto">
            <a:xfrm rot="10800000">
              <a:off x="621" y="531"/>
              <a:ext cx="956" cy="8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sl-SI" sz="1266"/>
            </a:p>
          </p:txBody>
        </p:sp>
      </p:grpSp>
      <p:grpSp>
        <p:nvGrpSpPr>
          <p:cNvPr id="65548" name="Group 19"/>
          <p:cNvGrpSpPr>
            <a:grpSpLocks/>
          </p:cNvGrpSpPr>
          <p:nvPr/>
        </p:nvGrpSpPr>
        <p:grpSpPr bwMode="auto">
          <a:xfrm>
            <a:off x="7172028" y="1643063"/>
            <a:ext cx="1646411" cy="1159743"/>
            <a:chOff x="0" y="-4"/>
            <a:chExt cx="1475" cy="1039"/>
          </a:xfrm>
        </p:grpSpPr>
        <p:sp>
          <p:nvSpPr>
            <p:cNvPr id="65552" name="Rectangle 16"/>
            <p:cNvSpPr>
              <a:spLocks/>
            </p:cNvSpPr>
            <p:nvPr/>
          </p:nvSpPr>
          <p:spPr bwMode="auto">
            <a:xfrm>
              <a:off x="146" y="-4"/>
              <a:ext cx="11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nl-NL" sz="1687">
                  <a:solidFill>
                    <a:srgbClr val="66B132"/>
                  </a:solidFill>
                  <a:ea typeface="Gill Sans" charset="0"/>
                  <a:cs typeface="Gill Sans" charset="0"/>
                </a:rPr>
                <a:t>desired future</a:t>
              </a:r>
            </a:p>
          </p:txBody>
        </p:sp>
        <p:sp>
          <p:nvSpPr>
            <p:cNvPr id="65553" name="Rectangle 17"/>
            <p:cNvSpPr>
              <a:spLocks/>
            </p:cNvSpPr>
            <p:nvPr/>
          </p:nvSpPr>
          <p:spPr bwMode="auto">
            <a:xfrm>
              <a:off x="0" y="241"/>
              <a:ext cx="147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nl-NL" sz="1266">
                  <a:solidFill>
                    <a:schemeClr val="tx1"/>
                  </a:solidFill>
                  <a:ea typeface="Gill Sans" charset="0"/>
                  <a:cs typeface="Gill Sans" charset="0"/>
                </a:rPr>
                <a:t>how i want things to be</a:t>
              </a:r>
            </a:p>
          </p:txBody>
        </p:sp>
        <p:sp>
          <p:nvSpPr>
            <p:cNvPr id="65554" name="Line 18"/>
            <p:cNvSpPr>
              <a:spLocks noChangeShapeType="1"/>
            </p:cNvSpPr>
            <p:nvPr/>
          </p:nvSpPr>
          <p:spPr bwMode="auto">
            <a:xfrm rot="10800000">
              <a:off x="579" y="564"/>
              <a:ext cx="599" cy="4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sl-SI" sz="1266"/>
            </a:p>
          </p:txBody>
        </p:sp>
      </p:grpSp>
      <p:sp>
        <p:nvSpPr>
          <p:cNvPr id="65549" name="Rectangle 20"/>
          <p:cNvSpPr>
            <a:spLocks/>
          </p:cNvSpPr>
          <p:nvPr/>
        </p:nvSpPr>
        <p:spPr bwMode="auto">
          <a:xfrm>
            <a:off x="2434828" y="473273"/>
            <a:ext cx="7366992" cy="49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sl-SI" altLang="nl-NL" sz="3600" dirty="0" smtClean="0">
                <a:solidFill>
                  <a:srgbClr val="FF0000"/>
                </a:solidFill>
                <a:latin typeface="Arial" panose="020B0604020202020204" pitchFamily="34" charset="0"/>
                <a:ea typeface="Gill Sans" charset="0"/>
                <a:cs typeface="Arial" panose="020B0604020202020204" pitchFamily="34" charset="0"/>
              </a:rPr>
              <a:t>Nivoji zrelosti analitike</a:t>
            </a:r>
            <a:endParaRPr lang="en-US" altLang="nl-NL" sz="3600" dirty="0">
              <a:solidFill>
                <a:srgbClr val="FF0000"/>
              </a:solidFill>
              <a:latin typeface="Arial" panose="020B0604020202020204" pitchFamily="34" charset="0"/>
              <a:ea typeface="Gill Sans" charset="0"/>
              <a:cs typeface="Arial" panose="020B0604020202020204" pitchFamily="34" charset="0"/>
            </a:endParaRPr>
          </a:p>
        </p:txBody>
      </p:sp>
      <p:sp>
        <p:nvSpPr>
          <p:cNvPr id="65550" name="Rectangle 21"/>
          <p:cNvSpPr>
            <a:spLocks/>
          </p:cNvSpPr>
          <p:nvPr/>
        </p:nvSpPr>
        <p:spPr bwMode="auto">
          <a:xfrm>
            <a:off x="2792016" y="3125391"/>
            <a:ext cx="919758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altLang="nl-NL" sz="1687">
                <a:solidFill>
                  <a:srgbClr val="66B132"/>
                </a:solidFill>
                <a:ea typeface="Gill Sans" charset="0"/>
                <a:cs typeface="Gill Sans" charset="0"/>
              </a:rPr>
              <a:t>present</a:t>
            </a:r>
          </a:p>
        </p:txBody>
      </p:sp>
      <p:sp>
        <p:nvSpPr>
          <p:cNvPr id="65551" name="Rectangle 22"/>
          <p:cNvSpPr>
            <a:spLocks/>
          </p:cNvSpPr>
          <p:nvPr/>
        </p:nvSpPr>
        <p:spPr bwMode="auto">
          <a:xfrm>
            <a:off x="2970609" y="3384352"/>
            <a:ext cx="1937742" cy="18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altLang="nl-NL" sz="1266">
                <a:solidFill>
                  <a:schemeClr val="tx1"/>
                </a:solidFill>
                <a:ea typeface="Gill Sans" charset="0"/>
                <a:cs typeface="Gill Sans" charset="0"/>
              </a:rPr>
              <a:t>what is happening now?</a:t>
            </a:r>
          </a:p>
        </p:txBody>
      </p:sp>
    </p:spTree>
    <p:extLst>
      <p:ext uri="{BB962C8B-B14F-4D97-AF65-F5344CB8AC3E}">
        <p14:creationId xmlns:p14="http://schemas.microsoft.com/office/powerpoint/2010/main" val="233185793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reeform 1"/>
          <p:cNvSpPr>
            <a:spLocks/>
          </p:cNvSpPr>
          <p:nvPr/>
        </p:nvSpPr>
        <p:spPr bwMode="auto">
          <a:xfrm>
            <a:off x="2861221" y="952129"/>
            <a:ext cx="6063258" cy="4417963"/>
          </a:xfrm>
          <a:custGeom>
            <a:avLst/>
            <a:gdLst>
              <a:gd name="T0" fmla="*/ 0 w 21600"/>
              <a:gd name="T1" fmla="*/ 6283325 h 21600"/>
              <a:gd name="T2" fmla="*/ 79845 w 21600"/>
              <a:gd name="T3" fmla="*/ 6176858 h 21600"/>
              <a:gd name="T4" fmla="*/ 328564 w 21600"/>
              <a:gd name="T5" fmla="*/ 6043628 h 21600"/>
              <a:gd name="T6" fmla="*/ 612414 w 21600"/>
              <a:gd name="T7" fmla="*/ 5990394 h 21600"/>
              <a:gd name="T8" fmla="*/ 878698 w 21600"/>
              <a:gd name="T9" fmla="*/ 5795204 h 21600"/>
              <a:gd name="T10" fmla="*/ 1029606 w 21600"/>
              <a:gd name="T11" fmla="*/ 5555507 h 21600"/>
              <a:gd name="T12" fmla="*/ 1508678 w 21600"/>
              <a:gd name="T13" fmla="*/ 5529035 h 21600"/>
              <a:gd name="T14" fmla="*/ 1792928 w 21600"/>
              <a:gd name="T15" fmla="*/ 5378061 h 21600"/>
              <a:gd name="T16" fmla="*/ 1881556 w 21600"/>
              <a:gd name="T17" fmla="*/ 5120619 h 21600"/>
              <a:gd name="T18" fmla="*/ 2139057 w 21600"/>
              <a:gd name="T19" fmla="*/ 4907684 h 21600"/>
              <a:gd name="T20" fmla="*/ 2361028 w 21600"/>
              <a:gd name="T21" fmla="*/ 4854450 h 21600"/>
              <a:gd name="T22" fmla="*/ 2662444 w 21600"/>
              <a:gd name="T23" fmla="*/ 4667987 h 21600"/>
              <a:gd name="T24" fmla="*/ 2760254 w 21600"/>
              <a:gd name="T25" fmla="*/ 4330840 h 21600"/>
              <a:gd name="T26" fmla="*/ 2902379 w 21600"/>
              <a:gd name="T27" fmla="*/ 4197901 h 21600"/>
              <a:gd name="T28" fmla="*/ 3239327 w 21600"/>
              <a:gd name="T29" fmla="*/ 4171139 h 21600"/>
              <a:gd name="T30" fmla="*/ 3496828 w 21600"/>
              <a:gd name="T31" fmla="*/ 4073398 h 21600"/>
              <a:gd name="T32" fmla="*/ 3612205 w 21600"/>
              <a:gd name="T33" fmla="*/ 3780758 h 21600"/>
              <a:gd name="T34" fmla="*/ 3319571 w 21600"/>
              <a:gd name="T35" fmla="*/ 3283619 h 21600"/>
              <a:gd name="T36" fmla="*/ 3328354 w 21600"/>
              <a:gd name="T37" fmla="*/ 2662559 h 21600"/>
              <a:gd name="T38" fmla="*/ 3665701 w 21600"/>
              <a:gd name="T39" fmla="*/ 2351883 h 21600"/>
              <a:gd name="T40" fmla="*/ 3567890 w 21600"/>
              <a:gd name="T41" fmla="*/ 1739550 h 21600"/>
              <a:gd name="T42" fmla="*/ 3835772 w 21600"/>
              <a:gd name="T43" fmla="*/ 1312517 h 21600"/>
              <a:gd name="T44" fmla="*/ 3985082 w 21600"/>
              <a:gd name="T45" fmla="*/ 1109472 h 21600"/>
              <a:gd name="T46" fmla="*/ 4162738 w 21600"/>
              <a:gd name="T47" fmla="*/ 984969 h 21600"/>
              <a:gd name="T48" fmla="*/ 4373929 w 21600"/>
              <a:gd name="T49" fmla="*/ 982351 h 21600"/>
              <a:gd name="T50" fmla="*/ 4597496 w 21600"/>
              <a:gd name="T51" fmla="*/ 479104 h 21600"/>
              <a:gd name="T52" fmla="*/ 4961192 w 21600"/>
              <a:gd name="T53" fmla="*/ 230679 h 21600"/>
              <a:gd name="T54" fmla="*/ 5086549 w 21600"/>
              <a:gd name="T55" fmla="*/ 474158 h 21600"/>
              <a:gd name="T56" fmla="*/ 5260612 w 21600"/>
              <a:gd name="T57" fmla="*/ 474158 h 21600"/>
              <a:gd name="T58" fmla="*/ 5358024 w 21600"/>
              <a:gd name="T59" fmla="*/ 982351 h 21600"/>
              <a:gd name="T60" fmla="*/ 5349640 w 21600"/>
              <a:gd name="T61" fmla="*/ 1109181 h 21600"/>
              <a:gd name="T62" fmla="*/ 5706948 w 21600"/>
              <a:gd name="T63" fmla="*/ 1322407 h 21600"/>
              <a:gd name="T64" fmla="*/ 6070244 w 21600"/>
              <a:gd name="T65" fmla="*/ 1312517 h 21600"/>
              <a:gd name="T66" fmla="*/ 6189214 w 21600"/>
              <a:gd name="T67" fmla="*/ 821196 h 21600"/>
              <a:gd name="T68" fmla="*/ 6691840 w 21600"/>
              <a:gd name="T69" fmla="*/ 0 h 21600"/>
              <a:gd name="T70" fmla="*/ 7037571 w 21600"/>
              <a:gd name="T71" fmla="*/ 398235 h 21600"/>
              <a:gd name="T72" fmla="*/ 7393282 w 21600"/>
              <a:gd name="T73" fmla="*/ 124212 h 21600"/>
              <a:gd name="T74" fmla="*/ 7410848 w 21600"/>
              <a:gd name="T75" fmla="*/ 408125 h 21600"/>
              <a:gd name="T76" fmla="*/ 7851594 w 21600"/>
              <a:gd name="T77" fmla="*/ 621642 h 21600"/>
              <a:gd name="T78" fmla="*/ 8623300 w 21600"/>
              <a:gd name="T79" fmla="*/ 474158 h 2160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00" y="21234"/>
                </a:lnTo>
                <a:lnTo>
                  <a:pt x="823" y="20776"/>
                </a:lnTo>
                <a:lnTo>
                  <a:pt x="1534" y="20593"/>
                </a:lnTo>
                <a:lnTo>
                  <a:pt x="2201" y="19922"/>
                </a:lnTo>
                <a:lnTo>
                  <a:pt x="2579" y="19098"/>
                </a:lnTo>
                <a:lnTo>
                  <a:pt x="3779" y="19007"/>
                </a:lnTo>
                <a:cubicBezTo>
                  <a:pt x="3779" y="19007"/>
                  <a:pt x="4491" y="18610"/>
                  <a:pt x="4491" y="18488"/>
                </a:cubicBezTo>
                <a:cubicBezTo>
                  <a:pt x="4491" y="18366"/>
                  <a:pt x="4669" y="17786"/>
                  <a:pt x="4713" y="17603"/>
                </a:cubicBezTo>
                <a:cubicBezTo>
                  <a:pt x="4758" y="17420"/>
                  <a:pt x="5313" y="16963"/>
                  <a:pt x="5358" y="16871"/>
                </a:cubicBezTo>
                <a:cubicBezTo>
                  <a:pt x="5402" y="16780"/>
                  <a:pt x="5914" y="16688"/>
                  <a:pt x="5914" y="16688"/>
                </a:cubicBezTo>
                <a:lnTo>
                  <a:pt x="6669" y="16047"/>
                </a:lnTo>
                <a:lnTo>
                  <a:pt x="6914" y="14888"/>
                </a:lnTo>
                <a:lnTo>
                  <a:pt x="7270" y="14431"/>
                </a:lnTo>
                <a:lnTo>
                  <a:pt x="8114" y="14339"/>
                </a:lnTo>
                <a:lnTo>
                  <a:pt x="8759" y="14003"/>
                </a:lnTo>
                <a:cubicBezTo>
                  <a:pt x="8759" y="14003"/>
                  <a:pt x="9048" y="13088"/>
                  <a:pt x="9048" y="12997"/>
                </a:cubicBezTo>
                <a:cubicBezTo>
                  <a:pt x="9048" y="12905"/>
                  <a:pt x="8315" y="11288"/>
                  <a:pt x="8315" y="11288"/>
                </a:cubicBezTo>
                <a:cubicBezTo>
                  <a:pt x="8315" y="11288"/>
                  <a:pt x="8337" y="9244"/>
                  <a:pt x="8337" y="9153"/>
                </a:cubicBezTo>
                <a:cubicBezTo>
                  <a:pt x="8337" y="9061"/>
                  <a:pt x="9182" y="8085"/>
                  <a:pt x="9182" y="8085"/>
                </a:cubicBezTo>
                <a:lnTo>
                  <a:pt x="8937" y="5980"/>
                </a:lnTo>
                <a:lnTo>
                  <a:pt x="9608" y="4512"/>
                </a:lnTo>
                <a:lnTo>
                  <a:pt x="9982" y="3814"/>
                </a:lnTo>
                <a:lnTo>
                  <a:pt x="10427" y="3386"/>
                </a:lnTo>
                <a:lnTo>
                  <a:pt x="10956" y="3377"/>
                </a:lnTo>
                <a:lnTo>
                  <a:pt x="11516" y="1647"/>
                </a:lnTo>
                <a:lnTo>
                  <a:pt x="12427" y="793"/>
                </a:lnTo>
                <a:lnTo>
                  <a:pt x="12741" y="1630"/>
                </a:lnTo>
                <a:lnTo>
                  <a:pt x="13177" y="1630"/>
                </a:lnTo>
                <a:lnTo>
                  <a:pt x="13421" y="3377"/>
                </a:lnTo>
                <a:cubicBezTo>
                  <a:pt x="13421" y="3377"/>
                  <a:pt x="13400" y="3600"/>
                  <a:pt x="13400" y="3813"/>
                </a:cubicBezTo>
                <a:cubicBezTo>
                  <a:pt x="13400" y="4027"/>
                  <a:pt x="14295" y="4546"/>
                  <a:pt x="14295" y="4546"/>
                </a:cubicBezTo>
                <a:cubicBezTo>
                  <a:pt x="14295" y="4546"/>
                  <a:pt x="15183" y="4573"/>
                  <a:pt x="15205" y="4512"/>
                </a:cubicBezTo>
                <a:cubicBezTo>
                  <a:pt x="15227" y="4451"/>
                  <a:pt x="15503" y="2884"/>
                  <a:pt x="15503" y="2823"/>
                </a:cubicBezTo>
                <a:cubicBezTo>
                  <a:pt x="15503" y="2762"/>
                  <a:pt x="16762" y="0"/>
                  <a:pt x="16762" y="0"/>
                </a:cubicBezTo>
                <a:lnTo>
                  <a:pt x="17628" y="1369"/>
                </a:lnTo>
                <a:cubicBezTo>
                  <a:pt x="17628" y="1369"/>
                  <a:pt x="18452" y="61"/>
                  <a:pt x="18519" y="427"/>
                </a:cubicBezTo>
                <a:cubicBezTo>
                  <a:pt x="18585" y="793"/>
                  <a:pt x="18541" y="1312"/>
                  <a:pt x="18563" y="1403"/>
                </a:cubicBezTo>
                <a:cubicBezTo>
                  <a:pt x="18585" y="1495"/>
                  <a:pt x="19667" y="2137"/>
                  <a:pt x="19667" y="2137"/>
                </a:cubicBezTo>
                <a:lnTo>
                  <a:pt x="21600" y="1630"/>
                </a:lnTo>
              </a:path>
            </a:pathLst>
          </a:custGeom>
          <a:noFill/>
          <a:ln w="12700" cap="flat">
            <a:solidFill>
              <a:srgbClr val="FFEF17"/>
            </a:solidFill>
            <a:prstDash val="sysDot"/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sl-SI" sz="1266"/>
          </a:p>
        </p:txBody>
      </p:sp>
      <p:sp>
        <p:nvSpPr>
          <p:cNvPr id="66563" name="Rectangle 2"/>
          <p:cNvSpPr>
            <a:spLocks/>
          </p:cNvSpPr>
          <p:nvPr/>
        </p:nvSpPr>
        <p:spPr bwMode="auto">
          <a:xfrm>
            <a:off x="1992809" y="5973630"/>
            <a:ext cx="1490793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sl-SI" altLang="nl-NL" sz="1687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Trenutno stanje</a:t>
            </a:r>
            <a:endParaRPr lang="en-US" altLang="nl-NL" sz="1687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66564" name="Freeform 3"/>
          <p:cNvSpPr>
            <a:spLocks/>
          </p:cNvSpPr>
          <p:nvPr/>
        </p:nvSpPr>
        <p:spPr bwMode="auto">
          <a:xfrm>
            <a:off x="2325440" y="114970"/>
            <a:ext cx="6485186" cy="5115594"/>
          </a:xfrm>
          <a:custGeom>
            <a:avLst/>
            <a:gdLst>
              <a:gd name="T0" fmla="*/ 637523 w 21600"/>
              <a:gd name="T1" fmla="*/ 7293408 h 21547"/>
              <a:gd name="T2" fmla="*/ 414198 w 21600"/>
              <a:gd name="T3" fmla="*/ 6768012 h 21547"/>
              <a:gd name="T4" fmla="*/ 646063 w 21600"/>
              <a:gd name="T5" fmla="*/ 6616742 h 21547"/>
              <a:gd name="T6" fmla="*/ 0 w 21600"/>
              <a:gd name="T7" fmla="*/ 6138281 h 21547"/>
              <a:gd name="T8" fmla="*/ 269015 w 21600"/>
              <a:gd name="T9" fmla="*/ 5555821 h 21547"/>
              <a:gd name="T10" fmla="*/ 279690 w 21600"/>
              <a:gd name="T11" fmla="*/ 5047646 h 21547"/>
              <a:gd name="T12" fmla="*/ 1601280 w 21600"/>
              <a:gd name="T13" fmla="*/ 5314396 h 21547"/>
              <a:gd name="T14" fmla="*/ 2085081 w 21600"/>
              <a:gd name="T15" fmla="*/ 4933518 h 21547"/>
              <a:gd name="T16" fmla="*/ 2529596 w 21600"/>
              <a:gd name="T17" fmla="*/ 4933518 h 21547"/>
              <a:gd name="T18" fmla="*/ 2335307 w 21600"/>
              <a:gd name="T19" fmla="*/ 5323512 h 21547"/>
              <a:gd name="T20" fmla="*/ 2542406 w 21600"/>
              <a:gd name="T21" fmla="*/ 5263072 h 21547"/>
              <a:gd name="T22" fmla="*/ 2823805 w 21600"/>
              <a:gd name="T23" fmla="*/ 5050685 h 21547"/>
              <a:gd name="T24" fmla="*/ 2914757 w 21600"/>
              <a:gd name="T25" fmla="*/ 4667106 h 21547"/>
              <a:gd name="T26" fmla="*/ 3047557 w 21600"/>
              <a:gd name="T27" fmla="*/ 4515497 h 21547"/>
              <a:gd name="T28" fmla="*/ 2821670 w 21600"/>
              <a:gd name="T29" fmla="*/ 4236930 h 21547"/>
              <a:gd name="T30" fmla="*/ 3602240 w 21600"/>
              <a:gd name="T31" fmla="*/ 4374019 h 21547"/>
              <a:gd name="T32" fmla="*/ 3709846 w 21600"/>
              <a:gd name="T33" fmla="*/ 4040751 h 21547"/>
              <a:gd name="T34" fmla="*/ 2821670 w 21600"/>
              <a:gd name="T35" fmla="*/ 3429252 h 21547"/>
              <a:gd name="T36" fmla="*/ 3444674 w 21600"/>
              <a:gd name="T37" fmla="*/ 2767781 h 21547"/>
              <a:gd name="T38" fmla="*/ 3759379 w 21600"/>
              <a:gd name="T39" fmla="*/ 2414253 h 21547"/>
              <a:gd name="T40" fmla="*/ 3668427 w 21600"/>
              <a:gd name="T41" fmla="*/ 1717327 h 21547"/>
              <a:gd name="T42" fmla="*/ 3800799 w 21600"/>
              <a:gd name="T43" fmla="*/ 1020402 h 21547"/>
              <a:gd name="T44" fmla="*/ 4057431 w 21600"/>
              <a:gd name="T45" fmla="*/ 1000142 h 21547"/>
              <a:gd name="T46" fmla="*/ 4223110 w 21600"/>
              <a:gd name="T47" fmla="*/ 858664 h 21547"/>
              <a:gd name="T48" fmla="*/ 4218840 w 21600"/>
              <a:gd name="T49" fmla="*/ 411605 h 21547"/>
              <a:gd name="T50" fmla="*/ 4628768 w 21600"/>
              <a:gd name="T51" fmla="*/ 282957 h 21547"/>
              <a:gd name="T52" fmla="*/ 5006243 w 21600"/>
              <a:gd name="T53" fmla="*/ 411605 h 21547"/>
              <a:gd name="T54" fmla="*/ 5120681 w 21600"/>
              <a:gd name="T55" fmla="*/ 513240 h 21547"/>
              <a:gd name="T56" fmla="*/ 5399944 w 21600"/>
              <a:gd name="T57" fmla="*/ 272152 h 21547"/>
              <a:gd name="T58" fmla="*/ 5581423 w 21600"/>
              <a:gd name="T59" fmla="*/ 464617 h 21547"/>
              <a:gd name="T60" fmla="*/ 5258178 w 21600"/>
              <a:gd name="T61" fmla="*/ 858664 h 21547"/>
              <a:gd name="T62" fmla="*/ 5664262 w 21600"/>
              <a:gd name="T63" fmla="*/ 1242581 h 21547"/>
              <a:gd name="T64" fmla="*/ 6136533 w 21600"/>
              <a:gd name="T65" fmla="*/ 297476 h 21547"/>
              <a:gd name="T66" fmla="*/ 6384625 w 21600"/>
              <a:gd name="T67" fmla="*/ 20259 h 21547"/>
              <a:gd name="T68" fmla="*/ 6780462 w 21600"/>
              <a:gd name="T69" fmla="*/ 108050 h 21547"/>
              <a:gd name="T70" fmla="*/ 6891057 w 21600"/>
              <a:gd name="T71" fmla="*/ 17896 h 21547"/>
              <a:gd name="T72" fmla="*/ 7037948 w 21600"/>
              <a:gd name="T73" fmla="*/ 195842 h 21547"/>
              <a:gd name="T74" fmla="*/ 8065756 w 21600"/>
              <a:gd name="T75" fmla="*/ 411605 h 21547"/>
              <a:gd name="T76" fmla="*/ 8676378 w 21600"/>
              <a:gd name="T77" fmla="*/ 718198 h 21547"/>
              <a:gd name="T78" fmla="*/ 9223375 w 21600"/>
              <a:gd name="T79" fmla="*/ 1375618 h 2154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1600" h="21547">
                <a:moveTo>
                  <a:pt x="1493" y="21547"/>
                </a:moveTo>
                <a:lnTo>
                  <a:pt x="970" y="19991"/>
                </a:lnTo>
                <a:lnTo>
                  <a:pt x="1513" y="19543"/>
                </a:lnTo>
                <a:lnTo>
                  <a:pt x="0" y="18126"/>
                </a:lnTo>
                <a:lnTo>
                  <a:pt x="630" y="16401"/>
                </a:lnTo>
                <a:lnTo>
                  <a:pt x="655" y="14896"/>
                </a:lnTo>
                <a:lnTo>
                  <a:pt x="3750" y="15686"/>
                </a:lnTo>
                <a:cubicBezTo>
                  <a:pt x="3750" y="15686"/>
                  <a:pt x="4883" y="14677"/>
                  <a:pt x="4883" y="14558"/>
                </a:cubicBezTo>
                <a:cubicBezTo>
                  <a:pt x="4883" y="14438"/>
                  <a:pt x="5885" y="14737"/>
                  <a:pt x="5924" y="14558"/>
                </a:cubicBezTo>
                <a:cubicBezTo>
                  <a:pt x="5963" y="14378"/>
                  <a:pt x="5430" y="15803"/>
                  <a:pt x="5469" y="15713"/>
                </a:cubicBezTo>
                <a:cubicBezTo>
                  <a:pt x="5508" y="15623"/>
                  <a:pt x="5954" y="15534"/>
                  <a:pt x="5954" y="15534"/>
                </a:cubicBezTo>
                <a:lnTo>
                  <a:pt x="6613" y="14905"/>
                </a:lnTo>
                <a:lnTo>
                  <a:pt x="6826" y="13769"/>
                </a:lnTo>
                <a:lnTo>
                  <a:pt x="7137" y="13320"/>
                </a:lnTo>
                <a:lnTo>
                  <a:pt x="6608" y="12495"/>
                </a:lnTo>
                <a:lnTo>
                  <a:pt x="8436" y="12901"/>
                </a:lnTo>
                <a:cubicBezTo>
                  <a:pt x="8436" y="12901"/>
                  <a:pt x="8688" y="12004"/>
                  <a:pt x="8688" y="11914"/>
                </a:cubicBezTo>
                <a:cubicBezTo>
                  <a:pt x="8688" y="11824"/>
                  <a:pt x="6608" y="10103"/>
                  <a:pt x="6608" y="10103"/>
                </a:cubicBezTo>
                <a:cubicBezTo>
                  <a:pt x="6608" y="10103"/>
                  <a:pt x="8067" y="8234"/>
                  <a:pt x="8067" y="8144"/>
                </a:cubicBezTo>
                <a:cubicBezTo>
                  <a:pt x="8067" y="8054"/>
                  <a:pt x="8804" y="7097"/>
                  <a:pt x="8804" y="7097"/>
                </a:cubicBezTo>
                <a:lnTo>
                  <a:pt x="8591" y="5033"/>
                </a:lnTo>
                <a:lnTo>
                  <a:pt x="8901" y="2969"/>
                </a:lnTo>
                <a:lnTo>
                  <a:pt x="9502" y="2909"/>
                </a:lnTo>
                <a:lnTo>
                  <a:pt x="9890" y="2490"/>
                </a:lnTo>
                <a:lnTo>
                  <a:pt x="9880" y="1166"/>
                </a:lnTo>
                <a:lnTo>
                  <a:pt x="10840" y="785"/>
                </a:lnTo>
                <a:lnTo>
                  <a:pt x="11724" y="1166"/>
                </a:lnTo>
                <a:lnTo>
                  <a:pt x="11992" y="1467"/>
                </a:lnTo>
                <a:lnTo>
                  <a:pt x="12646" y="753"/>
                </a:lnTo>
                <a:lnTo>
                  <a:pt x="13071" y="1323"/>
                </a:lnTo>
                <a:cubicBezTo>
                  <a:pt x="13071" y="1323"/>
                  <a:pt x="12314" y="2281"/>
                  <a:pt x="12314" y="2490"/>
                </a:cubicBezTo>
                <a:cubicBezTo>
                  <a:pt x="12314" y="2699"/>
                  <a:pt x="13265" y="3627"/>
                  <a:pt x="13265" y="3627"/>
                </a:cubicBezTo>
                <a:cubicBezTo>
                  <a:pt x="13265" y="3627"/>
                  <a:pt x="14351" y="888"/>
                  <a:pt x="14371" y="828"/>
                </a:cubicBezTo>
                <a:cubicBezTo>
                  <a:pt x="14390" y="768"/>
                  <a:pt x="14952" y="67"/>
                  <a:pt x="14952" y="7"/>
                </a:cubicBezTo>
                <a:cubicBezTo>
                  <a:pt x="14952" y="-53"/>
                  <a:pt x="15879" y="267"/>
                  <a:pt x="15879" y="267"/>
                </a:cubicBezTo>
                <a:lnTo>
                  <a:pt x="16138" y="0"/>
                </a:lnTo>
                <a:cubicBezTo>
                  <a:pt x="16138" y="0"/>
                  <a:pt x="16424" y="168"/>
                  <a:pt x="16482" y="527"/>
                </a:cubicBezTo>
                <a:cubicBezTo>
                  <a:pt x="16541" y="886"/>
                  <a:pt x="18870" y="1077"/>
                  <a:pt x="18889" y="1166"/>
                </a:cubicBezTo>
                <a:cubicBezTo>
                  <a:pt x="18908" y="1256"/>
                  <a:pt x="20319" y="2074"/>
                  <a:pt x="20319" y="2074"/>
                </a:cubicBezTo>
                <a:lnTo>
                  <a:pt x="21600" y="4021"/>
                </a:lnTo>
              </a:path>
            </a:pathLst>
          </a:custGeom>
          <a:noFill/>
          <a:ln w="12700" cap="flat">
            <a:solidFill>
              <a:srgbClr val="363DFF"/>
            </a:solidFill>
            <a:prstDash val="sysDot"/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sl-SI" sz="1266"/>
          </a:p>
        </p:txBody>
      </p:sp>
      <p:grpSp>
        <p:nvGrpSpPr>
          <p:cNvPr id="66565" name="Group 12"/>
          <p:cNvGrpSpPr>
            <a:grpSpLocks/>
          </p:cNvGrpSpPr>
          <p:nvPr/>
        </p:nvGrpSpPr>
        <p:grpSpPr bwMode="auto">
          <a:xfrm>
            <a:off x="2229445" y="258962"/>
            <a:ext cx="8549061" cy="6188273"/>
            <a:chOff x="0" y="-4"/>
            <a:chExt cx="7659" cy="5544"/>
          </a:xfrm>
        </p:grpSpPr>
        <p:sp>
          <p:nvSpPr>
            <p:cNvPr id="66566" name="Freeform 4"/>
            <p:cNvSpPr>
              <a:spLocks/>
            </p:cNvSpPr>
            <p:nvPr/>
          </p:nvSpPr>
          <p:spPr bwMode="auto">
            <a:xfrm>
              <a:off x="762" y="1269"/>
              <a:ext cx="6303" cy="4271"/>
            </a:xfrm>
            <a:custGeom>
              <a:avLst/>
              <a:gdLst>
                <a:gd name="T0" fmla="*/ 0 w 21580"/>
                <a:gd name="T1" fmla="*/ 3697 h 21578"/>
                <a:gd name="T2" fmla="*/ 350 w 21580"/>
                <a:gd name="T3" fmla="*/ 3891 h 21578"/>
                <a:gd name="T4" fmla="*/ 518 w 21580"/>
                <a:gd name="T5" fmla="*/ 3874 h 21578"/>
                <a:gd name="T6" fmla="*/ 709 w 21580"/>
                <a:gd name="T7" fmla="*/ 3867 h 21578"/>
                <a:gd name="T8" fmla="*/ 889 w 21580"/>
                <a:gd name="T9" fmla="*/ 3843 h 21578"/>
                <a:gd name="T10" fmla="*/ 1141 w 21580"/>
                <a:gd name="T11" fmla="*/ 3967 h 21578"/>
                <a:gd name="T12" fmla="*/ 1362 w 21580"/>
                <a:gd name="T13" fmla="*/ 4135 h 21578"/>
                <a:gd name="T14" fmla="*/ 1671 w 21580"/>
                <a:gd name="T15" fmla="*/ 4271 h 21578"/>
                <a:gd name="T16" fmla="*/ 1994 w 21580"/>
                <a:gd name="T17" fmla="*/ 4138 h 21578"/>
                <a:gd name="T18" fmla="*/ 2210 w 21580"/>
                <a:gd name="T19" fmla="*/ 3967 h 21578"/>
                <a:gd name="T20" fmla="*/ 2210 w 21580"/>
                <a:gd name="T21" fmla="*/ 3900 h 21578"/>
                <a:gd name="T22" fmla="*/ 2651 w 21580"/>
                <a:gd name="T23" fmla="*/ 3986 h 21578"/>
                <a:gd name="T24" fmla="*/ 2918 w 21580"/>
                <a:gd name="T25" fmla="*/ 3967 h 21578"/>
                <a:gd name="T26" fmla="*/ 3099 w 21580"/>
                <a:gd name="T27" fmla="*/ 3904 h 21578"/>
                <a:gd name="T28" fmla="*/ 2652 w 21580"/>
                <a:gd name="T29" fmla="*/ 3790 h 21578"/>
                <a:gd name="T30" fmla="*/ 2656 w 21580"/>
                <a:gd name="T31" fmla="*/ 3625 h 21578"/>
                <a:gd name="T32" fmla="*/ 2734 w 21580"/>
                <a:gd name="T33" fmla="*/ 3588 h 21578"/>
                <a:gd name="T34" fmla="*/ 2652 w 21580"/>
                <a:gd name="T35" fmla="*/ 3482 h 21578"/>
                <a:gd name="T36" fmla="*/ 2728 w 21580"/>
                <a:gd name="T37" fmla="*/ 3457 h 21578"/>
                <a:gd name="T38" fmla="*/ 2770 w 21580"/>
                <a:gd name="T39" fmla="*/ 3407 h 21578"/>
                <a:gd name="T40" fmla="*/ 2855 w 21580"/>
                <a:gd name="T41" fmla="*/ 3364 h 21578"/>
                <a:gd name="T42" fmla="*/ 2922 w 21580"/>
                <a:gd name="T43" fmla="*/ 3276 h 21578"/>
                <a:gd name="T44" fmla="*/ 2986 w 21580"/>
                <a:gd name="T45" fmla="*/ 3250 h 21578"/>
                <a:gd name="T46" fmla="*/ 3105 w 21580"/>
                <a:gd name="T47" fmla="*/ 3234 h 21578"/>
                <a:gd name="T48" fmla="*/ 3191 w 21580"/>
                <a:gd name="T49" fmla="*/ 3183 h 21578"/>
                <a:gd name="T50" fmla="*/ 3399 w 21580"/>
                <a:gd name="T51" fmla="*/ 3170 h 21578"/>
                <a:gd name="T52" fmla="*/ 3474 w 21580"/>
                <a:gd name="T53" fmla="*/ 3134 h 21578"/>
                <a:gd name="T54" fmla="*/ 3680 w 21580"/>
                <a:gd name="T55" fmla="*/ 3087 h 21578"/>
                <a:gd name="T56" fmla="*/ 4226 w 21580"/>
                <a:gd name="T57" fmla="*/ 3138 h 21578"/>
                <a:gd name="T58" fmla="*/ 4088 w 21580"/>
                <a:gd name="T59" fmla="*/ 3190 h 21578"/>
                <a:gd name="T60" fmla="*/ 3999 w 21580"/>
                <a:gd name="T61" fmla="*/ 3249 h 21578"/>
                <a:gd name="T62" fmla="*/ 4148 w 21580"/>
                <a:gd name="T63" fmla="*/ 3277 h 21578"/>
                <a:gd name="T64" fmla="*/ 4477 w 21580"/>
                <a:gd name="T65" fmla="*/ 3245 h 21578"/>
                <a:gd name="T66" fmla="*/ 4669 w 21580"/>
                <a:gd name="T67" fmla="*/ 3141 h 21578"/>
                <a:gd name="T68" fmla="*/ 4835 w 21580"/>
                <a:gd name="T69" fmla="*/ 3085 h 21578"/>
                <a:gd name="T70" fmla="*/ 5236 w 21580"/>
                <a:gd name="T71" fmla="*/ 3085 h 21578"/>
                <a:gd name="T72" fmla="*/ 6057 w 21580"/>
                <a:gd name="T73" fmla="*/ 2920 h 21578"/>
                <a:gd name="T74" fmla="*/ 6303 w 21580"/>
                <a:gd name="T75" fmla="*/ 2278 h 21578"/>
                <a:gd name="T76" fmla="*/ 6191 w 21580"/>
                <a:gd name="T77" fmla="*/ 1343 h 21578"/>
                <a:gd name="T78" fmla="*/ 5969 w 21580"/>
                <a:gd name="T79" fmla="*/ 0 h 2157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580" h="21578">
                  <a:moveTo>
                    <a:pt x="0" y="18679"/>
                  </a:moveTo>
                  <a:lnTo>
                    <a:pt x="1197" y="19658"/>
                  </a:lnTo>
                  <a:lnTo>
                    <a:pt x="1772" y="19573"/>
                  </a:lnTo>
                  <a:lnTo>
                    <a:pt x="2428" y="19539"/>
                  </a:lnTo>
                  <a:lnTo>
                    <a:pt x="3043" y="19414"/>
                  </a:lnTo>
                  <a:lnTo>
                    <a:pt x="3906" y="20042"/>
                  </a:lnTo>
                  <a:lnTo>
                    <a:pt x="4663" y="20892"/>
                  </a:lnTo>
                  <a:cubicBezTo>
                    <a:pt x="4663" y="20892"/>
                    <a:pt x="5722" y="21600"/>
                    <a:pt x="5722" y="21577"/>
                  </a:cubicBezTo>
                  <a:cubicBezTo>
                    <a:pt x="5722" y="21555"/>
                    <a:pt x="6785" y="20939"/>
                    <a:pt x="6826" y="20905"/>
                  </a:cubicBezTo>
                  <a:cubicBezTo>
                    <a:pt x="6867" y="20871"/>
                    <a:pt x="7525" y="20059"/>
                    <a:pt x="7566" y="20042"/>
                  </a:cubicBezTo>
                  <a:cubicBezTo>
                    <a:pt x="7607" y="20025"/>
                    <a:pt x="7566" y="19706"/>
                    <a:pt x="7566" y="19706"/>
                  </a:cubicBezTo>
                  <a:lnTo>
                    <a:pt x="9075" y="20136"/>
                  </a:lnTo>
                  <a:lnTo>
                    <a:pt x="9990" y="20042"/>
                  </a:lnTo>
                  <a:lnTo>
                    <a:pt x="10609" y="19726"/>
                  </a:lnTo>
                  <a:lnTo>
                    <a:pt x="9081" y="19147"/>
                  </a:lnTo>
                  <a:lnTo>
                    <a:pt x="9094" y="18313"/>
                  </a:lnTo>
                  <a:cubicBezTo>
                    <a:pt x="9094" y="18313"/>
                    <a:pt x="9361" y="18143"/>
                    <a:pt x="9361" y="18126"/>
                  </a:cubicBezTo>
                  <a:cubicBezTo>
                    <a:pt x="9361" y="18109"/>
                    <a:pt x="9081" y="17594"/>
                    <a:pt x="9081" y="17594"/>
                  </a:cubicBezTo>
                  <a:cubicBezTo>
                    <a:pt x="9081" y="17594"/>
                    <a:pt x="9341" y="17481"/>
                    <a:pt x="9341" y="17464"/>
                  </a:cubicBezTo>
                  <a:cubicBezTo>
                    <a:pt x="9341" y="17447"/>
                    <a:pt x="9484" y="17213"/>
                    <a:pt x="9484" y="17213"/>
                  </a:cubicBezTo>
                  <a:lnTo>
                    <a:pt x="9776" y="16995"/>
                  </a:lnTo>
                  <a:lnTo>
                    <a:pt x="10003" y="16550"/>
                  </a:lnTo>
                  <a:lnTo>
                    <a:pt x="10222" y="16419"/>
                  </a:lnTo>
                  <a:lnTo>
                    <a:pt x="10632" y="16340"/>
                  </a:lnTo>
                  <a:lnTo>
                    <a:pt x="10926" y="16080"/>
                  </a:lnTo>
                  <a:lnTo>
                    <a:pt x="11637" y="16016"/>
                  </a:lnTo>
                  <a:lnTo>
                    <a:pt x="11894" y="15834"/>
                  </a:lnTo>
                  <a:lnTo>
                    <a:pt x="12601" y="15596"/>
                  </a:lnTo>
                  <a:lnTo>
                    <a:pt x="14468" y="15852"/>
                  </a:lnTo>
                  <a:lnTo>
                    <a:pt x="13996" y="16118"/>
                  </a:lnTo>
                  <a:cubicBezTo>
                    <a:pt x="13996" y="16118"/>
                    <a:pt x="13690" y="16374"/>
                    <a:pt x="13690" y="16414"/>
                  </a:cubicBezTo>
                  <a:cubicBezTo>
                    <a:pt x="13690" y="16453"/>
                    <a:pt x="14201" y="16555"/>
                    <a:pt x="14201" y="16555"/>
                  </a:cubicBezTo>
                  <a:cubicBezTo>
                    <a:pt x="14201" y="16555"/>
                    <a:pt x="15309" y="16408"/>
                    <a:pt x="15329" y="16396"/>
                  </a:cubicBezTo>
                  <a:cubicBezTo>
                    <a:pt x="15350" y="16385"/>
                    <a:pt x="15986" y="15880"/>
                    <a:pt x="15986" y="15869"/>
                  </a:cubicBezTo>
                  <a:cubicBezTo>
                    <a:pt x="15986" y="15857"/>
                    <a:pt x="16555" y="15584"/>
                    <a:pt x="16555" y="15584"/>
                  </a:cubicBezTo>
                  <a:lnTo>
                    <a:pt x="17928" y="15584"/>
                  </a:lnTo>
                  <a:cubicBezTo>
                    <a:pt x="17928" y="15584"/>
                    <a:pt x="20677" y="14685"/>
                    <a:pt x="20738" y="14753"/>
                  </a:cubicBezTo>
                  <a:cubicBezTo>
                    <a:pt x="20800" y="14821"/>
                    <a:pt x="21559" y="11491"/>
                    <a:pt x="21579" y="11508"/>
                  </a:cubicBezTo>
                  <a:cubicBezTo>
                    <a:pt x="21600" y="11525"/>
                    <a:pt x="21195" y="6783"/>
                    <a:pt x="21195" y="6783"/>
                  </a:cubicBezTo>
                  <a:lnTo>
                    <a:pt x="20437" y="0"/>
                  </a:lnTo>
                </a:path>
              </a:pathLst>
            </a:custGeom>
            <a:noFill/>
            <a:ln w="12700" cap="flat">
              <a:solidFill>
                <a:srgbClr val="FF1708"/>
              </a:solidFill>
              <a:prstDash val="sysDot"/>
              <a:miter lim="800000"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sl-SI" sz="1266"/>
            </a:p>
          </p:txBody>
        </p:sp>
        <p:grpSp>
          <p:nvGrpSpPr>
            <p:cNvPr id="66567" name="Group 11"/>
            <p:cNvGrpSpPr>
              <a:grpSpLocks/>
            </p:cNvGrpSpPr>
            <p:nvPr/>
          </p:nvGrpSpPr>
          <p:grpSpPr bwMode="auto">
            <a:xfrm>
              <a:off x="0" y="-4"/>
              <a:ext cx="7659" cy="5056"/>
              <a:chOff x="0" y="-4"/>
              <a:chExt cx="7659" cy="5056"/>
            </a:xfrm>
          </p:grpSpPr>
          <p:sp>
            <p:nvSpPr>
              <p:cNvPr id="66568" name="Freeform 5"/>
              <p:cNvSpPr>
                <a:spLocks/>
              </p:cNvSpPr>
              <p:nvPr/>
            </p:nvSpPr>
            <p:spPr bwMode="auto">
              <a:xfrm>
                <a:off x="6075" y="227"/>
                <a:ext cx="761" cy="724"/>
              </a:xfrm>
              <a:custGeom>
                <a:avLst/>
                <a:gdLst>
                  <a:gd name="T0" fmla="*/ 381 w 21600"/>
                  <a:gd name="T1" fmla="*/ 0 h 21600"/>
                  <a:gd name="T2" fmla="*/ 498 w 21600"/>
                  <a:gd name="T3" fmla="*/ 238 h 21600"/>
                  <a:gd name="T4" fmla="*/ 761 w 21600"/>
                  <a:gd name="T5" fmla="*/ 277 h 21600"/>
                  <a:gd name="T6" fmla="*/ 571 w 21600"/>
                  <a:gd name="T7" fmla="*/ 462 h 21600"/>
                  <a:gd name="T8" fmla="*/ 616 w 21600"/>
                  <a:gd name="T9" fmla="*/ 724 h 21600"/>
                  <a:gd name="T10" fmla="*/ 381 w 21600"/>
                  <a:gd name="T11" fmla="*/ 600 h 21600"/>
                  <a:gd name="T12" fmla="*/ 145 w 21600"/>
                  <a:gd name="T13" fmla="*/ 724 h 21600"/>
                  <a:gd name="T14" fmla="*/ 190 w 21600"/>
                  <a:gd name="T15" fmla="*/ 462 h 21600"/>
                  <a:gd name="T16" fmla="*/ 0 w 21600"/>
                  <a:gd name="T17" fmla="*/ 277 h 21600"/>
                  <a:gd name="T18" fmla="*/ 263 w 21600"/>
                  <a:gd name="T19" fmla="*/ 238 h 21600"/>
                  <a:gd name="T20" fmla="*/ 381 w 21600"/>
                  <a:gd name="T21" fmla="*/ 0 h 21600"/>
                  <a:gd name="T22" fmla="*/ 381 w 21600"/>
                  <a:gd name="T23" fmla="*/ 0 h 216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4137" y="7110"/>
                    </a:lnTo>
                    <a:lnTo>
                      <a:pt x="21600" y="8250"/>
                    </a:lnTo>
                    <a:lnTo>
                      <a:pt x="16200" y="13785"/>
                    </a:lnTo>
                    <a:lnTo>
                      <a:pt x="17475" y="21600"/>
                    </a:lnTo>
                    <a:lnTo>
                      <a:pt x="10800" y="17910"/>
                    </a:lnTo>
                    <a:lnTo>
                      <a:pt x="4125" y="21600"/>
                    </a:lnTo>
                    <a:lnTo>
                      <a:pt x="5400" y="13785"/>
                    </a:lnTo>
                    <a:lnTo>
                      <a:pt x="0" y="8250"/>
                    </a:lnTo>
                    <a:lnTo>
                      <a:pt x="7463" y="7110"/>
                    </a:lnTo>
                    <a:lnTo>
                      <a:pt x="10800" y="0"/>
                    </a:ln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06581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sl-SI" sz="1266"/>
              </a:p>
            </p:txBody>
          </p:sp>
          <p:sp>
            <p:nvSpPr>
              <p:cNvPr id="66569" name="Oval 6"/>
              <p:cNvSpPr>
                <a:spLocks/>
              </p:cNvSpPr>
              <p:nvPr/>
            </p:nvSpPr>
            <p:spPr bwMode="auto">
              <a:xfrm>
                <a:off x="0" y="4644"/>
                <a:ext cx="440" cy="408"/>
              </a:xfrm>
              <a:prstGeom prst="ellipse">
                <a:avLst/>
              </a:prstGeom>
              <a:gradFill rotWithShape="0">
                <a:gsLst>
                  <a:gs pos="0">
                    <a:srgbClr val="FFE824">
                      <a:alpha val="50000"/>
                    </a:srgbClr>
                  </a:gs>
                  <a:gs pos="100000">
                    <a:srgbClr val="DD0CB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4200">
                    <a:solidFill>
                      <a:srgbClr val="FFFFFF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FFFFFF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FFFFFF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FFFFFF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FFFFFF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nl-NL" altLang="sl-SI" sz="2953"/>
              </a:p>
            </p:txBody>
          </p:sp>
          <p:sp>
            <p:nvSpPr>
              <p:cNvPr id="66570" name="Freeform 7"/>
              <p:cNvSpPr>
                <a:spLocks/>
              </p:cNvSpPr>
              <p:nvPr/>
            </p:nvSpPr>
            <p:spPr bwMode="auto">
              <a:xfrm>
                <a:off x="792" y="1064"/>
                <a:ext cx="5488" cy="3688"/>
              </a:xfrm>
              <a:custGeom>
                <a:avLst/>
                <a:gdLst>
                  <a:gd name="T0" fmla="*/ 0 w 21600"/>
                  <a:gd name="T1" fmla="*/ 3688 h 21600"/>
                  <a:gd name="T2" fmla="*/ 58 w 21600"/>
                  <a:gd name="T3" fmla="*/ 3647 h 21600"/>
                  <a:gd name="T4" fmla="*/ 238 w 21600"/>
                  <a:gd name="T5" fmla="*/ 3595 h 21600"/>
                  <a:gd name="T6" fmla="*/ 444 w 21600"/>
                  <a:gd name="T7" fmla="*/ 3574 h 21600"/>
                  <a:gd name="T8" fmla="*/ 637 w 21600"/>
                  <a:gd name="T9" fmla="*/ 3498 h 21600"/>
                  <a:gd name="T10" fmla="*/ 1296 w 21600"/>
                  <a:gd name="T11" fmla="*/ 3645 h 21600"/>
                  <a:gd name="T12" fmla="*/ 1616 w 21600"/>
                  <a:gd name="T13" fmla="*/ 3566 h 21600"/>
                  <a:gd name="T14" fmla="*/ 1999 w 21600"/>
                  <a:gd name="T15" fmla="*/ 3336 h 21600"/>
                  <a:gd name="T16" fmla="*/ 2104 w 21600"/>
                  <a:gd name="T17" fmla="*/ 3242 h 21600"/>
                  <a:gd name="T18" fmla="*/ 2104 w 21600"/>
                  <a:gd name="T19" fmla="*/ 3132 h 21600"/>
                  <a:gd name="T20" fmla="*/ 1999 w 21600"/>
                  <a:gd name="T21" fmla="*/ 3132 h 21600"/>
                  <a:gd name="T22" fmla="*/ 1932 w 21600"/>
                  <a:gd name="T23" fmla="*/ 3060 h 21600"/>
                  <a:gd name="T24" fmla="*/ 2003 w 21600"/>
                  <a:gd name="T25" fmla="*/ 2929 h 21600"/>
                  <a:gd name="T26" fmla="*/ 2106 w 21600"/>
                  <a:gd name="T27" fmla="*/ 2877 h 21600"/>
                  <a:gd name="T28" fmla="*/ 2350 w 21600"/>
                  <a:gd name="T29" fmla="*/ 2867 h 21600"/>
                  <a:gd name="T30" fmla="*/ 2537 w 21600"/>
                  <a:gd name="T31" fmla="*/ 2829 h 21600"/>
                  <a:gd name="T32" fmla="*/ 2408 w 21600"/>
                  <a:gd name="T33" fmla="*/ 2685 h 21600"/>
                  <a:gd name="T34" fmla="*/ 2409 w 21600"/>
                  <a:gd name="T35" fmla="*/ 2522 h 21600"/>
                  <a:gd name="T36" fmla="*/ 2415 w 21600"/>
                  <a:gd name="T37" fmla="*/ 2281 h 21600"/>
                  <a:gd name="T38" fmla="*/ 2660 w 21600"/>
                  <a:gd name="T39" fmla="*/ 2160 h 21600"/>
                  <a:gd name="T40" fmla="*/ 2589 w 21600"/>
                  <a:gd name="T41" fmla="*/ 1922 h 21600"/>
                  <a:gd name="T42" fmla="*/ 2692 w 21600"/>
                  <a:gd name="T43" fmla="*/ 1684 h 21600"/>
                  <a:gd name="T44" fmla="*/ 2892 w 21600"/>
                  <a:gd name="T45" fmla="*/ 1677 h 21600"/>
                  <a:gd name="T46" fmla="*/ 3020 w 21600"/>
                  <a:gd name="T47" fmla="*/ 1629 h 21600"/>
                  <a:gd name="T48" fmla="*/ 2956 w 21600"/>
                  <a:gd name="T49" fmla="*/ 1439 h 21600"/>
                  <a:gd name="T50" fmla="*/ 3336 w 21600"/>
                  <a:gd name="T51" fmla="*/ 1432 h 21600"/>
                  <a:gd name="T52" fmla="*/ 3331 w 21600"/>
                  <a:gd name="T53" fmla="*/ 1324 h 21600"/>
                  <a:gd name="T54" fmla="*/ 3639 w 21600"/>
                  <a:gd name="T55" fmla="*/ 1177 h 21600"/>
                  <a:gd name="T56" fmla="*/ 3854 w 21600"/>
                  <a:gd name="T57" fmla="*/ 1281 h 21600"/>
                  <a:gd name="T58" fmla="*/ 4072 w 21600"/>
                  <a:gd name="T59" fmla="*/ 1147 h 21600"/>
                  <a:gd name="T60" fmla="*/ 4280 w 21600"/>
                  <a:gd name="T61" fmla="*/ 1147 h 21600"/>
                  <a:gd name="T62" fmla="*/ 4445 w 21600"/>
                  <a:gd name="T63" fmla="*/ 1171 h 21600"/>
                  <a:gd name="T64" fmla="*/ 4613 w 21600"/>
                  <a:gd name="T65" fmla="*/ 1045 h 21600"/>
                  <a:gd name="T66" fmla="*/ 4683 w 21600"/>
                  <a:gd name="T67" fmla="*/ 1107 h 21600"/>
                  <a:gd name="T68" fmla="*/ 4775 w 21600"/>
                  <a:gd name="T69" fmla="*/ 1177 h 21600"/>
                  <a:gd name="T70" fmla="*/ 4846 w 21600"/>
                  <a:gd name="T71" fmla="*/ 1107 h 21600"/>
                  <a:gd name="T72" fmla="*/ 5000 w 21600"/>
                  <a:gd name="T73" fmla="*/ 895 h 21600"/>
                  <a:gd name="T74" fmla="*/ 5003 w 21600"/>
                  <a:gd name="T75" fmla="*/ 694 h 21600"/>
                  <a:gd name="T76" fmla="*/ 5189 w 21600"/>
                  <a:gd name="T77" fmla="*/ 328 h 21600"/>
                  <a:gd name="T78" fmla="*/ 5488 w 21600"/>
                  <a:gd name="T79" fmla="*/ 0 h 2160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28" y="21358"/>
                    </a:lnTo>
                    <a:lnTo>
                      <a:pt x="938" y="21054"/>
                    </a:lnTo>
                    <a:lnTo>
                      <a:pt x="1749" y="20933"/>
                    </a:lnTo>
                    <a:lnTo>
                      <a:pt x="2509" y="20489"/>
                    </a:lnTo>
                    <a:lnTo>
                      <a:pt x="5101" y="21346"/>
                    </a:lnTo>
                    <a:lnTo>
                      <a:pt x="6361" y="20887"/>
                    </a:lnTo>
                    <a:cubicBezTo>
                      <a:pt x="6361" y="20887"/>
                      <a:pt x="7867" y="19617"/>
                      <a:pt x="7867" y="19536"/>
                    </a:cubicBezTo>
                    <a:cubicBezTo>
                      <a:pt x="7867" y="19455"/>
                      <a:pt x="8229" y="19109"/>
                      <a:pt x="8280" y="18988"/>
                    </a:cubicBezTo>
                    <a:cubicBezTo>
                      <a:pt x="8331" y="18867"/>
                      <a:pt x="8229" y="18403"/>
                      <a:pt x="8280" y="18343"/>
                    </a:cubicBezTo>
                    <a:cubicBezTo>
                      <a:pt x="8331" y="18282"/>
                      <a:pt x="7867" y="18343"/>
                      <a:pt x="7867" y="18343"/>
                    </a:cubicBezTo>
                    <a:lnTo>
                      <a:pt x="7604" y="17923"/>
                    </a:lnTo>
                    <a:lnTo>
                      <a:pt x="7883" y="17155"/>
                    </a:lnTo>
                    <a:lnTo>
                      <a:pt x="8288" y="16852"/>
                    </a:lnTo>
                    <a:lnTo>
                      <a:pt x="9251" y="16791"/>
                    </a:lnTo>
                    <a:lnTo>
                      <a:pt x="9986" y="16569"/>
                    </a:lnTo>
                    <a:cubicBezTo>
                      <a:pt x="9986" y="16569"/>
                      <a:pt x="9478" y="15784"/>
                      <a:pt x="9478" y="15723"/>
                    </a:cubicBezTo>
                    <a:cubicBezTo>
                      <a:pt x="9478" y="15663"/>
                      <a:pt x="9480" y="14771"/>
                      <a:pt x="9480" y="14771"/>
                    </a:cubicBezTo>
                    <a:cubicBezTo>
                      <a:pt x="9480" y="14771"/>
                      <a:pt x="9505" y="13417"/>
                      <a:pt x="9505" y="13357"/>
                    </a:cubicBezTo>
                    <a:cubicBezTo>
                      <a:pt x="9505" y="13296"/>
                      <a:pt x="10468" y="12649"/>
                      <a:pt x="10468" y="12649"/>
                    </a:cubicBezTo>
                    <a:lnTo>
                      <a:pt x="10189" y="11255"/>
                    </a:lnTo>
                    <a:lnTo>
                      <a:pt x="10595" y="9861"/>
                    </a:lnTo>
                    <a:lnTo>
                      <a:pt x="11381" y="9821"/>
                    </a:lnTo>
                    <a:lnTo>
                      <a:pt x="11887" y="9538"/>
                    </a:lnTo>
                    <a:lnTo>
                      <a:pt x="11634" y="8427"/>
                    </a:lnTo>
                    <a:lnTo>
                      <a:pt x="13129" y="8386"/>
                    </a:lnTo>
                    <a:lnTo>
                      <a:pt x="13112" y="7756"/>
                    </a:lnTo>
                    <a:lnTo>
                      <a:pt x="14321" y="6891"/>
                    </a:lnTo>
                    <a:lnTo>
                      <a:pt x="15168" y="7502"/>
                    </a:lnTo>
                    <a:lnTo>
                      <a:pt x="16027" y="6719"/>
                    </a:lnTo>
                    <a:cubicBezTo>
                      <a:pt x="16027" y="6719"/>
                      <a:pt x="16845" y="6577"/>
                      <a:pt x="16845" y="6719"/>
                    </a:cubicBezTo>
                    <a:cubicBezTo>
                      <a:pt x="16845" y="6860"/>
                      <a:pt x="17495" y="6859"/>
                      <a:pt x="17495" y="6859"/>
                    </a:cubicBezTo>
                    <a:cubicBezTo>
                      <a:pt x="17495" y="6859"/>
                      <a:pt x="18131" y="6158"/>
                      <a:pt x="18157" y="6118"/>
                    </a:cubicBezTo>
                    <a:cubicBezTo>
                      <a:pt x="18182" y="6077"/>
                      <a:pt x="18449" y="6455"/>
                      <a:pt x="18430" y="6485"/>
                    </a:cubicBezTo>
                    <a:cubicBezTo>
                      <a:pt x="17957" y="7211"/>
                      <a:pt x="18792" y="6891"/>
                      <a:pt x="18792" y="6891"/>
                    </a:cubicBezTo>
                    <a:lnTo>
                      <a:pt x="19072" y="6485"/>
                    </a:lnTo>
                    <a:cubicBezTo>
                      <a:pt x="19072" y="6485"/>
                      <a:pt x="19603" y="4999"/>
                      <a:pt x="19679" y="5242"/>
                    </a:cubicBezTo>
                    <a:cubicBezTo>
                      <a:pt x="19755" y="5484"/>
                      <a:pt x="19667" y="4002"/>
                      <a:pt x="19693" y="4063"/>
                    </a:cubicBezTo>
                    <a:cubicBezTo>
                      <a:pt x="19718" y="4123"/>
                      <a:pt x="20424" y="1921"/>
                      <a:pt x="20424" y="1921"/>
                    </a:cubicBezTo>
                    <a:lnTo>
                      <a:pt x="21600" y="0"/>
                    </a:lnTo>
                  </a:path>
                </a:pathLst>
              </a:custGeom>
              <a:noFill/>
              <a:ln w="38100" cap="flat">
                <a:solidFill>
                  <a:srgbClr val="15FF4D"/>
                </a:solidFill>
                <a:prstDash val="solid"/>
                <a:miter lim="800000"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sl-SI" sz="1266"/>
              </a:p>
            </p:txBody>
          </p:sp>
          <p:sp>
            <p:nvSpPr>
              <p:cNvPr id="66571" name="Rectangle 8"/>
              <p:cNvSpPr>
                <a:spLocks/>
              </p:cNvSpPr>
              <p:nvPr/>
            </p:nvSpPr>
            <p:spPr bwMode="auto">
              <a:xfrm>
                <a:off x="6111" y="-4"/>
                <a:ext cx="15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4200">
                    <a:solidFill>
                      <a:srgbClr val="FFFFFF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FFFFFF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FFFFFF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FFFFFF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FFFFFF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sl-SI" altLang="nl-NL" sz="1687" dirty="0" smtClean="0">
                    <a:solidFill>
                      <a:schemeClr val="tx1"/>
                    </a:solidFill>
                    <a:ea typeface="Gill Sans" charset="0"/>
                    <a:cs typeface="Gill Sans" charset="0"/>
                  </a:rPr>
                  <a:t>Želena </a:t>
                </a:r>
                <a:r>
                  <a:rPr lang="sl-SI" altLang="nl-NL" sz="1687" dirty="0" smtClean="0">
                    <a:solidFill>
                      <a:schemeClr val="tx1"/>
                    </a:solidFill>
                    <a:ea typeface="Gill Sans" charset="0"/>
                    <a:cs typeface="Gill Sans" charset="0"/>
                  </a:rPr>
                  <a:t>prihodnost</a:t>
                </a:r>
                <a:endParaRPr lang="en-US" altLang="nl-NL" sz="1687" dirty="0">
                  <a:solidFill>
                    <a:schemeClr val="tx1"/>
                  </a:solidFill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6572" name="Rectangle 9"/>
              <p:cNvSpPr>
                <a:spLocks/>
              </p:cNvSpPr>
              <p:nvPr/>
            </p:nvSpPr>
            <p:spPr bwMode="auto">
              <a:xfrm>
                <a:off x="4072" y="3408"/>
                <a:ext cx="2152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 sz="4200">
                    <a:solidFill>
                      <a:srgbClr val="FFFFFF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eaLnBrk="0" hangingPunct="0">
                  <a:defRPr sz="4200">
                    <a:solidFill>
                      <a:srgbClr val="FFFFFF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eaLnBrk="0" hangingPunct="0">
                  <a:defRPr sz="4200">
                    <a:solidFill>
                      <a:srgbClr val="FFFFFF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eaLnBrk="0" hangingPunct="0">
                  <a:defRPr sz="4200">
                    <a:solidFill>
                      <a:srgbClr val="FFFFFF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eaLnBrk="0" hangingPunct="0">
                  <a:defRPr sz="4200">
                    <a:solidFill>
                      <a:srgbClr val="FFFFFF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sl-SI" altLang="nl-NL" sz="3375" dirty="0" smtClean="0">
                    <a:solidFill>
                      <a:srgbClr val="FCBD00"/>
                    </a:solidFill>
                    <a:ea typeface="Gill Sans" charset="0"/>
                    <a:cs typeface="Gill Sans" charset="0"/>
                  </a:rPr>
                  <a:t>Optimalna pot</a:t>
                </a:r>
                <a:endParaRPr lang="en-US" altLang="nl-NL" sz="3375" dirty="0">
                  <a:solidFill>
                    <a:srgbClr val="FCBD00"/>
                  </a:solidFill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6573" name="Line 10"/>
              <p:cNvSpPr>
                <a:spLocks noChangeShapeType="1"/>
              </p:cNvSpPr>
              <p:nvPr/>
            </p:nvSpPr>
            <p:spPr bwMode="auto">
              <a:xfrm>
                <a:off x="4392" y="2652"/>
                <a:ext cx="800" cy="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sl-SI" sz="1266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5258428" y="6077903"/>
            <a:ext cx="672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altLang="nl-NL" i="1" dirty="0" smtClean="0">
                <a:ea typeface="Gill Sans" charset="0"/>
                <a:cs typeface="Gill Sans" charset="0"/>
              </a:rPr>
              <a:t>Analitika naj bi </a:t>
            </a:r>
            <a:r>
              <a:rPr lang="sl-SI" altLang="nl-NL" i="1" dirty="0">
                <a:ea typeface="Gill Sans" charset="0"/>
                <a:cs typeface="Gill Sans" charset="0"/>
              </a:rPr>
              <a:t>p</a:t>
            </a:r>
            <a:r>
              <a:rPr lang="sl-SI" altLang="nl-NL" i="1" dirty="0" smtClean="0">
                <a:ea typeface="Gill Sans" charset="0"/>
                <a:cs typeface="Gill Sans" charset="0"/>
              </a:rPr>
              <a:t>omagala poiskati optimalno pot do želene </a:t>
            </a:r>
            <a:r>
              <a:rPr lang="sl-SI" altLang="nl-NL" i="1" dirty="0" smtClean="0">
                <a:ea typeface="Gill Sans" charset="0"/>
                <a:cs typeface="Gill Sans" charset="0"/>
              </a:rPr>
              <a:t>prihodnosti</a:t>
            </a:r>
            <a:endParaRPr lang="en-US" altLang="nl-NL" i="1" dirty="0"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61919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467061" y="331694"/>
            <a:ext cx="10515600" cy="4482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sl-SI" altLang="sl-SI" dirty="0" smtClean="0"/>
              <a:t>Vprašanja, ki si jih zastavljamo</a:t>
            </a:r>
            <a:endParaRPr lang="en-US" altLang="sl-SI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 bwMode="auto">
          <a:xfrm>
            <a:off x="913653" y="112198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sl-SI" altLang="sl-SI" dirty="0" smtClean="0"/>
              <a:t>Kako vemo, kako poteka naš tečaj</a:t>
            </a:r>
            <a:r>
              <a:rPr lang="en-US" altLang="sl-SI" dirty="0" smtClean="0"/>
              <a:t>?</a:t>
            </a:r>
            <a:endParaRPr lang="en-US" altLang="sl-SI" dirty="0"/>
          </a:p>
          <a:p>
            <a:pPr lvl="1">
              <a:buFont typeface="Times" panose="02020603050405020304" pitchFamily="18" charset="0"/>
              <a:buAutoNum type="alphaUcPeriod"/>
            </a:pPr>
            <a:r>
              <a:rPr lang="sl-SI" altLang="sl-SI" dirty="0" smtClean="0"/>
              <a:t>  Na osnovi ocen zadnjih kvizov ali izpitov</a:t>
            </a:r>
            <a:endParaRPr lang="en-US" altLang="sl-SI" dirty="0"/>
          </a:p>
          <a:p>
            <a:pPr lvl="1">
              <a:buFont typeface="Times" panose="02020603050405020304" pitchFamily="18" charset="0"/>
              <a:buAutoNum type="alphaUcPeriod"/>
            </a:pPr>
            <a:r>
              <a:rPr lang="sl-SI" altLang="sl-SI" dirty="0" smtClean="0"/>
              <a:t>  S primerjanjem prejšnjih učencev / letnikov</a:t>
            </a:r>
            <a:endParaRPr lang="en-US" altLang="sl-SI" dirty="0"/>
          </a:p>
          <a:p>
            <a:pPr lvl="1">
              <a:buFont typeface="Times" panose="02020603050405020304" pitchFamily="18" charset="0"/>
              <a:buAutoNum type="alphaUcPeriod"/>
            </a:pPr>
            <a:r>
              <a:rPr lang="sl-SI" altLang="sl-SI" dirty="0" smtClean="0"/>
              <a:t>  Z „občutenjem“ razprav in prisotnosti</a:t>
            </a:r>
            <a:endParaRPr lang="en-US" altLang="sl-SI" dirty="0"/>
          </a:p>
          <a:p>
            <a:pPr lvl="1">
              <a:buFont typeface="Times" panose="02020603050405020304" pitchFamily="18" charset="0"/>
              <a:buAutoNum type="alphaUcPeriod"/>
            </a:pPr>
            <a:r>
              <a:rPr lang="sl-SI" altLang="sl-SI" dirty="0" smtClean="0"/>
              <a:t>   Kako drugače</a:t>
            </a:r>
          </a:p>
          <a:p>
            <a:pPr lvl="1">
              <a:buFont typeface="Times" panose="02020603050405020304" pitchFamily="18" charset="0"/>
              <a:buAutoNum type="alphaUcPeriod"/>
            </a:pPr>
            <a:endParaRPr lang="sl-SI" altLang="sl-SI" dirty="0"/>
          </a:p>
          <a:p>
            <a:pPr lvl="1">
              <a:buFont typeface="Times" panose="02020603050405020304" pitchFamily="18" charset="0"/>
              <a:buAutoNum type="alphaUcPeriod"/>
            </a:pPr>
            <a:endParaRPr lang="en-US" altLang="sl-SI" dirty="0"/>
          </a:p>
          <a:p>
            <a:pPr marL="0" indent="0">
              <a:buNone/>
            </a:pPr>
            <a:r>
              <a:rPr lang="sl-SI" altLang="sl-SI" i="1" dirty="0" smtClean="0">
                <a:solidFill>
                  <a:schemeClr val="accent1">
                    <a:lumMod val="75000"/>
                  </a:schemeClr>
                </a:solidFill>
              </a:rPr>
              <a:t>Pogosto to težko povemo</a:t>
            </a:r>
            <a:endParaRPr lang="en-US" altLang="sl-SI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Rezultat iskanja slik za asking question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128" y="3026802"/>
            <a:ext cx="20002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15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/>
          </p:cNvSpPr>
          <p:nvPr/>
        </p:nvSpPr>
        <p:spPr bwMode="auto">
          <a:xfrm>
            <a:off x="490375" y="59160"/>
            <a:ext cx="11157672" cy="90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sl-SI" altLang="nl-NL" sz="3600" dirty="0" smtClean="0">
                <a:solidFill>
                  <a:srgbClr val="FF0000"/>
                </a:solidFill>
                <a:latin typeface="Arial" panose="020B0604020202020204" pitchFamily="34" charset="0"/>
                <a:ea typeface="Gill Sans" charset="0"/>
                <a:cs typeface="Arial" panose="020B0604020202020204" pitchFamily="34" charset="0"/>
              </a:rPr>
              <a:t>Učna analitika naslednje generacije</a:t>
            </a:r>
            <a:endParaRPr lang="en-US" altLang="nl-NL" sz="3600" dirty="0">
              <a:solidFill>
                <a:srgbClr val="FF0000"/>
              </a:solidFill>
              <a:latin typeface="Arial" panose="020B0604020202020204" pitchFamily="34" charset="0"/>
              <a:ea typeface="Gill Sans" charset="0"/>
              <a:cs typeface="Arial" panose="020B0604020202020204" pitchFamily="34" charset="0"/>
            </a:endParaRPr>
          </a:p>
        </p:txBody>
      </p:sp>
      <p:sp>
        <p:nvSpPr>
          <p:cNvPr id="62467" name="Rectangle 2"/>
          <p:cNvSpPr>
            <a:spLocks/>
          </p:cNvSpPr>
          <p:nvPr/>
        </p:nvSpPr>
        <p:spPr bwMode="auto">
          <a:xfrm>
            <a:off x="733865" y="4764623"/>
            <a:ext cx="2616101" cy="38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altLang="nl-NL" sz="2531" dirty="0" smtClean="0">
                <a:solidFill>
                  <a:schemeClr val="accent5">
                    <a:lumMod val="75000"/>
                  </a:schemeClr>
                </a:solidFill>
                <a:ea typeface="Gill Sans" charset="0"/>
                <a:cs typeface="Gill Sans" charset="0"/>
              </a:rPr>
              <a:t>O</a:t>
            </a:r>
            <a:r>
              <a:rPr lang="sl-SI" altLang="nl-NL" sz="2531" dirty="0" err="1" smtClean="0">
                <a:solidFill>
                  <a:schemeClr val="accent5">
                    <a:lumMod val="75000"/>
                  </a:schemeClr>
                </a:solidFill>
                <a:ea typeface="Gill Sans" charset="0"/>
                <a:cs typeface="Gill Sans" charset="0"/>
              </a:rPr>
              <a:t>dprta</a:t>
            </a:r>
            <a:r>
              <a:rPr lang="sl-SI" altLang="nl-NL" sz="2531" dirty="0" smtClean="0">
                <a:solidFill>
                  <a:schemeClr val="accent5">
                    <a:lumMod val="75000"/>
                  </a:schemeClr>
                </a:solidFill>
                <a:ea typeface="Gill Sans" charset="0"/>
                <a:cs typeface="Gill Sans" charset="0"/>
              </a:rPr>
              <a:t> arhitektura</a:t>
            </a:r>
            <a:endParaRPr lang="en-US" altLang="nl-NL" sz="2531" dirty="0">
              <a:solidFill>
                <a:schemeClr val="accent5">
                  <a:lumMod val="75000"/>
                </a:schemeClr>
              </a:solidFill>
              <a:ea typeface="Gill Sans" charset="0"/>
              <a:cs typeface="Gill Sans" charset="0"/>
            </a:endParaRPr>
          </a:p>
        </p:txBody>
      </p:sp>
      <p:grpSp>
        <p:nvGrpSpPr>
          <p:cNvPr id="62471" name="Group 8"/>
          <p:cNvGrpSpPr>
            <a:grpSpLocks/>
          </p:cNvGrpSpPr>
          <p:nvPr/>
        </p:nvGrpSpPr>
        <p:grpSpPr bwMode="auto">
          <a:xfrm>
            <a:off x="640103" y="1625156"/>
            <a:ext cx="6107906" cy="692051"/>
            <a:chOff x="0" y="0"/>
            <a:chExt cx="5472" cy="620"/>
          </a:xfrm>
        </p:grpSpPr>
        <p:sp>
          <p:nvSpPr>
            <p:cNvPr id="62478" name="Rectangle 6"/>
            <p:cNvSpPr>
              <a:spLocks/>
            </p:cNvSpPr>
            <p:nvPr/>
          </p:nvSpPr>
          <p:spPr bwMode="auto">
            <a:xfrm>
              <a:off x="0" y="0"/>
              <a:ext cx="5472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sl-SI" altLang="nl-NL" sz="2531" dirty="0" smtClean="0">
                  <a:solidFill>
                    <a:schemeClr val="accent5">
                      <a:lumMod val="75000"/>
                    </a:schemeClr>
                  </a:solidFill>
                  <a:ea typeface="Gill Sans" charset="0"/>
                  <a:cs typeface="Gill Sans" charset="0"/>
                </a:rPr>
                <a:t>Prilagodljivi modeli napovedovanja</a:t>
              </a:r>
              <a:endParaRPr lang="en-US" altLang="nl-NL" sz="2531" dirty="0">
                <a:solidFill>
                  <a:schemeClr val="accent5">
                    <a:lumMod val="75000"/>
                  </a:schemeClr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62479" name="Rectangle 7"/>
            <p:cNvSpPr>
              <a:spLocks/>
            </p:cNvSpPr>
            <p:nvPr/>
          </p:nvSpPr>
          <p:spPr bwMode="auto">
            <a:xfrm>
              <a:off x="504" y="332"/>
              <a:ext cx="49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sl-SI" altLang="nl-NL" sz="2000" dirty="0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Za zgodnje interveniranje</a:t>
              </a:r>
              <a:endParaRPr lang="en-US" altLang="nl-NL" sz="2000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</p:grpSp>
      <p:sp>
        <p:nvSpPr>
          <p:cNvPr id="62472" name="Rectangle 9"/>
          <p:cNvSpPr>
            <a:spLocks/>
          </p:cNvSpPr>
          <p:nvPr/>
        </p:nvSpPr>
        <p:spPr bwMode="auto">
          <a:xfrm>
            <a:off x="640103" y="2630862"/>
            <a:ext cx="5956102" cy="43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sl-SI" altLang="nl-NL" sz="2531" dirty="0" smtClean="0">
                <a:solidFill>
                  <a:schemeClr val="accent5">
                    <a:lumMod val="75000"/>
                  </a:schemeClr>
                </a:solidFill>
                <a:ea typeface="Gill Sans" charset="0"/>
                <a:cs typeface="Gill Sans" charset="0"/>
              </a:rPr>
              <a:t>Napredne vizualizacije</a:t>
            </a:r>
            <a:endParaRPr lang="en-US" altLang="nl-NL" sz="2531" dirty="0">
              <a:solidFill>
                <a:schemeClr val="accent5">
                  <a:lumMod val="75000"/>
                </a:schemeClr>
              </a:solidFill>
              <a:ea typeface="Gill Sans" charset="0"/>
              <a:cs typeface="Gill Sans" charset="0"/>
            </a:endParaRPr>
          </a:p>
        </p:txBody>
      </p:sp>
      <p:sp>
        <p:nvSpPr>
          <p:cNvPr id="62473" name="Rectangle 10"/>
          <p:cNvSpPr>
            <a:spLocks/>
          </p:cNvSpPr>
          <p:nvPr/>
        </p:nvSpPr>
        <p:spPr bwMode="auto">
          <a:xfrm>
            <a:off x="1202673" y="3114182"/>
            <a:ext cx="5545336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sl-SI" altLang="nl-NL" sz="20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Za diagnoze in poglobljen vpogled</a:t>
            </a:r>
            <a:endParaRPr lang="en-US" altLang="nl-NL" sz="20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grpSp>
        <p:nvGrpSpPr>
          <p:cNvPr id="62474" name="Group 13"/>
          <p:cNvGrpSpPr>
            <a:grpSpLocks/>
          </p:cNvGrpSpPr>
          <p:nvPr/>
        </p:nvGrpSpPr>
        <p:grpSpPr bwMode="auto">
          <a:xfrm>
            <a:off x="733865" y="3636568"/>
            <a:ext cx="6596806" cy="807022"/>
            <a:chOff x="-168" y="-58"/>
            <a:chExt cx="5910" cy="723"/>
          </a:xfrm>
        </p:grpSpPr>
        <p:sp>
          <p:nvSpPr>
            <p:cNvPr id="62476" name="Rectangle 11"/>
            <p:cNvSpPr>
              <a:spLocks/>
            </p:cNvSpPr>
            <p:nvPr/>
          </p:nvSpPr>
          <p:spPr bwMode="auto">
            <a:xfrm>
              <a:off x="-168" y="-58"/>
              <a:ext cx="274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sl-SI" altLang="nl-NL" sz="2531" dirty="0" smtClean="0">
                  <a:solidFill>
                    <a:schemeClr val="accent5">
                      <a:lumMod val="75000"/>
                    </a:schemeClr>
                  </a:solidFill>
                  <a:ea typeface="Gill Sans" charset="0"/>
                  <a:cs typeface="Gill Sans" charset="0"/>
                </a:rPr>
                <a:t>Upravljanje primerov</a:t>
              </a:r>
              <a:endParaRPr lang="en-US" altLang="nl-NL" sz="2531" dirty="0">
                <a:solidFill>
                  <a:schemeClr val="accent5">
                    <a:lumMod val="75000"/>
                  </a:schemeClr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62477" name="Rectangle 12"/>
            <p:cNvSpPr>
              <a:spLocks/>
            </p:cNvSpPr>
            <p:nvPr/>
          </p:nvSpPr>
          <p:spPr bwMode="auto">
            <a:xfrm>
              <a:off x="116" y="327"/>
              <a:ext cx="5626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sl-SI" altLang="nl-NL" sz="2000" dirty="0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Za poosebljena poročila in popoln vpogled v učenca</a:t>
              </a:r>
              <a:endParaRPr lang="en-US" altLang="nl-NL" sz="2000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</p:grpSp>
      <p:sp>
        <p:nvSpPr>
          <p:cNvPr id="62475" name="Rectangle 14"/>
          <p:cNvSpPr>
            <a:spLocks/>
          </p:cNvSpPr>
          <p:nvPr/>
        </p:nvSpPr>
        <p:spPr bwMode="auto">
          <a:xfrm>
            <a:off x="1029660" y="5154089"/>
            <a:ext cx="5545336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sl-SI" altLang="nl-NL" sz="20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Za fleksibilno integracijo v šolo</a:t>
            </a:r>
            <a:endParaRPr lang="en-US" altLang="nl-NL" sz="20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410" y="3418473"/>
            <a:ext cx="3050637" cy="308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04600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66675"/>
            <a:ext cx="6327228" cy="831959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sl-SI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 glavnih vidikov učne analitike</a:t>
            </a:r>
            <a:endParaRPr lang="en-US" sz="2200" dirty="0">
              <a:latin typeface="PT Sans" charset="0"/>
              <a:cs typeface="PT Sans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828" y="1471166"/>
            <a:ext cx="6950095" cy="514887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1576552" y="1000234"/>
            <a:ext cx="8109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latin typeface="PT Sans Caption" charset="0"/>
                <a:cs typeface="PT Sans Caption" charset="0"/>
              </a:rPr>
              <a:t>Zbiranje podatkov, </a:t>
            </a:r>
            <a:r>
              <a:rPr lang="sl-SI" sz="2400" dirty="0">
                <a:latin typeface="PT Sans Caption" charset="0"/>
                <a:cs typeface="PT Sans Caption" charset="0"/>
              </a:rPr>
              <a:t>hranjenje, analiza, akcija, komunikacija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7136057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854242" y="115889"/>
            <a:ext cx="10539663" cy="86518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l-SI" altLang="en-US" sz="2800" dirty="0" smtClean="0"/>
              <a:t>Zgodovina tehnik in metod učne analitike</a:t>
            </a:r>
            <a:endParaRPr lang="en-AU" altLang="en-US" sz="4000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963614" y="981076"/>
            <a:ext cx="11002414" cy="48244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l-SI" altLang="en-US" sz="2400" dirty="0" smtClean="0"/>
              <a:t>Učna analitika izhaja iz tehnik na že uveljavljenih področjih</a:t>
            </a:r>
            <a:r>
              <a:rPr lang="en-AU" altLang="en-US" sz="2400" dirty="0" smtClean="0"/>
              <a:t>:</a:t>
            </a:r>
            <a:endParaRPr lang="en-AU" altLang="en-US" sz="2400" dirty="0"/>
          </a:p>
          <a:p>
            <a:pPr lvl="1">
              <a:buBlip>
                <a:blip r:embed="rId2"/>
              </a:buBlip>
              <a:defRPr/>
            </a:pPr>
            <a:r>
              <a:rPr lang="en-AU" altLang="en-US" dirty="0" err="1" smtClean="0"/>
              <a:t>Statisti</a:t>
            </a:r>
            <a:r>
              <a:rPr lang="sl-SI" altLang="en-US" dirty="0" err="1" smtClean="0"/>
              <a:t>ka</a:t>
            </a:r>
            <a:endParaRPr lang="en-AU" altLang="en-US" dirty="0"/>
          </a:p>
          <a:p>
            <a:pPr lvl="1">
              <a:buBlip>
                <a:blip r:embed="rId2"/>
              </a:buBlip>
              <a:defRPr/>
            </a:pPr>
            <a:r>
              <a:rPr lang="sl-SI" altLang="en-US" dirty="0" smtClean="0"/>
              <a:t>Umetna inteligenca</a:t>
            </a:r>
            <a:endParaRPr lang="en-AU" altLang="en-US" dirty="0"/>
          </a:p>
          <a:p>
            <a:pPr lvl="1">
              <a:buBlip>
                <a:blip r:embed="rId2"/>
              </a:buBlip>
              <a:defRPr/>
            </a:pPr>
            <a:r>
              <a:rPr lang="sl-SI" altLang="en-US" dirty="0" smtClean="0"/>
              <a:t>Strojno učenje</a:t>
            </a:r>
            <a:endParaRPr lang="en-AU" altLang="en-US" dirty="0"/>
          </a:p>
          <a:p>
            <a:pPr lvl="1">
              <a:buBlip>
                <a:blip r:embed="rId2"/>
              </a:buBlip>
              <a:defRPr/>
            </a:pPr>
            <a:r>
              <a:rPr lang="sl-SI" altLang="en-US" dirty="0" smtClean="0"/>
              <a:t>Rudarjenje podatkov</a:t>
            </a:r>
            <a:endParaRPr lang="en-AU" altLang="en-US" dirty="0"/>
          </a:p>
          <a:p>
            <a:pPr lvl="1">
              <a:buBlip>
                <a:blip r:embed="rId2"/>
              </a:buBlip>
              <a:defRPr/>
            </a:pPr>
            <a:r>
              <a:rPr lang="sl-SI" altLang="en-US" dirty="0" smtClean="0"/>
              <a:t>Analiza socialnih omrežij</a:t>
            </a:r>
            <a:endParaRPr lang="en-AU" altLang="en-US" dirty="0"/>
          </a:p>
          <a:p>
            <a:pPr lvl="1">
              <a:buBlip>
                <a:blip r:embed="rId2"/>
              </a:buBlip>
              <a:defRPr/>
            </a:pPr>
            <a:r>
              <a:rPr lang="sl-SI" altLang="en-US" dirty="0" smtClean="0"/>
              <a:t>Rudarjenje teksta in spletna analitika</a:t>
            </a:r>
            <a:endParaRPr lang="en-AU" altLang="en-US" dirty="0"/>
          </a:p>
          <a:p>
            <a:pPr lvl="1">
              <a:buBlip>
                <a:blip r:embed="rId2"/>
              </a:buBlip>
              <a:defRPr/>
            </a:pPr>
            <a:r>
              <a:rPr lang="sl-SI" altLang="en-US" dirty="0" smtClean="0"/>
              <a:t>Operacijske raziskave</a:t>
            </a:r>
            <a:endParaRPr lang="en-AU" altLang="en-US" dirty="0"/>
          </a:p>
          <a:p>
            <a:pPr lvl="1">
              <a:buBlip>
                <a:blip r:embed="rId2"/>
              </a:buBlip>
              <a:defRPr/>
            </a:pPr>
            <a:r>
              <a:rPr lang="sl-SI" altLang="en-US" dirty="0" smtClean="0"/>
              <a:t>Vizualizacija podatkov</a:t>
            </a:r>
            <a:endParaRPr lang="en-AU" altLang="en-US" dirty="0"/>
          </a:p>
          <a:p>
            <a:pPr lvl="1">
              <a:defRPr/>
            </a:pPr>
            <a:endParaRPr lang="en-AU" altLang="en-US" dirty="0"/>
          </a:p>
          <a:p>
            <a:pPr>
              <a:defRPr/>
            </a:pPr>
            <a:r>
              <a:rPr lang="sl-SI" altLang="en-US" sz="2400" dirty="0" smtClean="0"/>
              <a:t>Področja uporabe, kot so poslovna inteligenca, inteligenca nacionalne varnosti in učna analitika vsa analizirajo velike količine podatkov iz različnih izvorov in nudijo poslovne primere za hiter razvoj v </a:t>
            </a:r>
            <a:r>
              <a:rPr lang="en-US" altLang="en-US" sz="2400" dirty="0" smtClean="0"/>
              <a:t> </a:t>
            </a:r>
            <a:r>
              <a:rPr lang="sl-SI" altLang="en-US" sz="2400" i="1" dirty="0" smtClean="0"/>
              <a:t>masovnih podatkih in podatkovni analitiki</a:t>
            </a:r>
            <a:r>
              <a:rPr lang="en-US" altLang="en-US" sz="2400" i="1" dirty="0" smtClean="0"/>
              <a:t>. </a:t>
            </a:r>
            <a:endParaRPr lang="en-US" altLang="en-US" sz="2400" dirty="0"/>
          </a:p>
          <a:p>
            <a:pPr>
              <a:defRPr/>
            </a:pPr>
            <a:r>
              <a:rPr lang="sl-SI" altLang="en-US" sz="2400" dirty="0" smtClean="0">
                <a:solidFill>
                  <a:srgbClr val="FF0000"/>
                </a:solidFill>
              </a:rPr>
              <a:t>Učna analitika podpira tako poslovne kot izobraževalne funkcije šolske ustanove</a:t>
            </a:r>
            <a:r>
              <a:rPr lang="en-US" altLang="en-US" sz="2400" dirty="0" smtClean="0"/>
              <a:t>.</a:t>
            </a:r>
            <a:endParaRPr lang="en-US" altLang="en-US" sz="2400" dirty="0"/>
          </a:p>
          <a:p>
            <a:pPr marL="0" indent="0">
              <a:buNone/>
              <a:defRPr/>
            </a:pPr>
            <a:endParaRPr lang="en-AU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0743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879266" y="0"/>
            <a:ext cx="3506787" cy="792162"/>
          </a:xfrm>
        </p:spPr>
        <p:txBody>
          <a:bodyPr>
            <a:normAutofit/>
          </a:bodyPr>
          <a:lstStyle/>
          <a:p>
            <a:r>
              <a:rPr lang="sl-SI" alt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Tipi podatkov</a:t>
            </a:r>
            <a:endParaRPr lang="en-US" alt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>
          <a:xfrm>
            <a:off x="520701" y="543846"/>
            <a:ext cx="11201400" cy="552675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l-SI" altLang="en-US" sz="2000" b="1" dirty="0" smtClean="0">
                <a:solidFill>
                  <a:schemeClr val="accent5">
                    <a:lumMod val="75000"/>
                  </a:schemeClr>
                </a:solidFill>
              </a:rPr>
              <a:t>Strukturirani podatki</a:t>
            </a:r>
            <a:endParaRPr lang="en-US" altLang="en-US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en-US" altLang="en-US" sz="2000" dirty="0" smtClean="0"/>
              <a:t>T</a:t>
            </a:r>
            <a:r>
              <a:rPr lang="sl-SI" altLang="en-US" sz="2000" dirty="0" err="1" smtClean="0"/>
              <a:t>ipično</a:t>
            </a:r>
            <a:r>
              <a:rPr lang="sl-SI" altLang="en-US" sz="2000" dirty="0" smtClean="0"/>
              <a:t> pomnjeni v podatkovnih bazah ali preglednicah</a:t>
            </a:r>
            <a:r>
              <a:rPr lang="en-US" altLang="en-US" sz="2000" dirty="0" smtClean="0"/>
              <a:t>, </a:t>
            </a:r>
            <a:r>
              <a:rPr lang="sl-SI" altLang="en-US" sz="2000" dirty="0" smtClean="0"/>
              <a:t>upravljati jih moramo v skladu s standardiziranim formatom </a:t>
            </a:r>
            <a:r>
              <a:rPr lang="sl-SI" altLang="en-US" sz="2000" dirty="0" err="1" smtClean="0"/>
              <a:t>pomnenja</a:t>
            </a:r>
            <a:r>
              <a:rPr lang="sl-SI" altLang="en-US" sz="2000" dirty="0" smtClean="0"/>
              <a:t> in ontologijo (n.pr. </a:t>
            </a:r>
            <a:r>
              <a:rPr lang="sl-SI" altLang="en-US" sz="2000" dirty="0" smtClean="0"/>
              <a:t>imeni</a:t>
            </a:r>
            <a:r>
              <a:rPr lang="sl-SI" altLang="en-US" sz="2000" dirty="0" smtClean="0"/>
              <a:t>)</a:t>
            </a:r>
            <a:r>
              <a:rPr lang="en-US" altLang="en-US" sz="2000" dirty="0" smtClean="0"/>
              <a:t> </a:t>
            </a:r>
            <a:endParaRPr lang="en-US" altLang="en-US" sz="2000" dirty="0"/>
          </a:p>
          <a:p>
            <a:pPr lvl="1">
              <a:defRPr/>
            </a:pPr>
            <a:r>
              <a:rPr lang="sl-SI" altLang="en-US" sz="2000" dirty="0" smtClean="0"/>
              <a:t>Na primer prijave, vpisi, obremenitev,..</a:t>
            </a:r>
            <a:endParaRPr lang="en-US" altLang="en-US" sz="2000" dirty="0"/>
          </a:p>
          <a:p>
            <a:pPr lvl="1">
              <a:defRPr/>
            </a:pPr>
            <a:endParaRPr lang="en-US" altLang="en-US" sz="2000" dirty="0"/>
          </a:p>
          <a:p>
            <a:pPr>
              <a:defRPr/>
            </a:pPr>
            <a:r>
              <a:rPr lang="sl-SI" altLang="en-US" sz="2000" b="1" dirty="0" smtClean="0">
                <a:solidFill>
                  <a:schemeClr val="accent5">
                    <a:lumMod val="75000"/>
                  </a:schemeClr>
                </a:solidFill>
              </a:rPr>
              <a:t>Nestrukturirani podatki</a:t>
            </a:r>
            <a:endParaRPr lang="en-US" altLang="en-US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en-US" altLang="en-US" sz="2000" dirty="0" err="1" smtClean="0"/>
              <a:t>te</a:t>
            </a:r>
            <a:r>
              <a:rPr lang="sl-SI" altLang="en-US" sz="2000" dirty="0" smtClean="0"/>
              <a:t>ks</a:t>
            </a:r>
            <a:r>
              <a:rPr lang="en-US" altLang="en-US" sz="2000" dirty="0" smtClean="0"/>
              <a:t>t</a:t>
            </a:r>
            <a:r>
              <a:rPr lang="en-US" altLang="en-US" sz="2000" dirty="0"/>
              <a:t>, audio, </a:t>
            </a:r>
            <a:r>
              <a:rPr lang="sl-SI" altLang="en-US" sz="2000" dirty="0" smtClean="0"/>
              <a:t>slike</a:t>
            </a:r>
            <a:r>
              <a:rPr lang="en-US" altLang="en-US" sz="2000" dirty="0" smtClean="0"/>
              <a:t>, </a:t>
            </a:r>
            <a:r>
              <a:rPr lang="en-US" altLang="en-US" sz="2000" dirty="0"/>
              <a:t>video</a:t>
            </a:r>
          </a:p>
          <a:p>
            <a:pPr lvl="1">
              <a:defRPr/>
            </a:pPr>
            <a:r>
              <a:rPr lang="sl-SI" altLang="en-US" sz="2000" dirty="0" smtClean="0"/>
              <a:t>N.pr: študentska pošta, klepetalnice, odzivi na ankete, posnetki predavanj</a:t>
            </a:r>
            <a:r>
              <a:rPr lang="en-US" altLang="en-US" sz="2000" dirty="0" smtClean="0"/>
              <a:t> </a:t>
            </a:r>
            <a:endParaRPr lang="en-US" altLang="en-US" sz="2000" dirty="0"/>
          </a:p>
          <a:p>
            <a:pPr lvl="1">
              <a:defRPr/>
            </a:pPr>
            <a:endParaRPr lang="en-US" altLang="en-US" sz="2000" dirty="0"/>
          </a:p>
          <a:p>
            <a:pPr>
              <a:defRPr/>
            </a:pPr>
            <a:r>
              <a:rPr lang="sl-SI" altLang="en-US" sz="2000" dirty="0" smtClean="0"/>
              <a:t>Različni tipi podatkov vodijo v različne analitične tehnike</a:t>
            </a:r>
            <a:r>
              <a:rPr lang="en-US" altLang="en-US" sz="2000" dirty="0" smtClean="0"/>
              <a:t>. </a:t>
            </a:r>
            <a:r>
              <a:rPr lang="sl-SI" altLang="en-US" sz="2000" dirty="0" smtClean="0"/>
              <a:t>Nestrukturirani podatki pogosto terjajo </a:t>
            </a:r>
            <a:r>
              <a:rPr lang="sl-SI" altLang="en-US" sz="2000" dirty="0" err="1" smtClean="0"/>
              <a:t>predobdelavo</a:t>
            </a:r>
            <a:r>
              <a:rPr lang="sl-SI" altLang="en-US" sz="2000" dirty="0" smtClean="0"/>
              <a:t>, ki naj omogoči analizo strukturiranih podatkov</a:t>
            </a:r>
            <a:endParaRPr lang="en-US" altLang="en-US" sz="2000" dirty="0"/>
          </a:p>
          <a:p>
            <a:pPr>
              <a:defRPr/>
            </a:pPr>
            <a:endParaRPr lang="en-US" altLang="en-US" sz="2000" dirty="0"/>
          </a:p>
          <a:p>
            <a:pPr>
              <a:defRPr/>
            </a:pPr>
            <a:r>
              <a:rPr lang="sl-SI" altLang="en-US" sz="2000" b="1" dirty="0" smtClean="0">
                <a:solidFill>
                  <a:schemeClr val="accent5">
                    <a:lumMod val="75000"/>
                  </a:schemeClr>
                </a:solidFill>
              </a:rPr>
              <a:t>Analiza </a:t>
            </a:r>
            <a:r>
              <a:rPr lang="sl-SI" alt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nestrukturianih</a:t>
            </a:r>
            <a:r>
              <a:rPr lang="sl-SI" alt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podatkov</a:t>
            </a:r>
            <a:endParaRPr lang="en-US" altLang="en-US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en-US" altLang="en-US" sz="2000" dirty="0" err="1" smtClean="0"/>
              <a:t>Te</a:t>
            </a:r>
            <a:r>
              <a:rPr lang="sl-SI" altLang="en-US" sz="2000" dirty="0" smtClean="0"/>
              <a:t>ks</a:t>
            </a:r>
            <a:r>
              <a:rPr lang="en-US" altLang="en-US" sz="2000" dirty="0" smtClean="0"/>
              <a:t>t  </a:t>
            </a:r>
            <a:r>
              <a:rPr lang="en-US" altLang="en-US" sz="2000" dirty="0"/>
              <a:t>: </a:t>
            </a:r>
            <a:r>
              <a:rPr lang="sl-SI" altLang="en-US" sz="2000" dirty="0" smtClean="0"/>
              <a:t>grupiranje dokumentov, odkrivanje tematik, </a:t>
            </a:r>
            <a:r>
              <a:rPr lang="sl-SI" altLang="en-US" sz="2000" dirty="0" err="1" smtClean="0"/>
              <a:t>izluščenje</a:t>
            </a:r>
            <a:r>
              <a:rPr lang="sl-SI" altLang="en-US" sz="2000" dirty="0" smtClean="0"/>
              <a:t> entitet (ljudi, mest, lokacij, datumov, časov itd. analiza občutkov,..</a:t>
            </a:r>
            <a:r>
              <a:rPr lang="en-US" altLang="en-US" sz="2000" dirty="0" smtClean="0"/>
              <a:t>)</a:t>
            </a:r>
            <a:endParaRPr lang="en-US" altLang="en-US" sz="2000" dirty="0"/>
          </a:p>
          <a:p>
            <a:pPr lvl="1">
              <a:defRPr/>
            </a:pPr>
            <a:r>
              <a:rPr lang="en-US" altLang="en-US" sz="2000" dirty="0"/>
              <a:t>Audio : </a:t>
            </a:r>
            <a:r>
              <a:rPr lang="sl-SI" altLang="en-US" sz="2000" dirty="0" smtClean="0"/>
              <a:t>identifikacija govorcev, identifikacija jezika, pretvorba govora v besedilo, ugotavljanje ključnih besed</a:t>
            </a:r>
            <a:endParaRPr lang="en-US" altLang="en-US" sz="2000" dirty="0"/>
          </a:p>
          <a:p>
            <a:pPr lvl="1">
              <a:defRPr/>
            </a:pPr>
            <a:r>
              <a:rPr lang="en-US" altLang="en-US" sz="2000" dirty="0"/>
              <a:t>Video </a:t>
            </a:r>
            <a:r>
              <a:rPr lang="en-US" altLang="en-US" sz="2000" dirty="0" smtClean="0"/>
              <a:t>anal</a:t>
            </a:r>
            <a:r>
              <a:rPr lang="sl-SI" altLang="en-US" sz="2000" dirty="0" err="1" smtClean="0"/>
              <a:t>iza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: </a:t>
            </a:r>
            <a:r>
              <a:rPr lang="sl-SI" altLang="en-US" sz="2000" dirty="0" smtClean="0"/>
              <a:t>razpoznavanje obrazov, razpoznavanje predmetov, sledenje tarčam</a:t>
            </a:r>
            <a:r>
              <a:rPr lang="en-US" altLang="en-US" sz="2000" dirty="0" smtClean="0"/>
              <a:t>   </a:t>
            </a:r>
            <a:endParaRPr lang="en-US" altLang="en-US" sz="2000" dirty="0"/>
          </a:p>
          <a:p>
            <a:pPr lvl="1">
              <a:defRPr/>
            </a:pPr>
            <a:endParaRPr lang="en-US" altLang="en-US" sz="2000" dirty="0"/>
          </a:p>
          <a:p>
            <a:pPr marL="0" indent="0">
              <a:buNone/>
              <a:defRPr/>
            </a:pPr>
            <a:endParaRPr lang="en-US" alt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23644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211388" y="-11113"/>
            <a:ext cx="7772400" cy="847727"/>
          </a:xfrm>
        </p:spPr>
        <p:txBody>
          <a:bodyPr>
            <a:normAutofit/>
          </a:bodyPr>
          <a:lstStyle/>
          <a:p>
            <a:r>
              <a:rPr lang="sl-SI" altLang="en-US" dirty="0" smtClean="0"/>
              <a:t>Analiza strukturiranih podatkov</a:t>
            </a:r>
            <a:endParaRPr lang="en-AU" altLang="en-US" dirty="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161967" y="1414463"/>
            <a:ext cx="9284786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en-US" sz="2000" b="1" dirty="0" smtClean="0">
                <a:solidFill>
                  <a:schemeClr val="accent5">
                    <a:lumMod val="75000"/>
                  </a:schemeClr>
                </a:solidFill>
              </a:rPr>
              <a:t>Opisna statistika </a:t>
            </a:r>
            <a:r>
              <a:rPr lang="en-US" altLang="en-US" sz="2000" dirty="0" smtClean="0">
                <a:solidFill>
                  <a:schemeClr val="tx1"/>
                </a:solidFill>
              </a:rPr>
              <a:t>–</a:t>
            </a:r>
            <a:endParaRPr lang="sl-SI" altLang="en-US" sz="2000" dirty="0" smtClean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sl-SI" altLang="en-US" sz="2000" dirty="0" smtClean="0">
                <a:solidFill>
                  <a:schemeClr val="tx1"/>
                </a:solidFill>
              </a:rPr>
              <a:t>vsote, srednje vrednosti, standardne deviacije, osnovni diagrami </a:t>
            </a:r>
            <a:r>
              <a:rPr lang="en-US" altLang="en-US" sz="2000" dirty="0" smtClean="0">
                <a:solidFill>
                  <a:schemeClr val="tx1"/>
                </a:solidFill>
              </a:rPr>
              <a:t>(</a:t>
            </a:r>
            <a:r>
              <a:rPr lang="en-US" altLang="en-US" sz="2000" dirty="0" err="1" smtClean="0">
                <a:solidFill>
                  <a:schemeClr val="tx1"/>
                </a:solidFill>
              </a:rPr>
              <a:t>gra</a:t>
            </a:r>
            <a:r>
              <a:rPr lang="sl-SI" altLang="en-US" sz="2000" dirty="0" smtClean="0">
                <a:solidFill>
                  <a:schemeClr val="tx1"/>
                </a:solidFill>
              </a:rPr>
              <a:t>fi</a:t>
            </a:r>
            <a:r>
              <a:rPr lang="en-US" altLang="en-US" sz="2000" dirty="0" smtClean="0">
                <a:solidFill>
                  <a:schemeClr val="tx1"/>
                </a:solidFill>
              </a:rPr>
              <a:t>, </a:t>
            </a:r>
            <a:r>
              <a:rPr lang="sl-SI" altLang="en-US" sz="2000" dirty="0" smtClean="0">
                <a:solidFill>
                  <a:schemeClr val="tx1"/>
                </a:solidFill>
              </a:rPr>
              <a:t>histogrami,..)</a:t>
            </a:r>
            <a:r>
              <a:rPr lang="en-US" altLang="en-US" sz="2000" dirty="0" smtClean="0">
                <a:solidFill>
                  <a:schemeClr val="tx1"/>
                </a:solidFill>
              </a:rPr>
              <a:t> </a:t>
            </a: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sl-SI" altLang="en-US" sz="2000" b="1" dirty="0" smtClean="0">
                <a:solidFill>
                  <a:schemeClr val="accent5">
                    <a:lumMod val="75000"/>
                  </a:schemeClr>
                </a:solidFill>
              </a:rPr>
              <a:t>Vizualizacija podatkov </a:t>
            </a:r>
            <a:r>
              <a:rPr lang="en-US" altLang="en-US" sz="2000" dirty="0" smtClean="0">
                <a:solidFill>
                  <a:schemeClr val="tx1"/>
                </a:solidFill>
              </a:rPr>
              <a:t>–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sl-SI" altLang="en-US" sz="2000" dirty="0" smtClean="0">
                <a:solidFill>
                  <a:schemeClr val="tx1"/>
                </a:solidFill>
              </a:rPr>
              <a:t>Orodja, ki ljudem omogočajo videnje smiselnih vzorcev v podatkih</a:t>
            </a: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sl-SI" altLang="en-US" sz="2000" b="1" dirty="0" smtClean="0">
                <a:solidFill>
                  <a:schemeClr val="accent5">
                    <a:lumMod val="75000"/>
                  </a:schemeClr>
                </a:solidFill>
              </a:rPr>
              <a:t>Strojno učenje </a:t>
            </a:r>
            <a:r>
              <a:rPr lang="en-US" altLang="en-US" sz="2000" dirty="0" smtClean="0">
                <a:solidFill>
                  <a:schemeClr val="tx1"/>
                </a:solidFill>
              </a:rPr>
              <a:t>-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sl-SI" altLang="en-US" sz="2000" dirty="0" smtClean="0">
                <a:solidFill>
                  <a:schemeClr val="tx1"/>
                </a:solidFill>
              </a:rPr>
              <a:t>Orodja za iskanje vzorcev v podatkih za klasifikacijo, grupiranje ali </a:t>
            </a:r>
            <a:r>
              <a:rPr lang="sl-SI" altLang="en-US" sz="2000" dirty="0" err="1" smtClean="0">
                <a:solidFill>
                  <a:schemeClr val="tx1"/>
                </a:solidFill>
              </a:rPr>
              <a:t>predikcijo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sl-SI" altLang="en-US" sz="2000" dirty="0" smtClean="0">
                <a:solidFill>
                  <a:schemeClr val="tx1"/>
                </a:solidFill>
              </a:rPr>
              <a:t>(odločitvena drevesa, nevronske mreže, linearna regresija, …)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sl-SI" alt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Prediktivna</a:t>
            </a:r>
            <a:r>
              <a:rPr lang="sl-SI" alt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analitika </a:t>
            </a:r>
            <a:r>
              <a:rPr lang="en-US" altLang="en-US" sz="2000" dirty="0" smtClean="0">
                <a:solidFill>
                  <a:schemeClr val="tx1"/>
                </a:solidFill>
              </a:rPr>
              <a:t>–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sl-SI" altLang="en-US" sz="2000" dirty="0" smtClean="0">
                <a:solidFill>
                  <a:schemeClr val="tx1"/>
                </a:solidFill>
              </a:rPr>
              <a:t>Algoritmični pristopi </a:t>
            </a:r>
            <a:r>
              <a:rPr lang="en-US" altLang="en-US" sz="2000" dirty="0" smtClean="0">
                <a:solidFill>
                  <a:schemeClr val="tx1"/>
                </a:solidFill>
              </a:rPr>
              <a:t>(</a:t>
            </a:r>
            <a:r>
              <a:rPr lang="sl-SI" altLang="en-US" sz="2000" dirty="0" smtClean="0">
                <a:solidFill>
                  <a:schemeClr val="tx1"/>
                </a:solidFill>
              </a:rPr>
              <a:t>v splošnem strojno učenje</a:t>
            </a:r>
            <a:r>
              <a:rPr lang="en-US" altLang="en-US" sz="2000" dirty="0" smtClean="0">
                <a:solidFill>
                  <a:schemeClr val="tx1"/>
                </a:solidFill>
              </a:rPr>
              <a:t>)</a:t>
            </a:r>
            <a:r>
              <a:rPr lang="sl-SI" altLang="en-US" sz="2000" dirty="0" smtClean="0">
                <a:solidFill>
                  <a:schemeClr val="tx1"/>
                </a:solidFill>
              </a:rPr>
              <a:t>za napovedovanje ključnih zanimivih spremenljivk)</a:t>
            </a:r>
            <a:r>
              <a:rPr lang="en-US" altLang="en-US" sz="2000" dirty="0" smtClean="0">
                <a:solidFill>
                  <a:schemeClr val="tx1"/>
                </a:solidFill>
              </a:rPr>
              <a:t>. 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7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09800" y="-11113"/>
            <a:ext cx="7772400" cy="919163"/>
          </a:xfrm>
        </p:spPr>
        <p:txBody>
          <a:bodyPr>
            <a:normAutofit/>
          </a:bodyPr>
          <a:lstStyle/>
          <a:p>
            <a:r>
              <a:rPr lang="sl-SI" altLang="en-US" dirty="0" smtClean="0"/>
              <a:t>Vizualizacija podatkov</a:t>
            </a:r>
            <a:endParaRPr lang="en-AU" altLang="en-US" dirty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50" y="1577974"/>
            <a:ext cx="3495257" cy="250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50" y="4231442"/>
            <a:ext cx="3495257" cy="245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 descr="https://encrypted-tbn1.gstatic.com/images?q=tbn:ANd9GcQ47OV7rI3c9x7_2Xry0iSO4vjE0irv8Yd8vQ5DofnwFBVd9DHyD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320" y="1514780"/>
            <a:ext cx="3822280" cy="271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0" descr="https://encrypted-tbn1.gstatic.com/images?q=tbn:ANd9GcQiOxmaFrsIrT6VX53R74T84lzYhwn8BUyl5kmDwS2Trw41Jl5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320" y="4357431"/>
            <a:ext cx="3733380" cy="241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3"/>
          <p:cNvSpPr txBox="1">
            <a:spLocks noChangeArrowheads="1"/>
          </p:cNvSpPr>
          <p:nvPr/>
        </p:nvSpPr>
        <p:spPr bwMode="auto">
          <a:xfrm>
            <a:off x="1040650" y="1032376"/>
            <a:ext cx="273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en-US" sz="2000" i="1" dirty="0" smtClean="0">
                <a:solidFill>
                  <a:srgbClr val="002060"/>
                </a:solidFill>
              </a:rPr>
              <a:t>Strukturirani podatki</a:t>
            </a:r>
            <a:endParaRPr lang="en-AU" altLang="en-US" sz="2000" i="1" dirty="0">
              <a:solidFill>
                <a:srgbClr val="002060"/>
              </a:solidFill>
            </a:endParaRPr>
          </a:p>
        </p:txBody>
      </p:sp>
      <p:sp>
        <p:nvSpPr>
          <p:cNvPr id="13321" name="TextBox 10"/>
          <p:cNvSpPr txBox="1">
            <a:spLocks noChangeArrowheads="1"/>
          </p:cNvSpPr>
          <p:nvPr/>
        </p:nvSpPr>
        <p:spPr bwMode="auto">
          <a:xfrm>
            <a:off x="6913981" y="911726"/>
            <a:ext cx="273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en-US" sz="2000" i="1" dirty="0" smtClean="0">
                <a:solidFill>
                  <a:srgbClr val="002060"/>
                </a:solidFill>
              </a:rPr>
              <a:t>Nestrukturirani podatki</a:t>
            </a:r>
            <a:endParaRPr lang="en-AU" altLang="en-US" sz="2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53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1676103"/>
            <a:ext cx="3701716" cy="258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1720849" y="1000919"/>
            <a:ext cx="8591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en-US" sz="2400" i="1" dirty="0" smtClean="0">
                <a:solidFill>
                  <a:srgbClr val="002060"/>
                </a:solidFill>
              </a:rPr>
              <a:t>Kombiniranje strukturiranih in nestrukturiranih podatkov</a:t>
            </a:r>
            <a:endParaRPr lang="en-US" altLang="en-US" sz="2400" i="1" dirty="0">
              <a:solidFill>
                <a:srgbClr val="002060"/>
              </a:solidFill>
            </a:endParaRPr>
          </a:p>
        </p:txBody>
      </p:sp>
      <p:pic>
        <p:nvPicPr>
          <p:cNvPr id="14340" name="Picture 9" descr="https://encrypted-tbn0.gstatic.com/images?q=tbn:ANd9GcQn-SANqs-o9c7FV3Kjm7W4jcEnkUei4N71XAPGNHe_RvNWeC-Q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4089401"/>
            <a:ext cx="3701716" cy="263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49" y="1681895"/>
            <a:ext cx="3701717" cy="258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4089401"/>
            <a:ext cx="3701716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itle 4"/>
          <p:cNvSpPr>
            <a:spLocks noGrp="1"/>
          </p:cNvSpPr>
          <p:nvPr>
            <p:ph type="title"/>
          </p:nvPr>
        </p:nvSpPr>
        <p:spPr>
          <a:xfrm>
            <a:off x="2284413" y="-142081"/>
            <a:ext cx="7772400" cy="1143000"/>
          </a:xfrm>
        </p:spPr>
        <p:txBody>
          <a:bodyPr>
            <a:normAutofit/>
          </a:bodyPr>
          <a:lstStyle/>
          <a:p>
            <a:r>
              <a:rPr lang="sl-SI" alt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Napredna vizualizacija podatkov</a:t>
            </a:r>
            <a:endParaRPr lang="en-AU" altLang="en-US" sz="5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90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italsourcelife.files.wordpress.com/2010/10/enrollment-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052" y="4102100"/>
            <a:ext cx="2705792" cy="261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179095" y="65924"/>
            <a:ext cx="9468853" cy="761581"/>
          </a:xfrm>
        </p:spPr>
        <p:txBody>
          <a:bodyPr>
            <a:noAutofit/>
          </a:bodyPr>
          <a:lstStyle/>
          <a:p>
            <a:pPr algn="ctr"/>
            <a:r>
              <a:rPr lang="sl-SI" altLang="en-US" dirty="0" smtClean="0"/>
              <a:t>Napoved vpisovanja iz podatkov prijav</a:t>
            </a:r>
            <a:r>
              <a:rPr lang="en-US" altLang="en-US" dirty="0" smtClean="0"/>
              <a:t> </a:t>
            </a:r>
            <a:endParaRPr lang="en-AU" alt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762000" y="1052513"/>
            <a:ext cx="9294813" cy="3049587"/>
          </a:xfrm>
        </p:spPr>
        <p:txBody>
          <a:bodyPr>
            <a:noAutofit/>
          </a:bodyPr>
          <a:lstStyle/>
          <a:p>
            <a:r>
              <a:rPr lang="sl-SI" altLang="en-US" sz="2400" dirty="0" smtClean="0"/>
              <a:t>Namen</a:t>
            </a:r>
            <a:r>
              <a:rPr lang="en-US" altLang="en-US" sz="2400" dirty="0" smtClean="0"/>
              <a:t>: </a:t>
            </a:r>
            <a:r>
              <a:rPr lang="sl-SI" altLang="en-US" sz="2400" dirty="0" smtClean="0"/>
              <a:t>napovedovanje obremenitev naslednjega leta na osnovi podatkov iz prejšnjih let</a:t>
            </a:r>
            <a:r>
              <a:rPr lang="en-US" altLang="en-US" sz="2400" dirty="0" smtClean="0"/>
              <a:t>. </a:t>
            </a:r>
            <a:endParaRPr lang="en-US" altLang="en-US" sz="2400" dirty="0"/>
          </a:p>
          <a:p>
            <a:endParaRPr lang="en-US" altLang="en-US" sz="2400" dirty="0"/>
          </a:p>
          <a:p>
            <a:r>
              <a:rPr lang="sl-SI" altLang="en-US" sz="2400" dirty="0" smtClean="0"/>
              <a:t>Napovedi na temelju prijav (ne na osnovi časovnega zaporedja)</a:t>
            </a:r>
            <a:r>
              <a:rPr lang="en-US" altLang="en-US" sz="2400" dirty="0" smtClean="0"/>
              <a:t>. </a:t>
            </a:r>
            <a:endParaRPr lang="en-US" altLang="en-US" sz="2400" dirty="0"/>
          </a:p>
          <a:p>
            <a:endParaRPr lang="en-US" altLang="en-US" sz="2400" dirty="0"/>
          </a:p>
          <a:p>
            <a:r>
              <a:rPr lang="sl-SI" altLang="en-US" sz="2400" dirty="0" smtClean="0"/>
              <a:t>Uporabimo strojno učenje z odločitvenimi drevesi</a:t>
            </a:r>
            <a:r>
              <a:rPr lang="en-US" altLang="en-US" sz="2400" dirty="0" smtClean="0"/>
              <a:t>.</a:t>
            </a:r>
            <a:endParaRPr lang="en-US" altLang="en-US" sz="2400" dirty="0"/>
          </a:p>
          <a:p>
            <a:endParaRPr lang="en-US" altLang="en-US" sz="2400" dirty="0"/>
          </a:p>
          <a:p>
            <a:r>
              <a:rPr lang="sl-SI" altLang="en-US" sz="2400" dirty="0" smtClean="0"/>
              <a:t>Vhodne spremenljivke za posameznega prijavitelja so: akademsko izvajanje, izobrazba, demografski podatki (starost, spol, poštna številka) preference prijavitelja, oddaljenost,..</a:t>
            </a:r>
            <a:endParaRPr lang="en-AU" altLang="en-US" sz="2400" dirty="0"/>
          </a:p>
          <a:p>
            <a:endParaRPr lang="en-AU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10517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/>
          </p:cNvSpPr>
          <p:nvPr/>
        </p:nvSpPr>
        <p:spPr bwMode="auto">
          <a:xfrm>
            <a:off x="1172664" y="323819"/>
            <a:ext cx="10654378" cy="83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574" bIns="0"/>
          <a:lstStyle>
            <a:lvl1pPr marL="39688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sl-SI" altLang="nl-NL" sz="3600" dirty="0" smtClean="0">
                <a:solidFill>
                  <a:srgbClr val="FF0000"/>
                </a:solidFill>
                <a:latin typeface="Arial" panose="020B0604020202020204" pitchFamily="34" charset="0"/>
                <a:ea typeface="Gill Sans" charset="0"/>
                <a:cs typeface="Arial" panose="020B0604020202020204" pitchFamily="34" charset="0"/>
              </a:rPr>
              <a:t>Več vrst analitik</a:t>
            </a:r>
            <a:endParaRPr lang="en-US" altLang="nl-NL" sz="3600" dirty="0">
              <a:solidFill>
                <a:srgbClr val="FF0000"/>
              </a:solidFill>
              <a:latin typeface="Arial" panose="020B0604020202020204" pitchFamily="34" charset="0"/>
              <a:ea typeface="Gill Sans" charset="0"/>
              <a:cs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/>
          </p:cNvSpPr>
          <p:nvPr/>
        </p:nvSpPr>
        <p:spPr bwMode="auto">
          <a:xfrm>
            <a:off x="606064" y="1370566"/>
            <a:ext cx="8136061" cy="74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574" bIns="0"/>
          <a:lstStyle>
            <a:lvl1pPr marL="39688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sl-SI" altLang="nl-NL" sz="2400" dirty="0" smtClean="0">
                <a:solidFill>
                  <a:srgbClr val="0070C0"/>
                </a:solidFill>
                <a:ea typeface="Gill Sans" charset="0"/>
                <a:cs typeface="Gill Sans" charset="0"/>
              </a:rPr>
              <a:t>Učna analitika </a:t>
            </a:r>
            <a:r>
              <a:rPr lang="sl-SI" altLang="nl-NL" sz="20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(</a:t>
            </a:r>
            <a:r>
              <a:rPr lang="en-US" altLang="nl-NL" sz="20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Learning Analytics</a:t>
            </a:r>
            <a:r>
              <a:rPr lang="sl-SI" altLang="nl-NL" sz="20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)</a:t>
            </a:r>
            <a:endParaRPr lang="en-US" altLang="nl-NL" sz="20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4" name="Rectangle 2"/>
          <p:cNvSpPr>
            <a:spLocks/>
          </p:cNvSpPr>
          <p:nvPr/>
        </p:nvSpPr>
        <p:spPr bwMode="auto">
          <a:xfrm>
            <a:off x="1513086" y="1991414"/>
            <a:ext cx="9161859" cy="36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574" bIns="0"/>
          <a:lstStyle>
            <a:lvl1pPr marL="39688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sl-SI" altLang="nl-NL" sz="2400" i="1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Je osredotočena na posameznega učenca</a:t>
            </a:r>
            <a:endParaRPr lang="en-US" altLang="nl-NL" sz="2400" i="1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5" name="Rectangle 1"/>
          <p:cNvSpPr>
            <a:spLocks/>
          </p:cNvSpPr>
          <p:nvPr/>
        </p:nvSpPr>
        <p:spPr bwMode="auto">
          <a:xfrm>
            <a:off x="710388" y="2617713"/>
            <a:ext cx="8134945" cy="66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574" bIns="0"/>
          <a:lstStyle>
            <a:lvl1pPr marL="39688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sl-SI" altLang="nl-NL" sz="2400" dirty="0" smtClean="0">
                <a:solidFill>
                  <a:srgbClr val="0070C0"/>
                </a:solidFill>
                <a:ea typeface="Gill Sans" charset="0"/>
                <a:cs typeface="Gill Sans" charset="0"/>
              </a:rPr>
              <a:t>Akademska analitika </a:t>
            </a:r>
            <a:r>
              <a:rPr lang="sl-SI" altLang="nl-NL" sz="20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(</a:t>
            </a:r>
            <a:r>
              <a:rPr lang="en-US" altLang="nl-NL" sz="20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Academic Analytics</a:t>
            </a:r>
            <a:r>
              <a:rPr lang="sl-SI" altLang="nl-NL" sz="20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)</a:t>
            </a:r>
            <a:endParaRPr lang="en-US" altLang="nl-NL" sz="20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1513085" y="3193913"/>
            <a:ext cx="9161859" cy="73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574" bIns="0"/>
          <a:lstStyle>
            <a:lvl1pPr marL="39688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sl-SI" altLang="nl-NL" sz="2400" i="1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Osredotočena na šolo, program, oddelek, tečaj</a:t>
            </a:r>
            <a:r>
              <a:rPr lang="en-US" altLang="nl-NL" sz="2400" i="1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endParaRPr lang="en-US" altLang="nl-NL" sz="2400" i="1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5165161"/>
            <a:ext cx="5598914" cy="79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64294" tIns="32147" rIns="0" bIns="32147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l-SI" altLang="nl-NL" sz="2531" i="1" dirty="0" smtClean="0"/>
              <a:t>Manj podatkov, več vpogleda</a:t>
            </a:r>
            <a:endParaRPr lang="en-US" altLang="nl-NL" sz="2531" i="1" dirty="0"/>
          </a:p>
        </p:txBody>
      </p:sp>
    </p:spTree>
    <p:extLst>
      <p:ext uri="{BB962C8B-B14F-4D97-AF65-F5344CB8AC3E}">
        <p14:creationId xmlns:p14="http://schemas.microsoft.com/office/powerpoint/2010/main" val="14956714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Razlika med učno in akademsko analitiko</a:t>
            </a:r>
            <a:endParaRPr lang="sl-SI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115733"/>
              </p:ext>
            </p:extLst>
          </p:nvPr>
        </p:nvGraphicFramePr>
        <p:xfrm>
          <a:off x="279400" y="1018904"/>
          <a:ext cx="11684001" cy="5568054"/>
        </p:xfrm>
        <a:graphic>
          <a:graphicData uri="http://schemas.openxmlformats.org/drawingml/2006/table">
            <a:tbl>
              <a:tblPr/>
              <a:tblGrid>
                <a:gridCol w="2318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5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42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77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9953"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sl-SI" sz="1800" b="1" dirty="0" smtClean="0">
                          <a:effectLst/>
                        </a:rPr>
                        <a:t>Tip analitike</a:t>
                      </a:r>
                      <a:endParaRPr lang="sl-SI" sz="1800" dirty="0">
                        <a:effectLst/>
                      </a:endParaRPr>
                    </a:p>
                  </a:txBody>
                  <a:tcPr marL="28109" marR="28109" marT="8433" marB="8433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800" b="1" dirty="0" smtClean="0">
                          <a:effectLst/>
                        </a:rPr>
                        <a:t>Nivo</a:t>
                      </a:r>
                      <a:r>
                        <a:rPr lang="sl-SI" sz="1800" b="1" baseline="0" dirty="0" smtClean="0">
                          <a:effectLst/>
                        </a:rPr>
                        <a:t> ali predmet analize</a:t>
                      </a:r>
                      <a:endParaRPr lang="en-US" sz="1800" dirty="0">
                        <a:effectLst/>
                      </a:endParaRPr>
                    </a:p>
                  </a:txBody>
                  <a:tcPr marL="28109" marR="28109" marT="8433" marB="8433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800" b="1" dirty="0" smtClean="0">
                          <a:effectLst/>
                        </a:rPr>
                        <a:t>Dobro za koga?</a:t>
                      </a:r>
                      <a:endParaRPr lang="sl-SI" sz="1800" dirty="0">
                        <a:effectLst/>
                      </a:endParaRPr>
                    </a:p>
                  </a:txBody>
                  <a:tcPr marL="28109" marR="28109" marT="8433" marB="8433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2181">
                <a:tc rowSpan="2">
                  <a:txBody>
                    <a:bodyPr/>
                    <a:lstStyle/>
                    <a:p>
                      <a:pPr algn="l" fontAlgn="t"/>
                      <a:r>
                        <a:rPr lang="sl-SI" sz="1800" b="1" dirty="0" smtClean="0">
                          <a:effectLst/>
                        </a:rPr>
                        <a:t>Učna analitika</a:t>
                      </a:r>
                      <a:endParaRPr lang="sl-SI" sz="1800" dirty="0">
                        <a:effectLst/>
                      </a:endParaRPr>
                    </a:p>
                  </a:txBody>
                  <a:tcPr marL="28109" marR="28109" marT="8433" marB="8433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base"/>
                      <a:r>
                        <a:rPr lang="sl-SI" sz="1800" dirty="0">
                          <a:effectLst/>
                        </a:rPr>
                        <a:t> </a:t>
                      </a:r>
                    </a:p>
                    <a:p>
                      <a:pPr algn="l" fontAlgn="base"/>
                      <a:r>
                        <a:rPr lang="sl-SI" sz="1800" dirty="0">
                          <a:effectLst/>
                        </a:rPr>
                        <a:t> </a:t>
                      </a:r>
                    </a:p>
                    <a:p>
                      <a:pPr algn="l" fontAlgn="base"/>
                      <a:r>
                        <a:rPr lang="sl-SI" sz="1800" b="1" dirty="0" smtClean="0">
                          <a:effectLst/>
                        </a:rPr>
                        <a:t>Izobraževalno rudarjenje podatkov</a:t>
                      </a:r>
                      <a:endParaRPr lang="sl-SI" sz="1800" dirty="0">
                        <a:effectLst/>
                      </a:endParaRPr>
                    </a:p>
                    <a:p>
                      <a:pPr algn="l" fontAlgn="base"/>
                      <a:r>
                        <a:rPr lang="sl-SI" sz="1800" dirty="0">
                          <a:effectLst/>
                        </a:rPr>
                        <a:t> </a:t>
                      </a:r>
                    </a:p>
                    <a:p>
                      <a:pPr algn="l" fontAlgn="base"/>
                      <a:r>
                        <a:rPr lang="sl-SI" sz="1800" dirty="0">
                          <a:effectLst/>
                        </a:rPr>
                        <a:t> </a:t>
                      </a:r>
                    </a:p>
                    <a:p>
                      <a:pPr algn="l" fontAlgn="base"/>
                      <a:r>
                        <a:rPr lang="sl-SI" sz="1800" dirty="0">
                          <a:effectLst/>
                        </a:rPr>
                        <a:t> </a:t>
                      </a:r>
                    </a:p>
                  </a:txBody>
                  <a:tcPr marL="28109" marR="28109" marT="8433" marB="8433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800" b="1" dirty="0" smtClean="0">
                          <a:effectLst/>
                        </a:rPr>
                        <a:t>Nivo</a:t>
                      </a:r>
                      <a:r>
                        <a:rPr lang="sl-SI" sz="1800" b="1" baseline="0" dirty="0" smtClean="0">
                          <a:effectLst/>
                        </a:rPr>
                        <a:t> predmeta</a:t>
                      </a:r>
                      <a:r>
                        <a:rPr lang="sl-SI" sz="1800" b="1" dirty="0" smtClean="0">
                          <a:effectLst/>
                        </a:rPr>
                        <a:t>:</a:t>
                      </a:r>
                      <a:r>
                        <a:rPr lang="sl-SI" sz="1800" b="1" dirty="0">
                          <a:effectLst/>
                        </a:rPr>
                        <a:t> </a:t>
                      </a:r>
                      <a:r>
                        <a:rPr lang="sl-SI" sz="1800" dirty="0" smtClean="0">
                          <a:effectLst/>
                        </a:rPr>
                        <a:t>socialna omrežja, konceptualni razvoj, analiza</a:t>
                      </a:r>
                      <a:r>
                        <a:rPr lang="sl-SI" sz="1800" baseline="0" dirty="0" smtClean="0">
                          <a:effectLst/>
                        </a:rPr>
                        <a:t> razprav</a:t>
                      </a:r>
                      <a:r>
                        <a:rPr lang="sl-SI" sz="1800" dirty="0" smtClean="0">
                          <a:effectLst/>
                        </a:rPr>
                        <a:t>, </a:t>
                      </a:r>
                      <a:r>
                        <a:rPr lang="sl-SI" sz="1800" dirty="0">
                          <a:effectLst/>
                        </a:rPr>
                        <a:t>“</a:t>
                      </a:r>
                      <a:r>
                        <a:rPr lang="sl-SI" sz="1800" dirty="0" smtClean="0">
                          <a:effectLst/>
                        </a:rPr>
                        <a:t>inteligentni </a:t>
                      </a:r>
                      <a:r>
                        <a:rPr lang="sl-SI" sz="1800" dirty="0" err="1">
                          <a:effectLst/>
                        </a:rPr>
                        <a:t>curriculum</a:t>
                      </a:r>
                      <a:r>
                        <a:rPr lang="sl-SI" sz="1800" dirty="0">
                          <a:effectLst/>
                        </a:rPr>
                        <a:t>”</a:t>
                      </a:r>
                    </a:p>
                  </a:txBody>
                  <a:tcPr marL="28109" marR="28109" marT="8433" marB="8433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800" dirty="0" smtClean="0">
                          <a:effectLst/>
                        </a:rPr>
                        <a:t>učenci, šola</a:t>
                      </a:r>
                      <a:endParaRPr lang="sl-SI" sz="1800" dirty="0">
                        <a:effectLst/>
                      </a:endParaRPr>
                    </a:p>
                  </a:txBody>
                  <a:tcPr marL="28109" marR="28109" marT="8433" marB="8433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031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800" b="1" dirty="0" smtClean="0">
                          <a:effectLst/>
                        </a:rPr>
                        <a:t>Oddelek</a:t>
                      </a:r>
                      <a:r>
                        <a:rPr lang="en-US" sz="1800" b="1" dirty="0" smtClean="0">
                          <a:effectLst/>
                        </a:rPr>
                        <a:t>:</a:t>
                      </a:r>
                      <a:r>
                        <a:rPr lang="en-US" sz="1800" b="1" dirty="0">
                          <a:effectLst/>
                        </a:rPr>
                        <a:t> </a:t>
                      </a:r>
                      <a:r>
                        <a:rPr lang="en-US" sz="1800" dirty="0" err="1" smtClean="0">
                          <a:effectLst/>
                        </a:rPr>
                        <a:t>predi</a:t>
                      </a:r>
                      <a:r>
                        <a:rPr lang="sl-SI" sz="1800" dirty="0" err="1" smtClean="0">
                          <a:effectLst/>
                        </a:rPr>
                        <a:t>ktivno</a:t>
                      </a:r>
                      <a:r>
                        <a:rPr lang="sl-SI" sz="1800" dirty="0" smtClean="0">
                          <a:effectLst/>
                        </a:rPr>
                        <a:t> modeliranje</a:t>
                      </a:r>
                      <a:r>
                        <a:rPr lang="en-US" sz="1800" dirty="0" smtClean="0">
                          <a:effectLst/>
                        </a:rPr>
                        <a:t>, </a:t>
                      </a:r>
                      <a:r>
                        <a:rPr lang="sl-SI" sz="1800" dirty="0" smtClean="0">
                          <a:effectLst/>
                        </a:rPr>
                        <a:t>vzorci</a:t>
                      </a:r>
                      <a:r>
                        <a:rPr lang="sl-SI" sz="1800" baseline="0" dirty="0" smtClean="0">
                          <a:effectLst/>
                        </a:rPr>
                        <a:t> uspeha, neuspeha</a:t>
                      </a:r>
                      <a:endParaRPr lang="en-US" sz="1800" dirty="0">
                        <a:effectLst/>
                      </a:endParaRPr>
                    </a:p>
                  </a:txBody>
                  <a:tcPr marL="28109" marR="28109" marT="8433" marB="8433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800" dirty="0" smtClean="0">
                          <a:effectLst/>
                        </a:rPr>
                        <a:t>učenci, šola</a:t>
                      </a:r>
                      <a:endParaRPr lang="sl-SI" sz="1800" dirty="0">
                        <a:effectLst/>
                      </a:endParaRPr>
                    </a:p>
                  </a:txBody>
                  <a:tcPr marL="28109" marR="28109" marT="8433" marB="8433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08">
                <a:tc rowSpan="3">
                  <a:txBody>
                    <a:bodyPr/>
                    <a:lstStyle/>
                    <a:p>
                      <a:pPr algn="l" fontAlgn="t"/>
                      <a:r>
                        <a:rPr lang="sl-SI" sz="1800" b="1" dirty="0" smtClean="0">
                          <a:effectLst/>
                        </a:rPr>
                        <a:t>Akademska</a:t>
                      </a:r>
                      <a:r>
                        <a:rPr lang="sl-SI" sz="1800" b="1" baseline="0" dirty="0" smtClean="0">
                          <a:effectLst/>
                        </a:rPr>
                        <a:t> </a:t>
                      </a:r>
                      <a:r>
                        <a:rPr lang="sl-SI" sz="1800" b="1" baseline="0" dirty="0" smtClean="0">
                          <a:effectLst/>
                        </a:rPr>
                        <a:t>analitika</a:t>
                      </a:r>
                      <a:endParaRPr lang="sl-SI" sz="1800" dirty="0">
                        <a:effectLst/>
                      </a:endParaRPr>
                    </a:p>
                  </a:txBody>
                  <a:tcPr marL="28109" marR="28109" marT="8433" marB="8433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800" b="1" dirty="0" smtClean="0">
                          <a:effectLst/>
                        </a:rPr>
                        <a:t>Ustanova</a:t>
                      </a:r>
                      <a:r>
                        <a:rPr lang="en-US" sz="1800" b="1" dirty="0" smtClean="0">
                          <a:effectLst/>
                        </a:rPr>
                        <a:t>:</a:t>
                      </a:r>
                      <a:r>
                        <a:rPr lang="en-US" sz="1800" b="1" dirty="0">
                          <a:effectLst/>
                        </a:rPr>
                        <a:t> </a:t>
                      </a:r>
                      <a:r>
                        <a:rPr lang="sl-SI" sz="1800" b="0" dirty="0" smtClean="0">
                          <a:effectLst/>
                        </a:rPr>
                        <a:t>profili</a:t>
                      </a:r>
                      <a:r>
                        <a:rPr lang="sl-SI" sz="1800" b="0" baseline="0" dirty="0" smtClean="0">
                          <a:effectLst/>
                        </a:rPr>
                        <a:t> učencev</a:t>
                      </a:r>
                      <a:r>
                        <a:rPr lang="en-US" sz="1800" dirty="0" smtClean="0">
                          <a:effectLst/>
                        </a:rPr>
                        <a:t>, </a:t>
                      </a:r>
                      <a:r>
                        <a:rPr lang="sl-SI" sz="1800" dirty="0" smtClean="0">
                          <a:effectLst/>
                        </a:rPr>
                        <a:t>izvajanje učiteljev</a:t>
                      </a:r>
                      <a:r>
                        <a:rPr lang="en-US" sz="1800" dirty="0" smtClean="0">
                          <a:effectLst/>
                        </a:rPr>
                        <a:t>, </a:t>
                      </a:r>
                      <a:r>
                        <a:rPr lang="sl-SI" sz="1800" dirty="0" smtClean="0">
                          <a:effectLst/>
                        </a:rPr>
                        <a:t>pretok znanja</a:t>
                      </a:r>
                      <a:endParaRPr lang="en-US" sz="1800" dirty="0">
                        <a:effectLst/>
                      </a:endParaRPr>
                    </a:p>
                  </a:txBody>
                  <a:tcPr marL="28109" marR="28109" marT="8433" marB="8433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800" dirty="0" smtClean="0">
                          <a:effectLst/>
                        </a:rPr>
                        <a:t>Administratorji, plačniki, </a:t>
                      </a:r>
                      <a:r>
                        <a:rPr lang="sl-SI" sz="1800" dirty="0">
                          <a:effectLst/>
                        </a:rPr>
                        <a:t>marketing</a:t>
                      </a:r>
                    </a:p>
                  </a:txBody>
                  <a:tcPr marL="28109" marR="28109" marT="8433" marB="8433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45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 err="1" smtClean="0">
                          <a:effectLst/>
                        </a:rPr>
                        <a:t>Reg</a:t>
                      </a:r>
                      <a:r>
                        <a:rPr lang="sl-SI" sz="1800" b="1" dirty="0" err="1" smtClean="0">
                          <a:effectLst/>
                        </a:rPr>
                        <a:t>ija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sl-SI" sz="1800" dirty="0" smtClean="0">
                          <a:effectLst/>
                        </a:rPr>
                        <a:t>država,</a:t>
                      </a:r>
                      <a:r>
                        <a:rPr lang="sl-SI" sz="1800" baseline="0" dirty="0" smtClean="0">
                          <a:effectLst/>
                        </a:rPr>
                        <a:t> provinca</a:t>
                      </a:r>
                      <a:r>
                        <a:rPr lang="en-US" sz="1800" dirty="0" smtClean="0">
                          <a:effectLst/>
                        </a:rPr>
                        <a:t>): </a:t>
                      </a:r>
                      <a:r>
                        <a:rPr lang="sl-SI" sz="1800" dirty="0" smtClean="0">
                          <a:effectLst/>
                        </a:rPr>
                        <a:t>primerjava</a:t>
                      </a:r>
                      <a:r>
                        <a:rPr lang="sl-SI" sz="1800" baseline="0" dirty="0" smtClean="0">
                          <a:effectLst/>
                        </a:rPr>
                        <a:t> sistemov</a:t>
                      </a:r>
                      <a:endParaRPr lang="en-US" sz="1800" dirty="0">
                        <a:effectLst/>
                      </a:endParaRPr>
                    </a:p>
                  </a:txBody>
                  <a:tcPr marL="28109" marR="28109" marT="8433" marB="8433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800" dirty="0" smtClean="0">
                          <a:effectLst/>
                        </a:rPr>
                        <a:t>plačniki, </a:t>
                      </a:r>
                      <a:r>
                        <a:rPr lang="sl-SI" sz="1800" dirty="0" err="1" smtClean="0">
                          <a:effectLst/>
                        </a:rPr>
                        <a:t>administrattorji</a:t>
                      </a:r>
                      <a:endParaRPr lang="sl-SI" sz="1800" dirty="0">
                        <a:effectLst/>
                      </a:endParaRPr>
                    </a:p>
                  </a:txBody>
                  <a:tcPr marL="28109" marR="28109" marT="8433" marB="8433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594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800" b="1" dirty="0" smtClean="0">
                          <a:effectLst/>
                        </a:rPr>
                        <a:t>Nacionalno</a:t>
                      </a:r>
                      <a:r>
                        <a:rPr lang="sl-SI" sz="1800" b="1" baseline="0" dirty="0" smtClean="0">
                          <a:effectLst/>
                        </a:rPr>
                        <a:t> ali internacionalno</a:t>
                      </a:r>
                      <a:endParaRPr lang="sl-SI" sz="1800" dirty="0">
                        <a:effectLst/>
                      </a:endParaRPr>
                    </a:p>
                  </a:txBody>
                  <a:tcPr marL="28109" marR="28109" marT="8433" marB="8433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800" dirty="0" smtClean="0">
                          <a:effectLst/>
                        </a:rPr>
                        <a:t>vlade, izobraževalna ministrstva</a:t>
                      </a:r>
                      <a:endParaRPr lang="sl-SI" sz="1800" dirty="0">
                        <a:effectLst/>
                      </a:endParaRPr>
                    </a:p>
                  </a:txBody>
                  <a:tcPr marL="28109" marR="28109" marT="8433" marB="8433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34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7859" y="1418418"/>
            <a:ext cx="954741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l-SI" altLang="sl-SI" sz="2400" b="1" dirty="0" smtClean="0">
                <a:latin typeface="Helvetica" panose="020B0604020202020204" pitchFamily="34" charset="0"/>
              </a:rPr>
              <a:t>Učitelj potrebuje sveže informacije, ki omogočajo akcijo</a:t>
            </a:r>
            <a:endParaRPr lang="en-US" altLang="sl-SI" sz="2400" b="1" dirty="0" smtClean="0">
              <a:latin typeface="Helvetica" panose="020B060402020202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sl-SI" altLang="sl-SI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Hiter posnetek, kako gre razredu</a:t>
            </a:r>
            <a:endParaRPr lang="en-US" altLang="sl-SI" dirty="0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  <a:p>
            <a:pPr lvl="1">
              <a:spcBef>
                <a:spcPts val="600"/>
              </a:spcBef>
            </a:pPr>
            <a:r>
              <a:rPr lang="sl-SI" altLang="sl-SI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Dostop do podrobnosti na področjih, kjer so težave</a:t>
            </a:r>
            <a:endParaRPr lang="en-US" altLang="sl-SI" dirty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  <a:p>
            <a:pPr lvl="1">
              <a:spcBef>
                <a:spcPts val="600"/>
              </a:spcBef>
            </a:pPr>
            <a:r>
              <a:rPr lang="sl-SI" altLang="sl-SI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Opozorila na pomembne vzorce v učenju študentov</a:t>
            </a:r>
            <a:endParaRPr lang="en-US" altLang="sl-SI" dirty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  <a:p>
            <a:pPr lvl="1">
              <a:spcBef>
                <a:spcPts val="600"/>
              </a:spcBef>
            </a:pPr>
            <a:r>
              <a:rPr lang="sl-SI" altLang="sl-SI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Kazalci na priložnosti prilagajanja poučevanja</a:t>
            </a:r>
            <a:endParaRPr lang="en-US" altLang="sl-SI" dirty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050" name="Picture 2" descr="http://www.findfreeclipart.com/wp-content/uploads/project_schedu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96" y="2209445"/>
            <a:ext cx="3536731" cy="254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10566" y="395457"/>
            <a:ext cx="4299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 smtClean="0">
                <a:solidFill>
                  <a:srgbClr val="FF0000"/>
                </a:solidFill>
              </a:rPr>
              <a:t>Kaj bi želel kot učitelj?</a:t>
            </a:r>
            <a:endParaRPr lang="sl-SI" sz="3600" dirty="0">
              <a:solidFill>
                <a:srgbClr val="FF0000"/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565796" y="5380672"/>
            <a:ext cx="7270200" cy="1477328"/>
            <a:chOff x="-141209" y="5054764"/>
            <a:chExt cx="7270200" cy="1477328"/>
          </a:xfrm>
        </p:grpSpPr>
        <p:sp>
          <p:nvSpPr>
            <p:cNvPr id="2" name="Pravokotnik 1"/>
            <p:cNvSpPr/>
            <p:nvPr/>
          </p:nvSpPr>
          <p:spPr>
            <a:xfrm>
              <a:off x="1032991" y="5054764"/>
              <a:ext cx="6096000" cy="14773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sl-SI" altLang="sl-SI" i="1" dirty="0">
                  <a:solidFill>
                    <a:schemeClr val="accent1">
                      <a:lumMod val="75000"/>
                    </a:schemeClr>
                  </a:solidFill>
                  <a:latin typeface="Helvetica" panose="020B0604020202020204" pitchFamily="34" charset="0"/>
                </a:rPr>
                <a:t>Vendar imajo učitelji tipično dostop le do povprečij ali porazdelitve ocen učencev pri </a:t>
              </a:r>
              <a:r>
                <a:rPr lang="sl-SI" altLang="sl-SI" b="1" i="1" dirty="0">
                  <a:solidFill>
                    <a:schemeClr val="accent1">
                      <a:lumMod val="75000"/>
                    </a:schemeClr>
                  </a:solidFill>
                  <a:latin typeface="Helvetica" panose="020B0604020202020204" pitchFamily="34" charset="0"/>
                </a:rPr>
                <a:t>ocenjevanih</a:t>
              </a:r>
              <a:r>
                <a:rPr lang="sl-SI" altLang="sl-SI" i="1" dirty="0">
                  <a:solidFill>
                    <a:schemeClr val="accent1">
                      <a:lumMod val="75000"/>
                    </a:schemeClr>
                  </a:solidFill>
                  <a:latin typeface="Helvetica" panose="020B0604020202020204" pitchFamily="34" charset="0"/>
                </a:rPr>
                <a:t> </a:t>
              </a:r>
              <a:r>
                <a:rPr lang="sl-SI" altLang="sl-SI" i="1" dirty="0" smtClean="0">
                  <a:solidFill>
                    <a:schemeClr val="accent1">
                      <a:lumMod val="75000"/>
                    </a:schemeClr>
                  </a:solidFill>
                  <a:latin typeface="Helvetica" panose="020B0604020202020204" pitchFamily="34" charset="0"/>
                </a:rPr>
                <a:t>aktivnostih</a:t>
              </a:r>
            </a:p>
            <a:p>
              <a:endParaRPr lang="sl-SI" altLang="sl-SI" i="1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</a:endParaRPr>
            </a:p>
            <a:p>
              <a:r>
                <a:rPr lang="sl-SI" altLang="sl-SI" i="1" dirty="0" smtClean="0">
                  <a:solidFill>
                    <a:schemeClr val="accent1">
                      <a:lumMod val="75000"/>
                    </a:schemeClr>
                  </a:solidFill>
                  <a:latin typeface="Helvetica" panose="020B0604020202020204" pitchFamily="34" charset="0"/>
                </a:rPr>
                <a:t>Rezultati </a:t>
              </a:r>
              <a:r>
                <a:rPr lang="sl-SI" altLang="sl-SI" i="1" dirty="0">
                  <a:solidFill>
                    <a:schemeClr val="accent1">
                      <a:lumMod val="75000"/>
                    </a:schemeClr>
                  </a:solidFill>
                  <a:latin typeface="Helvetica" panose="020B0604020202020204" pitchFamily="34" charset="0"/>
                </a:rPr>
                <a:t>pridejo kasneje, ko je tečaj zaključen</a:t>
              </a:r>
              <a:endParaRPr lang="en-US" altLang="sl-SI" i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</a:endParaRPr>
            </a:p>
            <a:p>
              <a:endParaRPr lang="en-US" altLang="sl-SI" i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</a:endParaRPr>
            </a:p>
          </p:txBody>
        </p:sp>
        <p:pic>
          <p:nvPicPr>
            <p:cNvPr id="1028" name="Picture 4" descr="Rezultat iskanja slik za emot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1209" y="5054764"/>
              <a:ext cx="1044971" cy="1106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235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/>
          </p:cNvSpPr>
          <p:nvPr/>
        </p:nvSpPr>
        <p:spPr bwMode="auto">
          <a:xfrm>
            <a:off x="806115" y="1607271"/>
            <a:ext cx="1099686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sl-SI" altLang="nl-NL" sz="2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Analitičen vpogled v napredek študenta, vključno s tveganji</a:t>
            </a:r>
          </a:p>
          <a:p>
            <a:pPr eaLnBrk="1" hangingPunct="1"/>
            <a:endParaRPr lang="sl-SI" altLang="nl-NL" sz="2400" dirty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pPr eaLnBrk="1" hangingPunct="1"/>
            <a:r>
              <a:rPr lang="sl-SI" altLang="nl-NL" sz="2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„Plan letenja“ za navigacijo in izbiro predmetov iz programa</a:t>
            </a:r>
            <a:r>
              <a:rPr lang="en-US" altLang="nl-NL" sz="2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 </a:t>
            </a:r>
            <a:endParaRPr lang="en-US" altLang="nl-NL" sz="2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69635" name="Rectangle 2"/>
          <p:cNvSpPr>
            <a:spLocks/>
          </p:cNvSpPr>
          <p:nvPr/>
        </p:nvSpPr>
        <p:spPr bwMode="auto">
          <a:xfrm>
            <a:off x="2225842" y="363156"/>
            <a:ext cx="7511050" cy="66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sl-SI" altLang="nl-NL" sz="3600" dirty="0" smtClean="0">
                <a:solidFill>
                  <a:srgbClr val="FF0000"/>
                </a:solidFill>
                <a:latin typeface="Arial" panose="020B0604020202020204" pitchFamily="34" charset="0"/>
                <a:ea typeface="Gill Sans" charset="0"/>
                <a:cs typeface="Arial" panose="020B0604020202020204" pitchFamily="34" charset="0"/>
              </a:rPr>
              <a:t>Uspešnost študenta</a:t>
            </a:r>
            <a:endParaRPr lang="en-US" altLang="nl-NL" sz="3600" dirty="0">
              <a:solidFill>
                <a:srgbClr val="FF0000"/>
              </a:solidFill>
              <a:latin typeface="Arial" panose="020B0604020202020204" pitchFamily="34" charset="0"/>
              <a:ea typeface="Gill Sans" charset="0"/>
              <a:cs typeface="Arial" panose="020B060402020202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7101" y="3298585"/>
            <a:ext cx="2899582" cy="314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47544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/>
          </p:cNvSpPr>
          <p:nvPr/>
        </p:nvSpPr>
        <p:spPr bwMode="auto">
          <a:xfrm>
            <a:off x="519093" y="1489848"/>
            <a:ext cx="51972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28574" bIns="0">
            <a:spAutoFit/>
          </a:bodyPr>
          <a:lstStyle>
            <a:lvl1pPr marL="39688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sl-SI" altLang="nl-NL" sz="20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Kateri tečaji v mojem programu so optimalni</a:t>
            </a:r>
            <a:r>
              <a:rPr lang="en-US" altLang="nl-NL" sz="20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?</a:t>
            </a:r>
            <a:endParaRPr lang="en-US" altLang="nl-NL" sz="20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71683" name="Rectangle 2"/>
          <p:cNvSpPr>
            <a:spLocks/>
          </p:cNvSpPr>
          <p:nvPr/>
        </p:nvSpPr>
        <p:spPr bwMode="auto">
          <a:xfrm>
            <a:off x="526771" y="2190050"/>
            <a:ext cx="34034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28574" bIns="0">
            <a:spAutoFit/>
          </a:bodyPr>
          <a:lstStyle>
            <a:lvl1pPr marL="39688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sl-SI" altLang="nl-NL" sz="20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Kateri programi so optimalni</a:t>
            </a:r>
            <a:r>
              <a:rPr lang="en-US" altLang="nl-NL" sz="20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?</a:t>
            </a:r>
            <a:endParaRPr lang="en-US" altLang="nl-NL" sz="20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71684" name="Rectangle 3"/>
          <p:cNvSpPr>
            <a:spLocks/>
          </p:cNvSpPr>
          <p:nvPr/>
        </p:nvSpPr>
        <p:spPr bwMode="auto">
          <a:xfrm>
            <a:off x="558679" y="2890252"/>
            <a:ext cx="32752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28574" bIns="0">
            <a:spAutoFit/>
          </a:bodyPr>
          <a:lstStyle>
            <a:lvl1pPr marL="39688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sl-SI" altLang="nl-NL" sz="20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Katera kariera je optimalna</a:t>
            </a:r>
            <a:r>
              <a:rPr lang="en-US" altLang="nl-NL" sz="20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?</a:t>
            </a:r>
            <a:endParaRPr lang="en-US" altLang="nl-NL" sz="20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71686" name="Rectangle 5"/>
          <p:cNvSpPr>
            <a:spLocks/>
          </p:cNvSpPr>
          <p:nvPr/>
        </p:nvSpPr>
        <p:spPr bwMode="auto">
          <a:xfrm>
            <a:off x="4560094" y="0"/>
            <a:ext cx="232627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28574" bIns="0">
            <a:spAutoFit/>
          </a:bodyPr>
          <a:lstStyle>
            <a:lvl1pPr marL="39688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nl-NL" sz="3600" dirty="0" err="1" smtClean="0">
                <a:solidFill>
                  <a:srgbClr val="FF0000"/>
                </a:solidFill>
                <a:latin typeface="Arial" panose="020B0604020202020204" pitchFamily="34" charset="0"/>
                <a:ea typeface="Gill Sans" charset="0"/>
                <a:cs typeface="Arial" panose="020B0604020202020204" pitchFamily="34" charset="0"/>
              </a:rPr>
              <a:t>Naviga</a:t>
            </a:r>
            <a:r>
              <a:rPr lang="sl-SI" altLang="nl-NL" sz="3600" dirty="0" err="1" smtClean="0">
                <a:solidFill>
                  <a:srgbClr val="FF0000"/>
                </a:solidFill>
                <a:latin typeface="Arial" panose="020B0604020202020204" pitchFamily="34" charset="0"/>
                <a:ea typeface="Gill Sans" charset="0"/>
                <a:cs typeface="Arial" panose="020B0604020202020204" pitchFamily="34" charset="0"/>
              </a:rPr>
              <a:t>cija</a:t>
            </a:r>
            <a:r>
              <a:rPr lang="en-US" altLang="nl-NL" sz="3600" dirty="0" smtClean="0">
                <a:solidFill>
                  <a:srgbClr val="FF0000"/>
                </a:solidFill>
                <a:latin typeface="Arial" panose="020B0604020202020204" pitchFamily="34" charset="0"/>
                <a:ea typeface="Gill Sans" charset="0"/>
                <a:cs typeface="Arial" panose="020B0604020202020204" pitchFamily="34" charset="0"/>
              </a:rPr>
              <a:t> </a:t>
            </a:r>
            <a:endParaRPr lang="en-US" altLang="nl-NL" sz="3600" dirty="0">
              <a:solidFill>
                <a:srgbClr val="FF0000"/>
              </a:solidFill>
              <a:latin typeface="Arial" panose="020B0604020202020204" pitchFamily="34" charset="0"/>
              <a:ea typeface="Gill Sans" charset="0"/>
              <a:cs typeface="Arial" panose="020B0604020202020204" pitchFamily="34" charset="0"/>
            </a:endParaRPr>
          </a:p>
        </p:txBody>
      </p:sp>
      <p:pic>
        <p:nvPicPr>
          <p:cNvPr id="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07" y="984379"/>
            <a:ext cx="3856640" cy="562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0000">
            <a:off x="5406908" y="2937501"/>
            <a:ext cx="1884164" cy="355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75865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5" t="5017" r="36211" b="122"/>
          <a:stretch>
            <a:fillRect/>
          </a:stretch>
        </p:blipFill>
        <p:spPr bwMode="auto">
          <a:xfrm>
            <a:off x="7483366" y="-92074"/>
            <a:ext cx="4572000" cy="692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l-SI" smtClean="0"/>
              <a:t>Tin Can API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281" y="956048"/>
            <a:ext cx="6769435" cy="147338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sl-SI" sz="2400" dirty="0" smtClean="0"/>
              <a:t>SCORM</a:t>
            </a:r>
          </a:p>
          <a:p>
            <a:pPr eaLnBrk="1" hangingPunct="1">
              <a:buClr>
                <a:srgbClr val="B3B3B3"/>
              </a:buClr>
            </a:pPr>
            <a:r>
              <a:rPr lang="en-US" altLang="sl-SI" sz="2400" dirty="0" smtClean="0"/>
              <a:t>Experience</a:t>
            </a:r>
          </a:p>
          <a:p>
            <a:pPr eaLnBrk="1" hangingPunct="1">
              <a:buClr>
                <a:srgbClr val="B3B3B3"/>
              </a:buClr>
            </a:pPr>
            <a:r>
              <a:rPr lang="sl-SI" altLang="sl-SI" sz="2400" dirty="0" smtClean="0"/>
              <a:t>Osebek, glagol, objekt </a:t>
            </a:r>
            <a:r>
              <a:rPr lang="en-US" altLang="sl-SI" sz="2400" dirty="0" smtClean="0"/>
              <a:t>(</a:t>
            </a:r>
            <a:r>
              <a:rPr lang="sl-SI" altLang="sl-SI" sz="2400" dirty="0" smtClean="0"/>
              <a:t>To sem naredil jaz</a:t>
            </a:r>
            <a:r>
              <a:rPr lang="en-US" altLang="sl-SI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956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l-SI" dirty="0" smtClean="0">
                <a:hlinkClick r:id="rId2"/>
              </a:rPr>
              <a:t>Open Badges</a:t>
            </a:r>
            <a:endParaRPr lang="en-US" altLang="sl-SI" dirty="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" y="1070889"/>
            <a:ext cx="10515600" cy="2312391"/>
          </a:xfrm>
        </p:spPr>
        <p:txBody>
          <a:bodyPr>
            <a:normAutofit/>
          </a:bodyPr>
          <a:lstStyle/>
          <a:p>
            <a:pPr fontAlgn="base"/>
            <a:r>
              <a:rPr lang="sl-SI" sz="2000" dirty="0" smtClean="0"/>
              <a:t>To so preverljive in prenosljive značke z vgrajenimi metapodatki o veščinah in dosežkih</a:t>
            </a:r>
            <a:r>
              <a:rPr lang="en-US" sz="2000" dirty="0" smtClean="0"/>
              <a:t>. </a:t>
            </a:r>
            <a:endParaRPr lang="sl-SI" sz="2000" dirty="0" smtClean="0"/>
          </a:p>
          <a:p>
            <a:pPr fontAlgn="base"/>
            <a:r>
              <a:rPr lang="sl-SI" sz="2000" dirty="0" smtClean="0"/>
              <a:t>Delimo jih po spletu</a:t>
            </a:r>
            <a:r>
              <a:rPr lang="en-US" sz="2000" dirty="0" smtClean="0"/>
              <a:t>.</a:t>
            </a:r>
            <a:endParaRPr lang="en-US" sz="2000" dirty="0"/>
          </a:p>
          <a:p>
            <a:pPr fontAlgn="base"/>
            <a:r>
              <a:rPr lang="sl-SI" sz="2000" dirty="0" smtClean="0"/>
              <a:t>Vsebujejo podatke o znački, njenem izdajatelju in dobitniku itd.</a:t>
            </a:r>
          </a:p>
          <a:p>
            <a:pPr fontAlgn="base"/>
            <a:r>
              <a:rPr lang="sl-SI" sz="2000" dirty="0" smtClean="0"/>
              <a:t>To lahko prikažemo v spletnih CV in na socialnih omrežjih</a:t>
            </a:r>
            <a:r>
              <a:rPr lang="en-US" sz="2000" dirty="0" smtClean="0"/>
              <a:t>.</a:t>
            </a:r>
            <a:r>
              <a:rPr lang="en-US" sz="2000" dirty="0"/>
              <a:t> 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4659" y="3030584"/>
            <a:ext cx="6577556" cy="3602706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1021080" y="6048103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smtClean="0">
                <a:hlinkClick r:id="rId4"/>
              </a:rPr>
              <a:t>Primeri</a:t>
            </a:r>
            <a:endParaRPr lang="sl-SI" i="1" dirty="0"/>
          </a:p>
        </p:txBody>
      </p:sp>
    </p:spTree>
    <p:extLst>
      <p:ext uri="{BB962C8B-B14F-4D97-AF65-F5344CB8AC3E}">
        <p14:creationId xmlns:p14="http://schemas.microsoft.com/office/powerpoint/2010/main" val="55184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53" y="192147"/>
            <a:ext cx="11502190" cy="1143000"/>
          </a:xfrm>
        </p:spPr>
        <p:txBody>
          <a:bodyPr>
            <a:normAutofit/>
          </a:bodyPr>
          <a:lstStyle/>
          <a:p>
            <a:r>
              <a:rPr lang="sl-SI" altLang="en-US" dirty="0"/>
              <a:t>O</a:t>
            </a:r>
            <a:r>
              <a:rPr lang="sl-SI" altLang="en-US" dirty="0" smtClean="0"/>
              <a:t>rodja in tehnike za analizo velikih količin izobraževalnih podatkov</a:t>
            </a:r>
            <a:r>
              <a:rPr lang="en-US" altLang="en-US" dirty="0" smtClean="0"/>
              <a:t> </a:t>
            </a:r>
            <a:r>
              <a:rPr lang="sl-SI" altLang="en-US" dirty="0" smtClean="0"/>
              <a:t>?</a:t>
            </a:r>
            <a:endParaRPr lang="sl-SI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2" t="9100" r="33969" b="4883"/>
          <a:stretch>
            <a:fillRect/>
          </a:stretch>
        </p:blipFill>
        <p:spPr bwMode="auto">
          <a:xfrm>
            <a:off x="6942222" y="908672"/>
            <a:ext cx="3930394" cy="594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88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je</a:t>
            </a:r>
            <a:r>
              <a:rPr lang="sl-SI" dirty="0" smtClean="0">
                <a:hlinkClick r:id="rId2"/>
              </a:rPr>
              <a:t> </a:t>
            </a:r>
            <a:r>
              <a:rPr lang="en-US" dirty="0" smtClean="0">
                <a:hlinkClick r:id="rId2"/>
              </a:rPr>
              <a:t>SNAPP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5691" y="1285297"/>
            <a:ext cx="10515600" cy="43257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SNAPP</a:t>
            </a:r>
            <a:r>
              <a:rPr lang="sl-SI" dirty="0" smtClean="0"/>
              <a:t> je aplikacija, ki omogoča vizualizacijo</a:t>
            </a:r>
            <a:r>
              <a:rPr lang="en-US" dirty="0" smtClean="0"/>
              <a:t> </a:t>
            </a:r>
            <a:r>
              <a:rPr lang="sl-SI" dirty="0" smtClean="0"/>
              <a:t>omrežja interakcij, ki jih predstavljajo posredovanja in odgovori v forumih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sl-SI" dirty="0" smtClean="0"/>
              <a:t>SNAPP = </a:t>
            </a:r>
            <a:r>
              <a:rPr lang="en-US" dirty="0" smtClean="0"/>
              <a:t>Social Networks Adapting Pedagogical Practice</a:t>
            </a:r>
            <a:endParaRPr lang="sl-SI" dirty="0" smtClean="0"/>
          </a:p>
          <a:p>
            <a:pPr>
              <a:buNone/>
            </a:pPr>
            <a:endParaRPr lang="sl-SI" dirty="0"/>
          </a:p>
          <a:p>
            <a:pPr>
              <a:buNone/>
            </a:pPr>
            <a:r>
              <a:rPr lang="en-US" dirty="0"/>
              <a:t>SNAPP social network analysis (SNA) diagram </a:t>
            </a:r>
            <a:r>
              <a:rPr lang="sl-SI" dirty="0"/>
              <a:t>ali</a:t>
            </a:r>
            <a:r>
              <a:rPr lang="en-US" dirty="0"/>
              <a:t> </a:t>
            </a:r>
            <a:r>
              <a:rPr lang="en-US" dirty="0" err="1"/>
              <a:t>sociogram</a:t>
            </a:r>
            <a:endParaRPr lang="en-US" dirty="0" smtClean="0"/>
          </a:p>
          <a:p>
            <a:pPr>
              <a:buNone/>
            </a:pPr>
            <a:endParaRPr lang="en-US" sz="2000" dirty="0">
              <a:hlinkClick r:id=""/>
            </a:endParaRPr>
          </a:p>
          <a:p>
            <a:pPr>
              <a:buNone/>
            </a:pPr>
            <a:r>
              <a:rPr lang="en-US" sz="2000" dirty="0">
                <a:hlinkClick r:id=""/>
              </a:rPr>
              <a:t>http://research.uow.edu.au/learningnetworks/seeing/snapp/index.html</a:t>
            </a: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pic>
        <p:nvPicPr>
          <p:cNvPr id="5" name="Content Placeholder 5" descr="Reading 20 Section 1249 Discussion 20110404 SNAP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5821" y="3877387"/>
            <a:ext cx="4246179" cy="287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5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9578" y="327134"/>
            <a:ext cx="9687910" cy="914400"/>
          </a:xfrm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SNAPP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sl-SI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Pogled na forum s ptičje perspektive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958" y="1282303"/>
            <a:ext cx="9825695" cy="5031083"/>
          </a:xfrm>
          <a:prstGeom prst="rect">
            <a:avLst/>
          </a:prstGeom>
          <a:noFill/>
          <a:ln w="9360" cap="flat">
            <a:solidFill>
              <a:srgbClr val="6666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10341908" y="6313386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hlinkClick r:id="rId4"/>
              </a:rPr>
              <a:t>Demo SNAPP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762737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hlinkClick r:id="rId2"/>
              </a:rPr>
              <a:t>LEMO</a:t>
            </a:r>
            <a:r>
              <a:rPr lang="sl-SI" dirty="0" smtClean="0"/>
              <a:t>  (odprtokodna aplikacija)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hlinkClick r:id="rId3"/>
              </a:rPr>
              <a:t>Video</a:t>
            </a:r>
            <a:endParaRPr lang="sl-SI" dirty="0"/>
          </a:p>
        </p:txBody>
      </p:sp>
      <p:pic>
        <p:nvPicPr>
          <p:cNvPr id="1026" name="Picture 2" descr="http://www.lemo-projekt.de/wp-content/uploads/2014/10/LeMo213-1024x2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46" y="3329169"/>
            <a:ext cx="97250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6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3638"/>
            <a:ext cx="10515600" cy="1110978"/>
          </a:xfrm>
        </p:spPr>
        <p:txBody>
          <a:bodyPr/>
          <a:lstStyle/>
          <a:p>
            <a:r>
              <a:rPr lang="sl-SI" dirty="0" smtClean="0">
                <a:hlinkClick r:id="rId2"/>
              </a:rPr>
              <a:t>ROLE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744682"/>
            <a:ext cx="9781309" cy="61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8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2074"/>
            <a:ext cx="11170920" cy="1110978"/>
          </a:xfrm>
        </p:spPr>
        <p:txBody>
          <a:bodyPr/>
          <a:lstStyle/>
          <a:p>
            <a:r>
              <a:rPr lang="sl-SI" dirty="0" smtClean="0">
                <a:hlinkClick r:id="rId2"/>
              </a:rPr>
              <a:t>NEXT </a:t>
            </a:r>
            <a:r>
              <a:rPr lang="sl-SI" dirty="0" err="1" smtClean="0">
                <a:hlinkClick r:id="rId2"/>
              </a:rPr>
              <a:t>Analytics</a:t>
            </a:r>
            <a:endParaRPr lang="sl-S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428" y="1164772"/>
            <a:ext cx="9109165" cy="569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3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 bwMode="auto">
          <a:xfrm>
            <a:off x="403411" y="1362637"/>
            <a:ext cx="8229600" cy="153296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lvl="1">
              <a:spcBef>
                <a:spcPts val="600"/>
              </a:spcBef>
            </a:pPr>
            <a:r>
              <a:rPr lang="sl-SI" altLang="sl-SI" sz="180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Hiter posnetek, kako </a:t>
            </a:r>
            <a:r>
              <a:rPr lang="sl-SI" altLang="sl-SI" sz="1800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mu gre</a:t>
            </a:r>
            <a:endParaRPr lang="en-US" altLang="sl-SI" sz="1800" dirty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  <a:p>
            <a:pPr lvl="1">
              <a:spcBef>
                <a:spcPts val="600"/>
              </a:spcBef>
            </a:pPr>
            <a:r>
              <a:rPr lang="sl-SI" altLang="sl-SI" sz="180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Dostop do podrobnosti na področjih, kjer so težave</a:t>
            </a:r>
            <a:endParaRPr lang="en-US" altLang="sl-SI" sz="1800" dirty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  <a:p>
            <a:pPr lvl="1">
              <a:spcBef>
                <a:spcPts val="600"/>
              </a:spcBef>
            </a:pPr>
            <a:r>
              <a:rPr lang="sl-SI" altLang="sl-SI" sz="180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Opozorila na pomembne vzorce v </a:t>
            </a:r>
            <a:r>
              <a:rPr lang="sl-SI" altLang="sl-SI" sz="1800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učenju</a:t>
            </a:r>
            <a:endParaRPr lang="en-US" altLang="sl-SI" sz="1800" dirty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  <a:p>
            <a:pPr lvl="1">
              <a:spcBef>
                <a:spcPts val="600"/>
              </a:spcBef>
            </a:pPr>
            <a:r>
              <a:rPr lang="sl-SI" altLang="sl-SI" sz="180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Kazalci na priložnosti prilagajanja </a:t>
            </a:r>
            <a:r>
              <a:rPr lang="sl-SI" altLang="sl-SI" sz="1800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učenja</a:t>
            </a:r>
            <a:endParaRPr lang="en-US" altLang="sl-SI" sz="1800" dirty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  <a:p>
            <a:pPr marL="457200" lvl="1" indent="0">
              <a:buNone/>
              <a:defRPr/>
            </a:pPr>
            <a:endParaRPr lang="en-US" sz="1800" dirty="0">
              <a:latin typeface="Helvetica" charset="0"/>
              <a:ea typeface="ＭＳ Ｐゴシック" charset="0"/>
              <a:cs typeface="Helvetica" charset="0"/>
            </a:endParaRPr>
          </a:p>
          <a:p>
            <a:pPr>
              <a:defRPr/>
            </a:pPr>
            <a:endParaRPr lang="en-US" sz="1800" dirty="0">
              <a:latin typeface="Helvetica" charset="0"/>
              <a:cs typeface="Helvetic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906" y="313765"/>
            <a:ext cx="11761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altLang="sl-SI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Tudi učenec  potrebuje sveže </a:t>
            </a:r>
            <a:r>
              <a:rPr lang="sl-SI" altLang="sl-SI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informacije, ki omogočajo akcijo</a:t>
            </a:r>
            <a:endParaRPr lang="en-US" altLang="sl-SI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s://gandhibhavin.files.wordpress.com/2012/02/selfassessme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622" y="1362637"/>
            <a:ext cx="3557681" cy="237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Skupina 3"/>
          <p:cNvGrpSpPr/>
          <p:nvPr/>
        </p:nvGrpSpPr>
        <p:grpSpPr>
          <a:xfrm>
            <a:off x="2401785" y="4357514"/>
            <a:ext cx="6474043" cy="2108935"/>
            <a:chOff x="2401785" y="4357514"/>
            <a:chExt cx="6474043" cy="2108935"/>
          </a:xfrm>
        </p:grpSpPr>
        <p:sp>
          <p:nvSpPr>
            <p:cNvPr id="3" name="TextBox 2"/>
            <p:cNvSpPr txBox="1"/>
            <p:nvPr/>
          </p:nvSpPr>
          <p:spPr>
            <a:xfrm>
              <a:off x="3759106" y="4357514"/>
              <a:ext cx="51167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A učenci so tipično pozorni le na ocene</a:t>
              </a:r>
            </a:p>
            <a:p>
              <a:endParaRPr lang="sl-SI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" name="Content Placeholder 1"/>
            <p:cNvSpPr txBox="1">
              <a:spLocks/>
            </p:cNvSpPr>
            <p:nvPr/>
          </p:nvSpPr>
          <p:spPr bwMode="auto">
            <a:xfrm>
              <a:off x="3838726" y="5188511"/>
              <a:ext cx="4957482" cy="127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42900" indent="-342900" defTabSz="457200">
                <a:defRPr sz="2400">
                  <a:solidFill>
                    <a:schemeClr val="tx1"/>
                  </a:solidFill>
                  <a:latin typeface="45 Helvetica Light" pitchFamily="-110" charset="0"/>
                  <a:ea typeface="ＭＳ Ｐゴシック" panose="020B0600070205080204" pitchFamily="34" charset="-128"/>
                </a:defRPr>
              </a:lvl1pPr>
              <a:lvl2pPr marL="90488" defTabSz="457200">
                <a:defRPr sz="2400">
                  <a:solidFill>
                    <a:schemeClr val="tx1"/>
                  </a:solidFill>
                  <a:latin typeface="45 Helvetica Light" pitchFamily="-110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45 Helvetica Light" pitchFamily="-110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45 Helvetica Light" pitchFamily="-110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45 Helvetica Light" pitchFamily="-110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45 Helvetica Light" pitchFamily="-110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45 Helvetica Light" pitchFamily="-110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45 Helvetica Light" pitchFamily="-110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45 Helvetica Light" pitchFamily="-110" charset="0"/>
                  <a:ea typeface="ＭＳ Ｐゴシック" panose="020B0600070205080204" pitchFamily="34" charset="-128"/>
                </a:defRPr>
              </a:lvl9pPr>
            </a:lstStyle>
            <a:p>
              <a:pPr marL="433388" lvl="1" indent="-342900">
                <a:spcBef>
                  <a:spcPct val="20000"/>
                </a:spcBef>
                <a:buClr>
                  <a:srgbClr val="231F20"/>
                </a:buClr>
                <a:buFont typeface="Arial" panose="020B0604020202020204" pitchFamily="34" charset="0"/>
                <a:buChar char="•"/>
              </a:pPr>
              <a:r>
                <a:rPr lang="sl-SI" altLang="sl-SI" sz="1800" i="1" dirty="0" smtClean="0">
                  <a:solidFill>
                    <a:schemeClr val="accent1">
                      <a:lumMod val="75000"/>
                    </a:schemeClr>
                  </a:solidFill>
                  <a:latin typeface="Helvetica" panose="020B0604020202020204" pitchFamily="34" charset="0"/>
                </a:rPr>
                <a:t>Odziv je čustven</a:t>
              </a:r>
              <a:endParaRPr lang="en-US" altLang="sl-SI" sz="1800" i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</a:endParaRPr>
            </a:p>
            <a:p>
              <a:pPr marL="433388" lvl="1" indent="-342900">
                <a:spcBef>
                  <a:spcPct val="20000"/>
                </a:spcBef>
                <a:buClr>
                  <a:srgbClr val="231F20"/>
                </a:buClr>
                <a:buFont typeface="Arial" panose="020B0604020202020204" pitchFamily="34" charset="0"/>
                <a:buChar char="•"/>
              </a:pPr>
              <a:r>
                <a:rPr lang="sl-SI" altLang="sl-SI" sz="1800" i="1" dirty="0" smtClean="0">
                  <a:solidFill>
                    <a:schemeClr val="accent1">
                      <a:lumMod val="75000"/>
                    </a:schemeClr>
                  </a:solidFill>
                  <a:latin typeface="Helvetica" panose="020B0604020202020204" pitchFamily="34" charset="0"/>
                </a:rPr>
                <a:t>Ni razloga ali vzpodbude za popravke</a:t>
              </a:r>
              <a:endParaRPr lang="en-US" altLang="sl-SI" sz="1800" i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</a:endParaRPr>
            </a:p>
            <a:p>
              <a:pPr marL="433388" lvl="1" indent="-342900">
                <a:spcBef>
                  <a:spcPct val="20000"/>
                </a:spcBef>
                <a:buClr>
                  <a:srgbClr val="231F20"/>
                </a:buClr>
                <a:buFont typeface="Arial" panose="020B0604020202020204" pitchFamily="34" charset="0"/>
                <a:buChar char="•"/>
              </a:pPr>
              <a:r>
                <a:rPr lang="sl-SI" altLang="sl-SI" sz="1800" i="1" dirty="0" smtClean="0">
                  <a:solidFill>
                    <a:schemeClr val="accent1">
                      <a:lumMod val="75000"/>
                    </a:schemeClr>
                  </a:solidFill>
                  <a:latin typeface="Helvetica" panose="020B0604020202020204" pitchFamily="34" charset="0"/>
                </a:rPr>
                <a:t>Ne vedo, kaj naj nato naredijo</a:t>
              </a:r>
              <a:endParaRPr lang="en-US" altLang="sl-SI" sz="1800" i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</a:endParaRPr>
            </a:p>
            <a:p>
              <a:pPr>
                <a:spcBef>
                  <a:spcPct val="20000"/>
                </a:spcBef>
                <a:buClr>
                  <a:srgbClr val="231F20"/>
                </a:buClr>
                <a:buFontTx/>
                <a:buChar char="•"/>
              </a:pPr>
              <a:endParaRPr lang="en-US" altLang="sl-SI" sz="2000" i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</a:endParaRPr>
            </a:p>
          </p:txBody>
        </p:sp>
        <p:pic>
          <p:nvPicPr>
            <p:cNvPr id="7170" name="Picture 2" descr="Rezultat iskanja slik za emot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1785" y="4914296"/>
              <a:ext cx="1357321" cy="135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900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>
                <a:hlinkClick r:id="rId2"/>
              </a:rPr>
              <a:t>acrobatiq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64" y="1245680"/>
            <a:ext cx="10352719" cy="554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9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hlinkClick r:id="rId2"/>
              </a:rPr>
              <a:t>Google </a:t>
            </a:r>
            <a:r>
              <a:rPr lang="sl-SI" dirty="0" err="1" smtClean="0">
                <a:hlinkClick r:id="rId2"/>
              </a:rPr>
              <a:t>Analytics</a:t>
            </a:r>
            <a:r>
              <a:rPr lang="sl-SI" dirty="0" smtClean="0">
                <a:hlinkClick r:id="rId2"/>
              </a:rPr>
              <a:t> v šolah</a:t>
            </a:r>
            <a:endParaRPr lang="sl-SI" dirty="0"/>
          </a:p>
        </p:txBody>
      </p:sp>
      <p:pic>
        <p:nvPicPr>
          <p:cNvPr id="2050" name="Picture 2" descr="google-analytics-for-schools-blog-fea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91" y="1145027"/>
            <a:ext cx="4700205" cy="387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655320" y="5829879"/>
            <a:ext cx="5301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Roboto"/>
                <a:hlinkClick r:id="rId2"/>
              </a:rPr>
              <a:t>How to add Google analytics to your online school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9778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711" y="310895"/>
            <a:ext cx="9144000" cy="786385"/>
          </a:xfrm>
        </p:spPr>
        <p:txBody>
          <a:bodyPr>
            <a:normAutofit/>
          </a:bodyPr>
          <a:lstStyle/>
          <a:p>
            <a:r>
              <a:rPr lang="sl-SI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Učna analitika in </a:t>
            </a:r>
            <a:r>
              <a:rPr lang="sl-SI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140" y="2873368"/>
            <a:ext cx="7651143" cy="3086367"/>
          </a:xfrm>
          <a:prstGeom prst="rect">
            <a:avLst/>
          </a:prstGeom>
        </p:spPr>
      </p:pic>
      <p:sp>
        <p:nvSpPr>
          <p:cNvPr id="4" name="Petkotnik 3"/>
          <p:cNvSpPr/>
          <p:nvPr/>
        </p:nvSpPr>
        <p:spPr>
          <a:xfrm>
            <a:off x="10442448" y="5959735"/>
            <a:ext cx="1097280" cy="404489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  <a:hlinkClick r:id="rId3"/>
              </a:rPr>
              <a:t>WEB</a:t>
            </a:r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33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number of LA tools which interoperate with </a:t>
            </a:r>
            <a:r>
              <a:rPr lang="en-US" dirty="0" smtClean="0"/>
              <a:t>Moodle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779" y="1292772"/>
            <a:ext cx="11070021" cy="4884191"/>
          </a:xfrm>
        </p:spPr>
        <p:txBody>
          <a:bodyPr>
            <a:normAutofit fontScale="62500" lnSpcReduction="20000"/>
          </a:bodyPr>
          <a:lstStyle/>
          <a:p>
            <a:r>
              <a:rPr lang="en-US" b="1" i="1" dirty="0" smtClean="0"/>
              <a:t>GISMO</a:t>
            </a:r>
            <a:r>
              <a:rPr lang="en-US" i="1" dirty="0" smtClean="0"/>
              <a:t> </a:t>
            </a:r>
            <a:r>
              <a:rPr lang="en-US" dirty="0"/>
              <a:t>is a visualization tool for Moodle, which uses log data, edits them and finally produces </a:t>
            </a:r>
            <a:r>
              <a:rPr lang="en-US" dirty="0" smtClean="0"/>
              <a:t>graphical</a:t>
            </a:r>
            <a:r>
              <a:rPr lang="sl-SI" dirty="0" smtClean="0"/>
              <a:t> </a:t>
            </a:r>
            <a:r>
              <a:rPr lang="en-US" dirty="0" smtClean="0"/>
              <a:t>representations </a:t>
            </a:r>
            <a:r>
              <a:rPr lang="en-US" dirty="0"/>
              <a:t>that can be used by teachers so as to examine social, cognitive and/or behavioral </a:t>
            </a:r>
            <a:r>
              <a:rPr lang="en-US" dirty="0" smtClean="0"/>
              <a:t>student</a:t>
            </a:r>
            <a:r>
              <a:rPr lang="sl-SI" dirty="0" smtClean="0"/>
              <a:t> </a:t>
            </a:r>
            <a:r>
              <a:rPr lang="en-US" dirty="0" smtClean="0"/>
              <a:t>interactions</a:t>
            </a:r>
            <a:r>
              <a:rPr lang="en-US" dirty="0"/>
              <a:t>. The tool is incorporated in Moodle as a supplement block within the graphics environment</a:t>
            </a:r>
            <a:r>
              <a:rPr lang="en-US" dirty="0" smtClean="0"/>
              <a:t>,</a:t>
            </a:r>
            <a:r>
              <a:rPr lang="sl-SI" dirty="0" smtClean="0"/>
              <a:t> </a:t>
            </a:r>
            <a:r>
              <a:rPr lang="en-US" dirty="0" smtClean="0"/>
              <a:t>visible </a:t>
            </a:r>
            <a:r>
              <a:rPr lang="en-US" dirty="0"/>
              <a:t>only by the teacher. It provides analytic statistical representations and shows a general picture </a:t>
            </a:r>
            <a:r>
              <a:rPr lang="en-US" dirty="0" smtClean="0"/>
              <a:t>of</a:t>
            </a:r>
            <a:r>
              <a:rPr lang="sl-SI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students as a whole, analyzing the more general learning process of all the students on all subjects</a:t>
            </a:r>
          </a:p>
          <a:p>
            <a:r>
              <a:rPr lang="en-US" dirty="0" smtClean="0"/>
              <a:t> </a:t>
            </a:r>
            <a:r>
              <a:rPr lang="en-US" b="1" i="1" dirty="0" err="1"/>
              <a:t>MOCLog</a:t>
            </a:r>
            <a:r>
              <a:rPr lang="en-US" i="1" dirty="0"/>
              <a:t> </a:t>
            </a:r>
            <a:r>
              <a:rPr lang="en-US" dirty="0"/>
              <a:t>is a sum of tools that are used for the analysis and presentation of data within Moodle. </a:t>
            </a:r>
            <a:r>
              <a:rPr lang="en-US" dirty="0" smtClean="0"/>
              <a:t>The</a:t>
            </a:r>
            <a:r>
              <a:rPr lang="sl-SI" dirty="0" smtClean="0"/>
              <a:t> </a:t>
            </a:r>
            <a:r>
              <a:rPr lang="en-US" dirty="0" smtClean="0"/>
              <a:t>development </a:t>
            </a:r>
            <a:r>
              <a:rPr lang="en-US" dirty="0"/>
              <a:t>of the tool was based on GISMO. Thus, some of GISMO's main components for </a:t>
            </a:r>
            <a:r>
              <a:rPr lang="en-US" dirty="0" smtClean="0"/>
              <a:t>the</a:t>
            </a:r>
            <a:r>
              <a:rPr lang="sl-SI" dirty="0" smtClean="0"/>
              <a:t> </a:t>
            </a:r>
            <a:r>
              <a:rPr lang="en-US" dirty="0" smtClean="0"/>
              <a:t>production </a:t>
            </a:r>
            <a:r>
              <a:rPr lang="en-US" dirty="0"/>
              <a:t>of statistical reports for educators and students have been re-used. </a:t>
            </a:r>
            <a:r>
              <a:rPr lang="en-US" dirty="0" err="1"/>
              <a:t>MOCLog</a:t>
            </a:r>
            <a:r>
              <a:rPr lang="en-US" dirty="0"/>
              <a:t> attempts </a:t>
            </a:r>
            <a:r>
              <a:rPr lang="en-US" dirty="0" smtClean="0"/>
              <a:t>the</a:t>
            </a:r>
            <a:r>
              <a:rPr lang="sl-SI" dirty="0" smtClean="0"/>
              <a:t> </a:t>
            </a:r>
            <a:r>
              <a:rPr lang="en-US" dirty="0" smtClean="0"/>
              <a:t>analysis </a:t>
            </a:r>
            <a:r>
              <a:rPr lang="en-US" dirty="0"/>
              <a:t>of interactions occurring in an online course so as to achieve better analysis of both the </a:t>
            </a:r>
            <a:r>
              <a:rPr lang="en-US" dirty="0" smtClean="0"/>
              <a:t>products</a:t>
            </a:r>
            <a:r>
              <a:rPr lang="sl-SI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the educational process itself. It distinguishes among users according to their role within the </a:t>
            </a:r>
            <a:r>
              <a:rPr lang="en-US" dirty="0" smtClean="0"/>
              <a:t>system</a:t>
            </a:r>
            <a:r>
              <a:rPr lang="sl-SI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presents different statistical reports tailored to these roles. So, the system's users have access </a:t>
            </a:r>
            <a:r>
              <a:rPr lang="en-US" dirty="0" smtClean="0"/>
              <a:t>to</a:t>
            </a:r>
            <a:r>
              <a:rPr lang="sl-SI" dirty="0" smtClean="0"/>
              <a:t> </a:t>
            </a:r>
            <a:r>
              <a:rPr lang="en-US" dirty="0" smtClean="0"/>
              <a:t>summative </a:t>
            </a:r>
            <a:r>
              <a:rPr lang="en-US" dirty="0"/>
              <a:t>reports of interactions related to actions on educational resources and educational tools </a:t>
            </a:r>
            <a:r>
              <a:rPr lang="en-US" dirty="0" smtClean="0"/>
              <a:t>within</a:t>
            </a:r>
            <a:r>
              <a:rPr lang="sl-SI" dirty="0" smtClean="0"/>
              <a:t> </a:t>
            </a:r>
            <a:r>
              <a:rPr lang="sl-SI" dirty="0" err="1" smtClean="0"/>
              <a:t>specific</a:t>
            </a:r>
            <a:r>
              <a:rPr lang="sl-SI" dirty="0" smtClean="0"/>
              <a:t> </a:t>
            </a:r>
            <a:r>
              <a:rPr lang="sl-SI" dirty="0" err="1"/>
              <a:t>subjects</a:t>
            </a:r>
            <a:r>
              <a:rPr lang="sl-SI" dirty="0"/>
              <a:t>, </a:t>
            </a:r>
            <a:r>
              <a:rPr lang="sl-SI" dirty="0" err="1"/>
              <a:t>such</a:t>
            </a:r>
            <a:r>
              <a:rPr lang="sl-SI" dirty="0"/>
              <a:t> as </a:t>
            </a:r>
            <a:r>
              <a:rPr lang="sl-SI" dirty="0" err="1"/>
              <a:t>quizzes</a:t>
            </a:r>
            <a:r>
              <a:rPr lang="sl-SI" dirty="0"/>
              <a:t>, </a:t>
            </a:r>
            <a:r>
              <a:rPr lang="sl-SI" dirty="0" err="1"/>
              <a:t>assignments</a:t>
            </a:r>
            <a:r>
              <a:rPr lang="sl-SI" dirty="0"/>
              <a:t>, </a:t>
            </a:r>
            <a:r>
              <a:rPr lang="sl-SI" dirty="0" err="1"/>
              <a:t>wikis</a:t>
            </a:r>
            <a:r>
              <a:rPr lang="sl-SI" dirty="0"/>
              <a:t>, </a:t>
            </a:r>
            <a:r>
              <a:rPr lang="sl-SI" dirty="0" err="1"/>
              <a:t>etc</a:t>
            </a:r>
            <a:r>
              <a:rPr lang="sl-SI" dirty="0" smtClean="0"/>
              <a:t>.</a:t>
            </a:r>
            <a:endParaRPr lang="sl-SI" dirty="0"/>
          </a:p>
          <a:p>
            <a:r>
              <a:rPr lang="en-US" b="1" i="1" dirty="0" smtClean="0"/>
              <a:t>Excel </a:t>
            </a:r>
            <a:r>
              <a:rPr lang="en-US" b="1" i="1" dirty="0"/>
              <a:t>Pivot Tables </a:t>
            </a:r>
            <a:r>
              <a:rPr lang="en-US" dirty="0"/>
              <a:t>is a tool that can be used for the production of learning statistics coming </a:t>
            </a:r>
            <a:r>
              <a:rPr lang="en-US" dirty="0" smtClean="0"/>
              <a:t>from</a:t>
            </a:r>
            <a:r>
              <a:rPr lang="sl-SI" dirty="0" smtClean="0"/>
              <a:t> </a:t>
            </a:r>
            <a:r>
              <a:rPr lang="en-US" dirty="0" smtClean="0"/>
              <a:t>Moodle</a:t>
            </a:r>
            <a:r>
              <a:rPr lang="en-US" dirty="0"/>
              <a:t>. Moodle itself exports its data from the log files in spreadsheet form (Excel), through which </a:t>
            </a:r>
            <a:r>
              <a:rPr lang="en-US" dirty="0" smtClean="0"/>
              <a:t>the</a:t>
            </a:r>
            <a:r>
              <a:rPr lang="sl-SI" dirty="0" smtClean="0"/>
              <a:t> </a:t>
            </a:r>
            <a:r>
              <a:rPr lang="en-US" dirty="0" smtClean="0"/>
              <a:t>user </a:t>
            </a:r>
            <a:r>
              <a:rPr lang="en-US" dirty="0"/>
              <a:t>can feed in data and create Pivot Tables. The graphic result is called 'summative table report'. </a:t>
            </a:r>
            <a:r>
              <a:rPr lang="en-US" dirty="0" smtClean="0"/>
              <a:t>With</a:t>
            </a:r>
            <a:r>
              <a:rPr lang="sl-SI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aid of this tool the user can relatively easily and quickly organize in groups a great volume of data</a:t>
            </a:r>
            <a:r>
              <a:rPr lang="en-US" dirty="0" smtClean="0"/>
              <a:t>,</a:t>
            </a:r>
            <a:r>
              <a:rPr lang="sl-SI" dirty="0" smtClean="0"/>
              <a:t> </a:t>
            </a:r>
            <a:r>
              <a:rPr lang="en-US" dirty="0" smtClean="0"/>
              <a:t>sum </a:t>
            </a:r>
            <a:r>
              <a:rPr lang="en-US" dirty="0"/>
              <a:t>up important information emerging from the data and execute immediately complex calculations </a:t>
            </a:r>
            <a:r>
              <a:rPr lang="en-US" dirty="0" smtClean="0"/>
              <a:t>on</a:t>
            </a:r>
            <a:r>
              <a:rPr lang="sl-SI" dirty="0" smtClean="0"/>
              <a:t> </a:t>
            </a:r>
            <a:r>
              <a:rPr lang="nb-NO" dirty="0" smtClean="0"/>
              <a:t>these data</a:t>
            </a:r>
          </a:p>
          <a:p>
            <a:r>
              <a:rPr lang="en-US" b="1" i="1" dirty="0" smtClean="0"/>
              <a:t>Analytics and Recommendations </a:t>
            </a:r>
            <a:r>
              <a:rPr lang="en-US" dirty="0" smtClean="0"/>
              <a:t>is installed within Moodle as a supplement block and can be used both</a:t>
            </a:r>
            <a:r>
              <a:rPr lang="sl-SI" dirty="0" smtClean="0"/>
              <a:t> </a:t>
            </a:r>
            <a:r>
              <a:rPr lang="en-US" dirty="0" smtClean="0"/>
              <a:t>by </a:t>
            </a:r>
            <a:r>
              <a:rPr lang="en-US" dirty="0"/>
              <a:t>teachers and students. It is a tool for the visualization of students' involvement in each activity of </a:t>
            </a:r>
            <a:r>
              <a:rPr lang="en-US" dirty="0" smtClean="0"/>
              <a:t>an</a:t>
            </a:r>
            <a:r>
              <a:rPr lang="sl-SI" dirty="0" smtClean="0"/>
              <a:t> </a:t>
            </a:r>
            <a:r>
              <a:rPr lang="en-US" dirty="0" smtClean="0"/>
              <a:t>online </a:t>
            </a:r>
            <a:r>
              <a:rPr lang="en-US" dirty="0"/>
              <a:t>course as well as a consultation tool which can recommend activities to students so that they </a:t>
            </a:r>
            <a:r>
              <a:rPr lang="en-US" dirty="0" smtClean="0"/>
              <a:t>can</a:t>
            </a:r>
            <a:r>
              <a:rPr lang="sl-SI" dirty="0" smtClean="0"/>
              <a:t> </a:t>
            </a:r>
            <a:r>
              <a:rPr lang="en-US" dirty="0" smtClean="0"/>
              <a:t>improve </a:t>
            </a:r>
            <a:r>
              <a:rPr lang="en-US" dirty="0"/>
              <a:t>their attainment. The tool uses tables and graphs, enriched with special coloring, so as to </a:t>
            </a:r>
            <a:r>
              <a:rPr lang="en-US" dirty="0" smtClean="0"/>
              <a:t>render</a:t>
            </a:r>
            <a:r>
              <a:rPr lang="sl-SI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provided information easier to comprehend </a:t>
            </a:r>
            <a:r>
              <a:rPr lang="en-US" dirty="0" smtClean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9387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hlinkClick r:id="rId2"/>
              </a:rPr>
              <a:t>MGA (</a:t>
            </a:r>
            <a:r>
              <a:rPr lang="sl-SI" dirty="0" err="1" smtClean="0">
                <a:hlinkClick r:id="rId2"/>
              </a:rPr>
              <a:t>Moodle</a:t>
            </a:r>
            <a:r>
              <a:rPr lang="sl-SI" dirty="0" smtClean="0">
                <a:hlinkClick r:id="rId2"/>
              </a:rPr>
              <a:t> </a:t>
            </a:r>
            <a:r>
              <a:rPr lang="sl-SI" dirty="0" err="1" smtClean="0">
                <a:hlinkClick r:id="rId2"/>
              </a:rPr>
              <a:t>plugin</a:t>
            </a:r>
            <a:r>
              <a:rPr lang="sl-SI" dirty="0" smtClean="0">
                <a:hlinkClick r:id="rId2"/>
              </a:rPr>
              <a:t> </a:t>
            </a:r>
            <a:r>
              <a:rPr lang="sl-SI" dirty="0" err="1" smtClean="0">
                <a:hlinkClick r:id="rId2"/>
              </a:rPr>
              <a:t>for</a:t>
            </a:r>
            <a:r>
              <a:rPr lang="sl-SI" dirty="0" smtClean="0">
                <a:hlinkClick r:id="rId2"/>
              </a:rPr>
              <a:t> Google </a:t>
            </a:r>
            <a:r>
              <a:rPr lang="sl-SI" dirty="0" err="1" smtClean="0">
                <a:hlinkClick r:id="rId2"/>
              </a:rPr>
              <a:t>Analytics</a:t>
            </a:r>
            <a:r>
              <a:rPr lang="sl-SI" dirty="0" smtClean="0">
                <a:hlinkClick r:id="rId2"/>
              </a:rPr>
              <a:t>)</a:t>
            </a: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1" y="1206500"/>
            <a:ext cx="1168443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9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>
                <a:hlinkClick r:id="rId2"/>
              </a:rPr>
              <a:t>SmartKlass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" y="1417145"/>
            <a:ext cx="10547734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9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7754" y="260623"/>
            <a:ext cx="10515600" cy="1110978"/>
          </a:xfrm>
        </p:spPr>
        <p:txBody>
          <a:bodyPr>
            <a:normAutofit/>
          </a:bodyPr>
          <a:lstStyle/>
          <a:p>
            <a:r>
              <a:rPr lang="sl-SI" sz="3200" dirty="0" smtClean="0"/>
              <a:t>Zaslonska slika </a:t>
            </a:r>
            <a:r>
              <a:rPr lang="sl-SI" sz="3200" dirty="0" err="1" smtClean="0"/>
              <a:t>SmartKlass</a:t>
            </a:r>
            <a:r>
              <a:rPr lang="sl-SI" sz="3200" dirty="0" smtClean="0"/>
              <a:t>: pregled izvajanja študenta</a:t>
            </a:r>
            <a:endParaRPr lang="sl-SI" sz="3200" dirty="0"/>
          </a:p>
        </p:txBody>
      </p:sp>
      <p:pic>
        <p:nvPicPr>
          <p:cNvPr id="2050" name="Picture 2" descr="Rezultat iskanja slik za learning analytics 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" y="1916320"/>
            <a:ext cx="5355772" cy="466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vezana s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120" y="1916320"/>
            <a:ext cx="5745117" cy="451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85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l-SI" dirty="0" smtClean="0"/>
              <a:t>Etična vprašanja in dileme</a:t>
            </a:r>
            <a:endParaRPr lang="sl-SI" dirty="0"/>
          </a:p>
        </p:txBody>
      </p:sp>
      <p:sp>
        <p:nvSpPr>
          <p:cNvPr id="472" name="Shape 472"/>
          <p:cNvSpPr>
            <a:spLocks noGrp="1"/>
          </p:cNvSpPr>
          <p:nvPr>
            <p:ph type="body" idx="1"/>
          </p:nvPr>
        </p:nvSpPr>
        <p:spPr>
          <a:xfrm>
            <a:off x="976508" y="1324495"/>
            <a:ext cx="10132400" cy="4671355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sl-SI" sz="2000" dirty="0" smtClean="0">
                <a:latin typeface="+mn-lt"/>
              </a:rPr>
              <a:t>Ali administracija pove, da sledijo njihovemu (akademskemu) obnašanju</a:t>
            </a:r>
            <a:r>
              <a:rPr lang="en-US" sz="2000" dirty="0" smtClean="0">
                <a:latin typeface="+mn-lt"/>
              </a:rPr>
              <a:t>?</a:t>
            </a:r>
          </a:p>
          <a:p>
            <a:pPr>
              <a:lnSpc>
                <a:spcPct val="10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sl-SI" sz="2000" dirty="0" smtClean="0">
                <a:latin typeface="+mn-lt"/>
              </a:rPr>
              <a:t>Koliko in kateri podatki naj bodo na voljo študentom</a:t>
            </a:r>
            <a:r>
              <a:rPr lang="en-US" sz="2000" dirty="0" smtClean="0">
                <a:latin typeface="+mn-lt"/>
              </a:rPr>
              <a:t>?</a:t>
            </a:r>
          </a:p>
          <a:p>
            <a:pPr>
              <a:lnSpc>
                <a:spcPct val="10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sl-SI" sz="2000" dirty="0" smtClean="0">
                <a:latin typeface="+mn-lt"/>
              </a:rPr>
              <a:t>Koliko podatkov naj da ustanova učiteljem</a:t>
            </a:r>
            <a:r>
              <a:rPr lang="en-US" sz="2000" dirty="0" smtClean="0">
                <a:latin typeface="+mn-lt"/>
              </a:rPr>
              <a:t>? </a:t>
            </a:r>
          </a:p>
          <a:p>
            <a:pPr>
              <a:lnSpc>
                <a:spcPct val="10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sl-SI" sz="2000" dirty="0" smtClean="0">
                <a:latin typeface="+mn-lt"/>
              </a:rPr>
              <a:t>Ali ustanova podaja izračunano verjetnost uspeha ali le klasifikacijo uspeha (nadpovprečen, povprečen, podpovprečen</a:t>
            </a:r>
            <a:r>
              <a:rPr lang="en-US" sz="2000" dirty="0" smtClean="0">
                <a:latin typeface="+mn-lt"/>
              </a:rPr>
              <a:t>)?</a:t>
            </a:r>
            <a:endParaRPr lang="sl-SI" sz="2000" dirty="0" smtClean="0">
              <a:latin typeface="+mn-lt"/>
            </a:endParaRPr>
          </a:p>
          <a:p>
            <a:pPr lvl="0">
              <a:spcAft>
                <a:spcPts val="600"/>
              </a:spcAft>
              <a:buBlip>
                <a:blip r:embed="rId2"/>
              </a:buBlip>
            </a:pPr>
            <a:r>
              <a:rPr lang="sl-SI" sz="2000" dirty="0" smtClean="0">
                <a:latin typeface="+mn-lt"/>
              </a:rPr>
              <a:t>Kako naj bi učitelji reagirali na podatke</a:t>
            </a:r>
            <a:r>
              <a:rPr lang="en-US" sz="2000" dirty="0" smtClean="0">
                <a:latin typeface="+mn-lt"/>
              </a:rPr>
              <a:t>? </a:t>
            </a:r>
            <a:r>
              <a:rPr lang="sl-SI" sz="2000" dirty="0" smtClean="0">
                <a:latin typeface="+mn-lt"/>
              </a:rPr>
              <a:t>Ali naj bi učitelji kontaktirali študente</a:t>
            </a:r>
            <a:r>
              <a:rPr lang="en-US" sz="2000" dirty="0" smtClean="0">
                <a:latin typeface="+mn-lt"/>
              </a:rPr>
              <a:t>? </a:t>
            </a:r>
            <a:r>
              <a:rPr lang="sl-SI" sz="2000" dirty="0" smtClean="0">
                <a:latin typeface="+mn-lt"/>
              </a:rPr>
              <a:t>Ali bodo podatki vplivali la ocenjevanje študenta</a:t>
            </a:r>
            <a:r>
              <a:rPr lang="en-US" sz="2000" dirty="0" smtClean="0">
                <a:latin typeface="+mn-lt"/>
              </a:rPr>
              <a:t>? </a:t>
            </a:r>
            <a:endParaRPr lang="en-US" sz="2000" dirty="0">
              <a:latin typeface="+mn-lt"/>
            </a:endParaRPr>
          </a:p>
          <a:p>
            <a:pPr lvl="0">
              <a:spcAft>
                <a:spcPts val="600"/>
              </a:spcAft>
              <a:buBlip>
                <a:blip r:embed="rId2"/>
              </a:buBlip>
            </a:pPr>
            <a:r>
              <a:rPr lang="sl-SI" sz="2000" dirty="0" smtClean="0">
                <a:latin typeface="+mn-lt"/>
              </a:rPr>
              <a:t>Koliko napora naj ustanova vloži v študente, za katere kaže, da ne bodo uspešni</a:t>
            </a:r>
            <a:r>
              <a:rPr lang="en-US" sz="2000" dirty="0" smtClean="0">
                <a:latin typeface="+mn-lt"/>
              </a:rPr>
              <a:t>?</a:t>
            </a:r>
            <a:endParaRPr lang="en-US" sz="2000" dirty="0">
              <a:latin typeface="+mn-lt"/>
            </a:endParaRPr>
          </a:p>
          <a:p>
            <a:pPr lvl="0">
              <a:spcAft>
                <a:spcPts val="600"/>
              </a:spcAft>
              <a:buBlip>
                <a:blip r:embed="rId2"/>
              </a:buBlip>
            </a:pPr>
            <a:r>
              <a:rPr lang="sl-SI" sz="2000" dirty="0" smtClean="0">
                <a:latin typeface="+mn-lt"/>
              </a:rPr>
              <a:t>Kakšne obveznosti ima študent do iskanja pomoči</a:t>
            </a:r>
            <a:r>
              <a:rPr lang="en-US" sz="2000" dirty="0" smtClean="0">
                <a:latin typeface="+mn-lt"/>
              </a:rPr>
              <a:t>?</a:t>
            </a:r>
            <a:endParaRPr lang="en-US" sz="2000" dirty="0">
              <a:latin typeface="+mn-lt"/>
            </a:endParaRPr>
          </a:p>
          <a:p>
            <a:pPr lvl="0">
              <a:lnSpc>
                <a:spcPct val="100000"/>
              </a:lnSpc>
              <a:spcAft>
                <a:spcPts val="600"/>
              </a:spcAft>
              <a:buBlip>
                <a:blip r:embed="rId2"/>
              </a:buBlip>
            </a:pPr>
            <a:endParaRPr lang="en-US" sz="1800" dirty="0">
              <a:latin typeface="+mn-lt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273" y="5159829"/>
            <a:ext cx="1669854" cy="154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617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l-SI" dirty="0" smtClean="0"/>
              <a:t>Še vprašanja</a:t>
            </a:r>
            <a:endParaRPr lang="sl-SI" dirty="0"/>
          </a:p>
        </p:txBody>
      </p:sp>
      <p:sp>
        <p:nvSpPr>
          <p:cNvPr id="513" name="Shape 513"/>
          <p:cNvSpPr>
            <a:spLocks noGrp="1"/>
          </p:cNvSpPr>
          <p:nvPr>
            <p:ph type="body" idx="1"/>
          </p:nvPr>
        </p:nvSpPr>
        <p:spPr>
          <a:xfrm>
            <a:off x="1326365" y="1168677"/>
            <a:ext cx="10132400" cy="5467254"/>
          </a:xfrm>
        </p:spPr>
        <p:txBody>
          <a:bodyPr/>
          <a:lstStyle/>
          <a:p>
            <a:pPr lvl="0">
              <a:lnSpc>
                <a:spcPct val="10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sl-SI" sz="2000" dirty="0" smtClean="0">
                <a:latin typeface="+mn-lt"/>
              </a:rPr>
              <a:t>Kakšne so nevarnosti učne analitike</a:t>
            </a:r>
            <a:r>
              <a:rPr lang="en-US" sz="2000" dirty="0" smtClean="0">
                <a:latin typeface="+mn-lt"/>
              </a:rPr>
              <a:t>? </a:t>
            </a:r>
          </a:p>
          <a:p>
            <a:pPr lvl="0">
              <a:lnSpc>
                <a:spcPct val="10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sl-SI" sz="2000" dirty="0" smtClean="0">
                <a:latin typeface="+mn-lt"/>
              </a:rPr>
              <a:t>Ali so </a:t>
            </a:r>
            <a:r>
              <a:rPr lang="en-US" sz="2000" dirty="0" smtClean="0">
                <a:latin typeface="+mn-lt"/>
              </a:rPr>
              <a:t>“</a:t>
            </a:r>
            <a:r>
              <a:rPr lang="sl-SI" sz="2000" dirty="0" smtClean="0">
                <a:latin typeface="+mn-lt"/>
              </a:rPr>
              <a:t>surovi podatki</a:t>
            </a:r>
            <a:r>
              <a:rPr lang="en-US" sz="2000" dirty="0" smtClean="0">
                <a:latin typeface="+mn-lt"/>
              </a:rPr>
              <a:t>” a</a:t>
            </a:r>
            <a:r>
              <a:rPr lang="sl-SI" sz="2000" dirty="0" smtClean="0">
                <a:latin typeface="+mn-lt"/>
              </a:rPr>
              <a:t>kontradiktorni</a:t>
            </a:r>
            <a:r>
              <a:rPr lang="en-US" sz="2000" dirty="0" smtClean="0">
                <a:latin typeface="+mn-lt"/>
              </a:rPr>
              <a:t>?</a:t>
            </a:r>
          </a:p>
          <a:p>
            <a:pPr lvl="0">
              <a:lnSpc>
                <a:spcPct val="10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sl-SI" sz="2000" dirty="0" smtClean="0">
                <a:latin typeface="+mn-lt"/>
              </a:rPr>
              <a:t>Ali naj bi študenti imeli </a:t>
            </a:r>
            <a:r>
              <a:rPr lang="sl-SI" sz="2000" dirty="0">
                <a:latin typeface="+mn-lt"/>
              </a:rPr>
              <a:t>m</a:t>
            </a:r>
            <a:r>
              <a:rPr lang="sl-SI" sz="2000" dirty="0" smtClean="0">
                <a:latin typeface="+mn-lt"/>
              </a:rPr>
              <a:t>ožnost izbire, ali naj se njihovi osebni digitalni odtisi zbirajo in analizirajo</a:t>
            </a:r>
            <a:r>
              <a:rPr lang="en-US" sz="2000" dirty="0" smtClean="0">
                <a:latin typeface="+mn-lt"/>
              </a:rPr>
              <a:t>? </a:t>
            </a:r>
            <a:endParaRPr lang="en-US" sz="2000" dirty="0" smtClean="0">
              <a:latin typeface="+mn-lt"/>
            </a:endParaRPr>
          </a:p>
          <a:p>
            <a:pPr lvl="0">
              <a:lnSpc>
                <a:spcPct val="10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sl-SI" sz="2000" dirty="0" smtClean="0">
                <a:latin typeface="+mn-lt"/>
              </a:rPr>
              <a:t>Kolikšen naj bi bil dostop študentov do njihove digitalne dokumentacije. Kdo naj bi imel dostop do take dokumentacije? Zakaj bi se lahko uporabljala</a:t>
            </a:r>
            <a:r>
              <a:rPr lang="en-US" sz="2000" dirty="0" smtClean="0">
                <a:latin typeface="+mn-lt"/>
              </a:rPr>
              <a:t>?</a:t>
            </a:r>
            <a:endParaRPr lang="en-US" sz="2000" dirty="0" smtClean="0">
              <a:latin typeface="+mn-lt"/>
            </a:endParaRPr>
          </a:p>
          <a:p>
            <a:pPr lvl="0">
              <a:lnSpc>
                <a:spcPct val="10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sl-SI" sz="2000" dirty="0" smtClean="0">
                <a:latin typeface="+mn-lt"/>
              </a:rPr>
              <a:t>Kako popolno in stalno sliko nam naši podatki dajejo o študentih</a:t>
            </a:r>
            <a:r>
              <a:rPr lang="en-US" sz="2000" dirty="0" smtClean="0">
                <a:latin typeface="+mn-lt"/>
              </a:rPr>
              <a:t>?</a:t>
            </a:r>
            <a:endParaRPr lang="sl-SI" sz="2000" dirty="0" smtClean="0">
              <a:latin typeface="+mn-lt"/>
            </a:endParaRPr>
          </a:p>
          <a:p>
            <a:pPr lvl="0">
              <a:buBlip>
                <a:blip r:embed="rId2"/>
              </a:buBlip>
            </a:pPr>
            <a:r>
              <a:rPr lang="sl-SI" sz="2000" dirty="0" smtClean="0">
                <a:latin typeface="+mn-lt"/>
              </a:rPr>
              <a:t>Kolikšne možnosti naj bi imeli študenti za posodabljanje njihove dokumentacije in nudenje dodatnih podatkov</a:t>
            </a:r>
            <a:r>
              <a:rPr lang="en-US" sz="2000" dirty="0" smtClean="0">
                <a:latin typeface="+mn-lt"/>
              </a:rPr>
              <a:t>?</a:t>
            </a:r>
            <a:endParaRPr lang="en-US" sz="2000" dirty="0">
              <a:latin typeface="+mn-lt"/>
            </a:endParaRPr>
          </a:p>
          <a:p>
            <a:pPr lvl="0">
              <a:buBlip>
                <a:blip r:embed="rId2"/>
              </a:buBlip>
            </a:pPr>
            <a:r>
              <a:rPr lang="sl-SI" sz="2000" dirty="0" smtClean="0">
                <a:latin typeface="+mn-lt"/>
              </a:rPr>
              <a:t>Ali imajo študenti pri diplomiranju  pravico do izbrisa njihove digitalne dokumentacije</a:t>
            </a:r>
            <a:r>
              <a:rPr lang="en-US" sz="2000" dirty="0" smtClean="0">
                <a:latin typeface="+mn-lt"/>
              </a:rPr>
              <a:t>?</a:t>
            </a:r>
            <a:endParaRPr lang="en-US" sz="2000" dirty="0">
              <a:latin typeface="+mn-lt"/>
            </a:endParaRPr>
          </a:p>
          <a:p>
            <a:pPr lvl="0">
              <a:buBlip>
                <a:blip r:embed="rId2"/>
              </a:buBlip>
            </a:pPr>
            <a:r>
              <a:rPr lang="sl-SI" sz="2000" dirty="0" smtClean="0">
                <a:latin typeface="+mn-lt"/>
              </a:rPr>
              <a:t>Če zbirko (ali analizo) študentskih digitalnih podatkov posredujemo drugim ustanovam, ali morajo študenti to dovoliti? (kdo je lastnik študentskih podatkov)</a:t>
            </a:r>
            <a:endParaRPr lang="en-US" sz="2000" dirty="0">
              <a:latin typeface="+mn-lt"/>
            </a:endParaRPr>
          </a:p>
          <a:p>
            <a:pPr lvl="0">
              <a:buBlip>
                <a:blip r:embed="rId2"/>
              </a:buBlip>
            </a:pPr>
            <a:r>
              <a:rPr lang="sl-SI" sz="2000" dirty="0" smtClean="0">
                <a:latin typeface="+mn-lt"/>
              </a:rPr>
              <a:t>Ali večje množice podatkov vedno dajo bolj popolno sliko</a:t>
            </a:r>
            <a:r>
              <a:rPr lang="en-US" sz="2000" dirty="0" smtClean="0">
                <a:latin typeface="+mn-lt"/>
              </a:rPr>
              <a:t>?</a:t>
            </a:r>
            <a:endParaRPr lang="en-US" sz="2000" dirty="0">
              <a:latin typeface="+mn-lt"/>
            </a:endParaRPr>
          </a:p>
          <a:p>
            <a:pPr lvl="0">
              <a:buBlip>
                <a:blip r:embed="rId2"/>
              </a:buBlip>
            </a:pPr>
            <a:r>
              <a:rPr lang="sl-SI" sz="2000" dirty="0" smtClean="0">
                <a:latin typeface="+mn-lt"/>
              </a:rPr>
              <a:t>Kakšno odgovornost prinaša </a:t>
            </a:r>
            <a:r>
              <a:rPr lang="en-US" sz="2000" dirty="0" smtClean="0">
                <a:latin typeface="+mn-lt"/>
              </a:rPr>
              <a:t> ‘</a:t>
            </a:r>
            <a:r>
              <a:rPr lang="sl-SI" sz="2000" dirty="0" smtClean="0">
                <a:latin typeface="+mn-lt"/>
              </a:rPr>
              <a:t>vedenje</a:t>
            </a:r>
            <a:r>
              <a:rPr lang="en-US" sz="2000" dirty="0" smtClean="0">
                <a:latin typeface="+mn-lt"/>
              </a:rPr>
              <a:t>’?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37577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dirty="0" smtClean="0"/>
              <a:t>Reference</a:t>
            </a:r>
            <a:endParaRPr lang="en-US" altLang="sl-SI" dirty="0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6103" y="752614"/>
            <a:ext cx="11353800" cy="43513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sl-SI" sz="2000" b="1" dirty="0"/>
              <a:t>Learning Analytics</a:t>
            </a:r>
          </a:p>
          <a:p>
            <a:pPr marL="500045" lvl="1">
              <a:spcBef>
                <a:spcPts val="2426"/>
              </a:spcBef>
            </a:pPr>
            <a:r>
              <a:rPr lang="en-US" altLang="sl-SI" sz="2000" dirty="0"/>
              <a:t>NMC Horizon Reports </a:t>
            </a:r>
            <a:r>
              <a:rPr lang="en-US" altLang="sl-SI" sz="2000" u="sng" dirty="0">
                <a:hlinkClick r:id="rId2"/>
              </a:rPr>
              <a:t>http://www.nmc.org/horizon-project/horizon-reports</a:t>
            </a:r>
            <a:r>
              <a:rPr lang="en-US" altLang="sl-SI" sz="2000" dirty="0"/>
              <a:t> </a:t>
            </a:r>
          </a:p>
          <a:p>
            <a:pPr marL="500045" lvl="1">
              <a:spcBef>
                <a:spcPts val="2426"/>
              </a:spcBef>
            </a:pPr>
            <a:r>
              <a:rPr lang="en-US" altLang="sl-SI" sz="2000" dirty="0"/>
              <a:t>Purdue </a:t>
            </a:r>
            <a:r>
              <a:rPr lang="en-US" altLang="sl-SI" sz="2000" u="sng" dirty="0">
                <a:hlinkClick r:id="rId3"/>
              </a:rPr>
              <a:t>http://www.educause.edu/ero/article/signals-using-academic-analytics-promote-student-success</a:t>
            </a:r>
            <a:r>
              <a:rPr lang="en-US" altLang="sl-SI" sz="2000" dirty="0"/>
              <a:t> </a:t>
            </a:r>
          </a:p>
          <a:p>
            <a:pPr marL="500045" lvl="1">
              <a:spcBef>
                <a:spcPts val="2426"/>
              </a:spcBef>
            </a:pPr>
            <a:r>
              <a:rPr lang="en-US" altLang="sl-SI" sz="2000" dirty="0"/>
              <a:t>JISC </a:t>
            </a:r>
            <a:r>
              <a:rPr lang="en-US" altLang="sl-SI" sz="2000" u="sng" dirty="0">
                <a:hlinkClick r:id="rId4"/>
              </a:rPr>
              <a:t>http://jisc.cetis.ac.uk/topic/learning_analytics</a:t>
            </a:r>
            <a:r>
              <a:rPr lang="en-US" altLang="sl-SI" sz="2000" dirty="0"/>
              <a:t> </a:t>
            </a:r>
            <a:endParaRPr lang="sl-SI" altLang="sl-SI" sz="2000" dirty="0" smtClean="0"/>
          </a:p>
          <a:p>
            <a:pPr marL="500045" lvl="1">
              <a:spcBef>
                <a:spcPts val="2426"/>
              </a:spcBef>
            </a:pPr>
            <a:r>
              <a:rPr lang="en-US" sz="2000" dirty="0">
                <a:hlinkClick r:id="rId5"/>
              </a:rPr>
              <a:t>Enhancing Teaching and Learning Through Educational Data Mining and Learning Analytics </a:t>
            </a:r>
            <a:endParaRPr lang="en-US" altLang="sl-SI" sz="2000" dirty="0"/>
          </a:p>
          <a:p>
            <a:pPr>
              <a:spcBef>
                <a:spcPts val="2426"/>
              </a:spcBef>
            </a:pPr>
            <a:r>
              <a:rPr lang="en-US" altLang="sl-SI" sz="2000" b="1" dirty="0"/>
              <a:t>Tin Can API </a:t>
            </a:r>
          </a:p>
          <a:p>
            <a:pPr marL="500045" lvl="1">
              <a:spcBef>
                <a:spcPts val="2426"/>
              </a:spcBef>
            </a:pPr>
            <a:r>
              <a:rPr lang="en-US" altLang="sl-SI" sz="2000" u="sng" dirty="0">
                <a:hlinkClick r:id="rId6"/>
              </a:rPr>
              <a:t>http://tincanapi.com</a:t>
            </a:r>
            <a:r>
              <a:rPr lang="en-US" altLang="sl-SI" sz="2000" dirty="0"/>
              <a:t> </a:t>
            </a:r>
          </a:p>
          <a:p>
            <a:pPr>
              <a:spcBef>
                <a:spcPts val="2426"/>
              </a:spcBef>
            </a:pPr>
            <a:r>
              <a:rPr lang="en-US" altLang="sl-SI" sz="2000" b="1" dirty="0"/>
              <a:t>Open Badges</a:t>
            </a:r>
          </a:p>
          <a:p>
            <a:pPr marL="500045" lvl="1">
              <a:spcBef>
                <a:spcPts val="2426"/>
              </a:spcBef>
            </a:pPr>
            <a:r>
              <a:rPr lang="en-US" altLang="sl-SI" sz="2000" dirty="0"/>
              <a:t>Mozilla </a:t>
            </a:r>
            <a:r>
              <a:rPr lang="en-US" altLang="sl-SI" sz="2000" u="sng" dirty="0">
                <a:hlinkClick r:id="rId7"/>
              </a:rPr>
              <a:t>http://openbadges.org</a:t>
            </a:r>
            <a:r>
              <a:rPr lang="en-US" altLang="sl-SI" sz="2000" dirty="0"/>
              <a:t> </a:t>
            </a:r>
          </a:p>
          <a:p>
            <a:pPr marL="500045" lvl="1">
              <a:spcBef>
                <a:spcPts val="2426"/>
              </a:spcBef>
            </a:pPr>
            <a:r>
              <a:rPr lang="en-US" altLang="sl-SI" sz="2000" dirty="0"/>
              <a:t>JISC </a:t>
            </a:r>
            <a:r>
              <a:rPr lang="en-US" altLang="sl-SI" sz="2000" u="sng" dirty="0">
                <a:hlinkClick r:id="rId8"/>
              </a:rPr>
              <a:t>http://www.rsc-scotland.org/eassessment/tag/open-badges/</a:t>
            </a:r>
            <a:r>
              <a:rPr lang="en-US" altLang="sl-SI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009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 bwMode="auto">
          <a:xfrm>
            <a:off x="0" y="168445"/>
            <a:ext cx="8763000" cy="29852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sl-SI" altLang="sl-SI" sz="3200" dirty="0" smtClean="0">
                <a:solidFill>
                  <a:srgbClr val="0070C0"/>
                </a:solidFill>
              </a:rPr>
              <a:t>Želimo</a:t>
            </a:r>
            <a:r>
              <a:rPr lang="en-US" altLang="sl-SI" sz="3200" dirty="0" smtClean="0"/>
              <a:t>:</a:t>
            </a:r>
            <a:endParaRPr lang="en-US" altLang="sl-SI" sz="3200" dirty="0"/>
          </a:p>
          <a:p>
            <a:pPr algn="ctr"/>
            <a:r>
              <a:rPr lang="sl-SI" altLang="sl-SI" dirty="0" smtClean="0"/>
              <a:t>Razumevanje učnega stanja učencev</a:t>
            </a:r>
            <a:endParaRPr lang="en-US" altLang="sl-SI" i="1" dirty="0"/>
          </a:p>
          <a:p>
            <a:pPr algn="ctr"/>
            <a:endParaRPr lang="en-US" altLang="sl-SI" sz="3200" dirty="0"/>
          </a:p>
          <a:p>
            <a:pPr marL="0" indent="0" algn="ctr">
              <a:buNone/>
            </a:pPr>
            <a:r>
              <a:rPr lang="sl-SI" altLang="sl-SI" sz="3200" dirty="0" smtClean="0">
                <a:solidFill>
                  <a:srgbClr val="0070C0"/>
                </a:solidFill>
              </a:rPr>
              <a:t>Potrebujemo</a:t>
            </a:r>
            <a:r>
              <a:rPr lang="en-US" altLang="sl-SI" sz="3200" dirty="0" smtClean="0">
                <a:solidFill>
                  <a:srgbClr val="0070C0"/>
                </a:solidFill>
              </a:rPr>
              <a:t>:</a:t>
            </a:r>
            <a:endParaRPr lang="en-US" altLang="sl-SI" sz="3200" dirty="0">
              <a:solidFill>
                <a:srgbClr val="0070C0"/>
              </a:solidFill>
            </a:endParaRPr>
          </a:p>
          <a:p>
            <a:pPr algn="ctr"/>
            <a:r>
              <a:rPr lang="sl-SI" altLang="sl-SI" dirty="0" smtClean="0"/>
              <a:t>Učno analitiko, informirano s kognitivno teorijo</a:t>
            </a:r>
            <a:endParaRPr lang="en-US" altLang="sl-SI" sz="40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150928" y="4017434"/>
            <a:ext cx="2095682" cy="25529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45580" y="3153691"/>
            <a:ext cx="60957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686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Kaj je učna analitika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211" y="1140575"/>
            <a:ext cx="10515600" cy="1554069"/>
          </a:xfrm>
        </p:spPr>
        <p:txBody>
          <a:bodyPr>
            <a:normAutofit fontScale="92500" lnSpcReduction="20000"/>
          </a:bodyPr>
          <a:lstStyle/>
          <a:p>
            <a:pPr marL="0">
              <a:lnSpc>
                <a:spcPct val="150000"/>
              </a:lnSpc>
              <a:spcAft>
                <a:spcPts val="600"/>
              </a:spcAft>
              <a:buNone/>
            </a:pPr>
            <a:r>
              <a:rPr lang="sl-SI" sz="2400" dirty="0" smtClean="0"/>
              <a:t>Učna analitika (</a:t>
            </a:r>
            <a:r>
              <a:rPr lang="en-US" sz="2400" dirty="0" smtClean="0"/>
              <a:t>Learning analytics</a:t>
            </a:r>
            <a:r>
              <a:rPr lang="sl-SI" sz="2400" dirty="0" smtClean="0"/>
              <a:t>) je uporaba inteligentnih podatkov, podatkov, ki jih ustvarja učenec in analitičnih modelov za odkrivanje informacij in socialnih interakcij zato, da bi napovedovali in svetovali pri učenju</a:t>
            </a:r>
            <a:r>
              <a:rPr lang="en-US" sz="2400" dirty="0" smtClean="0"/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  <a:buNone/>
            </a:pPr>
            <a:endParaRPr lang="en-US" sz="2400" dirty="0" smtClean="0"/>
          </a:p>
        </p:txBody>
      </p:sp>
      <p:pic>
        <p:nvPicPr>
          <p:cNvPr id="1026" name="Picture 2" descr="http://www.clipartbest.com/cliparts/RTG/6n7/RTG6n7orc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958" y="2694644"/>
            <a:ext cx="4411555" cy="386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ker.com/cliparts/7/f/5/1/128165808084466705classroom.svg.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280" y="3379495"/>
            <a:ext cx="3754869" cy="317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57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4" r="22432"/>
          <a:stretch>
            <a:fillRect/>
          </a:stretch>
        </p:blipFill>
        <p:spPr bwMode="auto">
          <a:xfrm>
            <a:off x="6096000" y="0"/>
            <a:ext cx="4572000" cy="692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dirty="0" smtClean="0"/>
              <a:t>Učna analitika</a:t>
            </a:r>
            <a:endParaRPr lang="en-US" altLang="sl-SI" dirty="0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10978"/>
            <a:ext cx="5531224" cy="43513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  <a:buClr>
                <a:srgbClr val="B3B3B3"/>
              </a:buClr>
              <a:buBlip>
                <a:blip r:embed="rId3"/>
              </a:buBlip>
            </a:pPr>
            <a:r>
              <a:rPr lang="sl-SI" altLang="sl-SI" sz="2400" dirty="0" smtClean="0"/>
              <a:t>Tvorba velike količine </a:t>
            </a:r>
            <a:r>
              <a:rPr lang="sl-SI" altLang="sl-SI" sz="2400" dirty="0" smtClean="0"/>
              <a:t>podatkov</a:t>
            </a:r>
            <a:endParaRPr lang="en-US" altLang="sl-SI" sz="2400" dirty="0" smtClean="0"/>
          </a:p>
          <a:p>
            <a:pPr eaLnBrk="1" hangingPunct="1">
              <a:spcAft>
                <a:spcPts val="600"/>
              </a:spcAft>
              <a:buClr>
                <a:srgbClr val="B3B3B3"/>
              </a:buClr>
              <a:buBlip>
                <a:blip r:embed="rId3"/>
              </a:buBlip>
            </a:pPr>
            <a:r>
              <a:rPr lang="sl-SI" altLang="sl-SI" sz="2400" dirty="0" smtClean="0"/>
              <a:t>Moč shrambe in obdelave podatkov narašča</a:t>
            </a:r>
            <a:endParaRPr lang="en-US" altLang="sl-SI" sz="2400" dirty="0" smtClean="0"/>
          </a:p>
          <a:p>
            <a:pPr eaLnBrk="1" hangingPunct="1">
              <a:spcAft>
                <a:spcPts val="600"/>
              </a:spcAft>
              <a:buClr>
                <a:srgbClr val="B3B3B3"/>
              </a:buClr>
              <a:buBlip>
                <a:blip r:embed="rId3"/>
              </a:buBlip>
            </a:pPr>
            <a:r>
              <a:rPr lang="sl-SI" altLang="sl-SI" sz="2400" dirty="0" smtClean="0"/>
              <a:t>Vzorci odvisnosti so skriti v teh podatkih</a:t>
            </a:r>
            <a:endParaRPr lang="en-US" altLang="sl-SI" sz="2400" dirty="0" smtClean="0"/>
          </a:p>
          <a:p>
            <a:pPr eaLnBrk="1" hangingPunct="1">
              <a:spcAft>
                <a:spcPts val="600"/>
              </a:spcAft>
              <a:buClr>
                <a:srgbClr val="B3B3B3"/>
              </a:buClr>
              <a:buBlip>
                <a:blip r:embed="rId3"/>
              </a:buBlip>
            </a:pPr>
            <a:r>
              <a:rPr lang="sl-SI" altLang="sl-SI" sz="2400" dirty="0" smtClean="0"/>
              <a:t>Razvoj novih algoritmov</a:t>
            </a:r>
            <a:endParaRPr lang="en-US" altLang="sl-SI" sz="2400" dirty="0" smtClean="0"/>
          </a:p>
          <a:p>
            <a:pPr eaLnBrk="1" hangingPunct="1">
              <a:spcAft>
                <a:spcPts val="600"/>
              </a:spcAft>
              <a:buBlip>
                <a:blip r:embed="rId3"/>
              </a:buBlip>
            </a:pPr>
            <a:r>
              <a:rPr lang="sl-SI" altLang="sl-SI" sz="2400" dirty="0" smtClean="0"/>
              <a:t>Razvoj „Preglednih plošč“ (</a:t>
            </a:r>
            <a:r>
              <a:rPr lang="en-US" altLang="sl-SI" sz="2400" dirty="0" smtClean="0"/>
              <a:t>Dashboard</a:t>
            </a:r>
            <a:r>
              <a:rPr lang="sl-SI" altLang="sl-SI" sz="2400" dirty="0" smtClean="0"/>
              <a:t>)</a:t>
            </a:r>
            <a:endParaRPr lang="en-US" altLang="sl-SI" sz="2400" dirty="0" smtClean="0"/>
          </a:p>
        </p:txBody>
      </p:sp>
    </p:spTree>
    <p:extLst>
      <p:ext uri="{BB962C8B-B14F-4D97-AF65-F5344CB8AC3E}">
        <p14:creationId xmlns:p14="http://schemas.microsoft.com/office/powerpoint/2010/main" val="111274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70641" y="3121517"/>
            <a:ext cx="10515600" cy="3547297"/>
          </a:xfrm>
        </p:spPr>
        <p:txBody>
          <a:bodyPr>
            <a:normAutofit/>
          </a:bodyPr>
          <a:lstStyle/>
          <a:p>
            <a:r>
              <a:rPr lang="sl-SI" sz="2000" dirty="0" smtClean="0"/>
              <a:t>Študent izvaja spletne aktivnosti </a:t>
            </a:r>
          </a:p>
          <a:p>
            <a:r>
              <a:rPr lang="sl-SI" sz="2000" dirty="0" smtClean="0"/>
              <a:t>Ima določeno </a:t>
            </a:r>
            <a:r>
              <a:rPr lang="sl-SI" sz="2000" dirty="0" smtClean="0"/>
              <a:t>znanje </a:t>
            </a:r>
            <a:r>
              <a:rPr lang="sl-SI" sz="2000" dirty="0" smtClean="0"/>
              <a:t>in veščine</a:t>
            </a:r>
          </a:p>
          <a:p>
            <a:r>
              <a:rPr lang="sl-SI" sz="2000" dirty="0" smtClean="0"/>
              <a:t>Pri delu dela tudi napake</a:t>
            </a:r>
          </a:p>
          <a:p>
            <a:r>
              <a:rPr lang="sl-SI" sz="2000" dirty="0" smtClean="0"/>
              <a:t>Njegove interakcije so posredovane pregledni plošči</a:t>
            </a:r>
          </a:p>
          <a:p>
            <a:r>
              <a:rPr lang="sl-SI" sz="2000" dirty="0" smtClean="0"/>
              <a:t>Statistični in kognitivni modeli ugotavljajo njegovo učno stanje</a:t>
            </a:r>
          </a:p>
          <a:p>
            <a:r>
              <a:rPr lang="sl-SI" sz="2000" dirty="0" smtClean="0"/>
              <a:t>Ocenjeno trenutno stanje študenta je posredovano učencu, učitelju in administraciji</a:t>
            </a:r>
          </a:p>
          <a:p>
            <a:r>
              <a:rPr lang="sl-SI" sz="2000" dirty="0" smtClean="0"/>
              <a:t>Študent vidi priporočila in se vrne k delu.</a:t>
            </a:r>
            <a:endParaRPr lang="sl-SI" sz="2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179" y="343760"/>
            <a:ext cx="6194721" cy="37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9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364672" y="1088570"/>
            <a:ext cx="457200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7463" indent="-2794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sl-SI" altLang="sl-SI" sz="2000" b="1" dirty="0" smtClean="0"/>
              <a:t>Dejstva</a:t>
            </a:r>
            <a:endParaRPr lang="en-US" altLang="sl-SI" sz="20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l-SI" altLang="sl-SI" sz="1800" dirty="0" smtClean="0">
                <a:solidFill>
                  <a:schemeClr val="accent1">
                    <a:lumMod val="50000"/>
                  </a:schemeClr>
                </a:solidFill>
              </a:rPr>
              <a:t>Prijave</a:t>
            </a:r>
            <a:endParaRPr lang="en-US" altLang="sl-SI" sz="1800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l-SI" altLang="sl-SI" sz="1800" dirty="0" smtClean="0">
                <a:solidFill>
                  <a:schemeClr val="accent1">
                    <a:lumMod val="50000"/>
                  </a:schemeClr>
                </a:solidFill>
              </a:rPr>
              <a:t>Oglede strani</a:t>
            </a:r>
            <a:endParaRPr lang="en-US" altLang="sl-SI" sz="1800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l-SI" altLang="sl-SI" sz="1800" dirty="0" smtClean="0">
                <a:solidFill>
                  <a:schemeClr val="accent1">
                    <a:lumMod val="50000"/>
                  </a:schemeClr>
                </a:solidFill>
              </a:rPr>
              <a:t>Porabljen čas</a:t>
            </a:r>
            <a:endParaRPr lang="en-US" altLang="sl-SI" sz="1800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sl-SI" sz="1800" dirty="0" err="1" smtClean="0">
                <a:solidFill>
                  <a:schemeClr val="accent1">
                    <a:lumMod val="50000"/>
                  </a:schemeClr>
                </a:solidFill>
              </a:rPr>
              <a:t>Intera</a:t>
            </a:r>
            <a:r>
              <a:rPr lang="sl-SI" altLang="sl-SI" sz="1800" dirty="0" err="1" smtClean="0">
                <a:solidFill>
                  <a:schemeClr val="accent1">
                    <a:lumMod val="50000"/>
                  </a:schemeClr>
                </a:solidFill>
              </a:rPr>
              <a:t>kcije</a:t>
            </a:r>
            <a:endParaRPr lang="en-US" altLang="sl-SI" sz="1800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l-SI" altLang="sl-SI" sz="1800" dirty="0" smtClean="0">
                <a:solidFill>
                  <a:schemeClr val="accent1">
                    <a:lumMod val="50000"/>
                  </a:schemeClr>
                </a:solidFill>
              </a:rPr>
              <a:t>Razprave</a:t>
            </a:r>
            <a:endParaRPr lang="en-US" altLang="sl-SI" sz="1800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l-SI" altLang="sl-SI" sz="1800" dirty="0" smtClean="0">
                <a:solidFill>
                  <a:schemeClr val="accent1">
                    <a:lumMod val="50000"/>
                  </a:schemeClr>
                </a:solidFill>
              </a:rPr>
              <a:t>Naloge</a:t>
            </a:r>
            <a:endParaRPr lang="en-US" altLang="sl-SI" sz="1800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l-SI" altLang="sl-SI" sz="1800" dirty="0" smtClean="0">
                <a:solidFill>
                  <a:schemeClr val="accent1">
                    <a:lumMod val="50000"/>
                  </a:schemeClr>
                </a:solidFill>
              </a:rPr>
              <a:t>Ocene</a:t>
            </a:r>
            <a:endParaRPr lang="en-US" altLang="sl-SI" sz="1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altLang="sl-SI" sz="2000" b="1" dirty="0"/>
          </a:p>
          <a:p>
            <a:r>
              <a:rPr lang="en-US" altLang="sl-SI" sz="2000" b="1" dirty="0" err="1" smtClean="0"/>
              <a:t>Dimen</a:t>
            </a:r>
            <a:r>
              <a:rPr lang="sl-SI" altLang="sl-SI" sz="2000" b="1" dirty="0" err="1" smtClean="0"/>
              <a:t>zije</a:t>
            </a:r>
            <a:endParaRPr lang="en-US" altLang="sl-SI" sz="20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l-SI" altLang="sl-SI" sz="1800" dirty="0" smtClean="0">
                <a:solidFill>
                  <a:schemeClr val="accent1">
                    <a:lumMod val="50000"/>
                  </a:schemeClr>
                </a:solidFill>
              </a:rPr>
              <a:t>Čas</a:t>
            </a:r>
            <a:endParaRPr lang="en-US" altLang="sl-SI" sz="1800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l-SI" altLang="sl-SI" sz="1800" dirty="0" smtClean="0">
                <a:solidFill>
                  <a:schemeClr val="accent1">
                    <a:lumMod val="50000"/>
                  </a:schemeClr>
                </a:solidFill>
              </a:rPr>
              <a:t>Tečaji</a:t>
            </a:r>
            <a:endParaRPr lang="en-US" altLang="sl-SI" sz="1800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l-SI" altLang="sl-SI" sz="1800" dirty="0" smtClean="0">
                <a:solidFill>
                  <a:schemeClr val="accent1">
                    <a:lumMod val="50000"/>
                  </a:schemeClr>
                </a:solidFill>
              </a:rPr>
              <a:t>Oddelek</a:t>
            </a:r>
            <a:endParaRPr lang="en-US" altLang="sl-SI" sz="1800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l-SI" altLang="sl-SI" sz="1800" dirty="0" smtClean="0">
                <a:solidFill>
                  <a:schemeClr val="accent1">
                    <a:lumMod val="50000"/>
                  </a:schemeClr>
                </a:solidFill>
              </a:rPr>
              <a:t>Š</a:t>
            </a:r>
            <a:r>
              <a:rPr lang="en-US" altLang="sl-SI" sz="1800" dirty="0" err="1" smtClean="0">
                <a:solidFill>
                  <a:schemeClr val="accent1">
                    <a:lumMod val="50000"/>
                  </a:schemeClr>
                </a:solidFill>
              </a:rPr>
              <a:t>tudent</a:t>
            </a:r>
            <a:endParaRPr lang="en-US" altLang="sl-SI" sz="1800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sl-SI" sz="1800" dirty="0">
              <a:solidFill>
                <a:schemeClr val="accent1"/>
              </a:solidFill>
            </a:endParaRPr>
          </a:p>
          <a:p>
            <a:r>
              <a:rPr lang="en-US" altLang="sl-SI" sz="2000" b="1" dirty="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9220" name="Title 1"/>
          <p:cNvSpPr>
            <a:spLocks noGrp="1"/>
          </p:cNvSpPr>
          <p:nvPr>
            <p:ph type="title"/>
          </p:nvPr>
        </p:nvSpPr>
        <p:spPr>
          <a:xfrm>
            <a:off x="364672" y="161108"/>
            <a:ext cx="7162800" cy="990600"/>
          </a:xfrm>
        </p:spPr>
        <p:txBody>
          <a:bodyPr/>
          <a:lstStyle/>
          <a:p>
            <a:r>
              <a:rPr lang="sl-SI" altLang="sl-SI" dirty="0" smtClean="0"/>
              <a:t>Kaj lahko opazujemo</a:t>
            </a:r>
            <a:endParaRPr lang="en-US" altLang="sl-SI" dirty="0" smtClean="0"/>
          </a:p>
        </p:txBody>
      </p:sp>
      <p:pic>
        <p:nvPicPr>
          <p:cNvPr id="1026" name="Picture 2" descr="https://elearning.jiscinvolve.org/wp/files/2012/12/skills_dashboard_initial_design-868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85" y="0"/>
            <a:ext cx="6633663" cy="782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63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2051</Words>
  <Application>Microsoft Office PowerPoint</Application>
  <PresentationFormat>Širokozaslonsko</PresentationFormat>
  <Paragraphs>332</Paragraphs>
  <Slides>49</Slides>
  <Notes>8</Notes>
  <HiddenSlides>0</HiddenSlides>
  <MMClips>0</MMClips>
  <ScaleCrop>false</ScaleCrop>
  <HeadingPairs>
    <vt:vector size="6" baseType="variant">
      <vt:variant>
        <vt:lpstr>Uporabljene pisave</vt:lpstr>
      </vt:variant>
      <vt:variant>
        <vt:i4>16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49</vt:i4>
      </vt:variant>
    </vt:vector>
  </HeadingPairs>
  <TitlesOfParts>
    <vt:vector size="66" baseType="lpstr">
      <vt:lpstr>ＭＳ Ｐゴシック</vt:lpstr>
      <vt:lpstr>45 Helvetica Light</vt:lpstr>
      <vt:lpstr>Arial</vt:lpstr>
      <vt:lpstr>Arial Bold</vt:lpstr>
      <vt:lpstr>Calibri</vt:lpstr>
      <vt:lpstr>Calibri Light</vt:lpstr>
      <vt:lpstr>Corbel</vt:lpstr>
      <vt:lpstr>Geneva</vt:lpstr>
      <vt:lpstr>Gill Sans</vt:lpstr>
      <vt:lpstr>Helvetica</vt:lpstr>
      <vt:lpstr>Lucida Grande</vt:lpstr>
      <vt:lpstr>PT Sans</vt:lpstr>
      <vt:lpstr>PT Sans Caption</vt:lpstr>
      <vt:lpstr>Roboto</vt:lpstr>
      <vt:lpstr>Times</vt:lpstr>
      <vt:lpstr>ヒラギノ角ゴ ProN W3</vt:lpstr>
      <vt:lpstr>Office Theme</vt:lpstr>
      <vt:lpstr>Učna analitika Learning Analytics</vt:lpstr>
      <vt:lpstr>Vprašanja, ki si jih zastavljamo</vt:lpstr>
      <vt:lpstr>PowerPointova predstavitev</vt:lpstr>
      <vt:lpstr>PowerPointova predstavitev</vt:lpstr>
      <vt:lpstr>PowerPointova predstavitev</vt:lpstr>
      <vt:lpstr>Kaj je učna analitika?</vt:lpstr>
      <vt:lpstr>Učna analitika</vt:lpstr>
      <vt:lpstr>Primer:</vt:lpstr>
      <vt:lpstr>Kaj lahko opazujemo</vt:lpstr>
      <vt:lpstr>PowerPointova predstavitev</vt:lpstr>
      <vt:lpstr>PowerPointova predstavitev</vt:lpstr>
      <vt:lpstr>PowerPointova predstavitev</vt:lpstr>
      <vt:lpstr>PowerPointova predstavitev</vt:lpstr>
      <vt:lpstr>Zakaj bi torej rabili učno analitiko?</vt:lpstr>
      <vt:lpstr>PowerPointova predstavitev</vt:lpstr>
      <vt:lpstr>Iskanje  rizičnih učencev </vt:lpstr>
      <vt:lpstr>PowerPointova predstavitev</vt:lpstr>
      <vt:lpstr>PowerPointova predstavitev</vt:lpstr>
      <vt:lpstr>PowerPointova predstavitev</vt:lpstr>
      <vt:lpstr>PowerPointova predstavitev</vt:lpstr>
      <vt:lpstr>Pet glavnih vidikov učne analitike</vt:lpstr>
      <vt:lpstr>Zgodovina tehnik in metod učne analitike</vt:lpstr>
      <vt:lpstr>Tipi podatkov</vt:lpstr>
      <vt:lpstr>Analiza strukturiranih podatkov</vt:lpstr>
      <vt:lpstr>Vizualizacija podatkov</vt:lpstr>
      <vt:lpstr>Napredna vizualizacija podatkov</vt:lpstr>
      <vt:lpstr>Napoved vpisovanja iz podatkov prijav </vt:lpstr>
      <vt:lpstr>PowerPointova predstavitev</vt:lpstr>
      <vt:lpstr>Razlika med učno in akademsko analitiko</vt:lpstr>
      <vt:lpstr>PowerPointova predstavitev</vt:lpstr>
      <vt:lpstr>PowerPointova predstavitev</vt:lpstr>
      <vt:lpstr>Tin Can API</vt:lpstr>
      <vt:lpstr>Open Badges</vt:lpstr>
      <vt:lpstr>Orodja in tehnike za analizo velikih količin izobraževalnih podatkov ?</vt:lpstr>
      <vt:lpstr>Kaj je SNAPP?</vt:lpstr>
      <vt:lpstr>SNAPP – Pogled na forum s ptičje perspektive</vt:lpstr>
      <vt:lpstr>LEMO  (odprtokodna aplikacija)</vt:lpstr>
      <vt:lpstr>ROLE</vt:lpstr>
      <vt:lpstr>NEXT Analytics</vt:lpstr>
      <vt:lpstr>acrobatiq</vt:lpstr>
      <vt:lpstr>Google Analytics v šolah</vt:lpstr>
      <vt:lpstr>Učna analitika in Moodle</vt:lpstr>
      <vt:lpstr>A number of LA tools which interoperate with Moodle</vt:lpstr>
      <vt:lpstr>MGA (Moodle plugin for Google Analytics)</vt:lpstr>
      <vt:lpstr>SmartKlass</vt:lpstr>
      <vt:lpstr>Zaslonska slika SmartKlass: pregled izvajanja študenta</vt:lpstr>
      <vt:lpstr>Etična vprašanja in dileme</vt:lpstr>
      <vt:lpstr>Še vprašanja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Analytics Učna analitika</dc:title>
  <dc:creator>Microsoft account</dc:creator>
  <cp:lastModifiedBy>sasa</cp:lastModifiedBy>
  <cp:revision>104</cp:revision>
  <dcterms:created xsi:type="dcterms:W3CDTF">2015-06-22T15:34:30Z</dcterms:created>
  <dcterms:modified xsi:type="dcterms:W3CDTF">2017-11-02T13:33:46Z</dcterms:modified>
</cp:coreProperties>
</file>