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347" r:id="rId3"/>
    <p:sldId id="348" r:id="rId4"/>
    <p:sldId id="310" r:id="rId5"/>
    <p:sldId id="350" r:id="rId6"/>
    <p:sldId id="334" r:id="rId7"/>
    <p:sldId id="333" r:id="rId8"/>
    <p:sldId id="325" r:id="rId9"/>
    <p:sldId id="322" r:id="rId10"/>
    <p:sldId id="329" r:id="rId11"/>
    <p:sldId id="328" r:id="rId12"/>
    <p:sldId id="338" r:id="rId13"/>
    <p:sldId id="273" r:id="rId14"/>
    <p:sldId id="275" r:id="rId15"/>
    <p:sldId id="326" r:id="rId16"/>
    <p:sldId id="282" r:id="rId17"/>
    <p:sldId id="285" r:id="rId18"/>
    <p:sldId id="335" r:id="rId19"/>
    <p:sldId id="331" r:id="rId20"/>
    <p:sldId id="332" r:id="rId21"/>
    <p:sldId id="341" r:id="rId22"/>
    <p:sldId id="342" r:id="rId23"/>
    <p:sldId id="343" r:id="rId24"/>
    <p:sldId id="344" r:id="rId25"/>
    <p:sldId id="340" r:id="rId26"/>
    <p:sldId id="345" r:id="rId27"/>
    <p:sldId id="346" r:id="rId28"/>
    <p:sldId id="272" r:id="rId29"/>
    <p:sldId id="349" r:id="rId30"/>
    <p:sldId id="308" r:id="rId31"/>
    <p:sldId id="270" r:id="rId32"/>
    <p:sldId id="318" r:id="rId33"/>
    <p:sldId id="290" r:id="rId34"/>
    <p:sldId id="320" r:id="rId35"/>
    <p:sldId id="339" r:id="rId36"/>
    <p:sldId id="291" r:id="rId37"/>
    <p:sldId id="257" r:id="rId38"/>
    <p:sldId id="258" r:id="rId39"/>
    <p:sldId id="313" r:id="rId40"/>
    <p:sldId id="336" r:id="rId41"/>
    <p:sldId id="259" r:id="rId42"/>
    <p:sldId id="295" r:id="rId43"/>
    <p:sldId id="317" r:id="rId44"/>
    <p:sldId id="314" r:id="rId45"/>
    <p:sldId id="315" r:id="rId46"/>
    <p:sldId id="351" r:id="rId47"/>
    <p:sldId id="353" r:id="rId48"/>
    <p:sldId id="354" r:id="rId49"/>
    <p:sldId id="355" r:id="rId50"/>
    <p:sldId id="356" r:id="rId51"/>
    <p:sldId id="357" r:id="rId52"/>
    <p:sldId id="358" r:id="rId53"/>
    <p:sldId id="359" r:id="rId54"/>
    <p:sldId id="360" r:id="rId55"/>
    <p:sldId id="361" r:id="rId56"/>
    <p:sldId id="362" r:id="rId57"/>
    <p:sldId id="363" r:id="rId58"/>
    <p:sldId id="364" r:id="rId59"/>
    <p:sldId id="365" r:id="rId60"/>
    <p:sldId id="316" r:id="rId61"/>
    <p:sldId id="271" r:id="rId62"/>
    <p:sldId id="261" r:id="rId63"/>
    <p:sldId id="262" r:id="rId64"/>
    <p:sldId id="263" r:id="rId65"/>
    <p:sldId id="264" r:id="rId66"/>
    <p:sldId id="265" r:id="rId67"/>
    <p:sldId id="266" r:id="rId68"/>
    <p:sldId id="309" r:id="rId69"/>
    <p:sldId id="267" r:id="rId70"/>
    <p:sldId id="268" r:id="rId71"/>
    <p:sldId id="297" r:id="rId72"/>
    <p:sldId id="312" r:id="rId73"/>
    <p:sldId id="319" r:id="rId74"/>
    <p:sldId id="300" r:id="rId75"/>
    <p:sldId id="304" r:id="rId76"/>
    <p:sldId id="301" r:id="rId77"/>
    <p:sldId id="305" r:id="rId78"/>
    <p:sldId id="303" r:id="rId79"/>
    <p:sldId id="306" r:id="rId80"/>
    <p:sldId id="307" r:id="rId81"/>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howGuides="1">
      <p:cViewPr varScale="1">
        <p:scale>
          <a:sx n="69" d="100"/>
          <a:sy n="69" d="100"/>
        </p:scale>
        <p:origin x="490" y="58"/>
      </p:cViewPr>
      <p:guideLst>
        <p:guide orient="horz" pos="2160"/>
        <p:guide pos="2880"/>
      </p:guideLst>
    </p:cSldViewPr>
  </p:slideViewPr>
  <p:notesTextViewPr>
    <p:cViewPr>
      <p:scale>
        <a:sx n="1" d="1"/>
        <a:sy n="1" d="1"/>
      </p:scale>
      <p:origin x="0" y="0"/>
    </p:cViewPr>
  </p:notesTextViewPr>
  <p:sorterViewPr>
    <p:cViewPr>
      <p:scale>
        <a:sx n="47" d="100"/>
        <a:sy n="47"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5FF33A-4F9D-47A5-B975-6CB1440ABBF9}" type="datetimeFigureOut">
              <a:rPr lang="sl-SI" smtClean="0"/>
              <a:t>14. 12. 2017</a:t>
            </a:fld>
            <a:endParaRPr lang="sl-S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B1ECB2-BD7C-49F3-A56E-7193C376F3C3}" type="slidenum">
              <a:rPr lang="sl-SI" smtClean="0"/>
              <a:t>‹#›</a:t>
            </a:fld>
            <a:endParaRPr lang="sl-SI"/>
          </a:p>
        </p:txBody>
      </p:sp>
    </p:spTree>
    <p:extLst>
      <p:ext uri="{BB962C8B-B14F-4D97-AF65-F5344CB8AC3E}">
        <p14:creationId xmlns:p14="http://schemas.microsoft.com/office/powerpoint/2010/main" val="2789874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B1ECB2-BD7C-49F3-A56E-7193C376F3C3}" type="slidenum">
              <a:rPr lang="sl-SI" smtClean="0"/>
              <a:t>30</a:t>
            </a:fld>
            <a:endParaRPr lang="sl-SI"/>
          </a:p>
        </p:txBody>
      </p:sp>
    </p:spTree>
    <p:extLst>
      <p:ext uri="{BB962C8B-B14F-4D97-AF65-F5344CB8AC3E}">
        <p14:creationId xmlns:p14="http://schemas.microsoft.com/office/powerpoint/2010/main" val="309251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35E815-20AF-4D4F-AD31-6CC27554FF5A}" type="slidenum">
              <a:rPr lang="en-US" sz="1200" smtClean="0"/>
              <a:pPr eaLnBrk="1" hangingPunct="1"/>
              <a:t>76</a:t>
            </a:fld>
            <a:endParaRPr lang="en-US" sz="1200" smtClean="0"/>
          </a:p>
        </p:txBody>
      </p:sp>
      <p:sp>
        <p:nvSpPr>
          <p:cNvPr id="36867" name="Rectangle 1"/>
          <p:cNvSpPr>
            <a:spLocks noGrp="1" noRot="1" noChangeAspect="1" noChangeArrowheads="1" noTextEdit="1"/>
          </p:cNvSpPr>
          <p:nvPr>
            <p:ph type="sldImg"/>
          </p:nvPr>
        </p:nvSpPr>
        <p:spPr>
          <a:ln/>
        </p:spPr>
      </p:sp>
      <p:sp>
        <p:nvSpPr>
          <p:cNvPr id="3686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95000"/>
              </a:lnSpc>
              <a:spcBef>
                <a:spcPct val="0"/>
              </a:spcBef>
            </a:pPr>
            <a:r>
              <a:rPr lang="en-US" sz="1600" smtClean="0">
                <a:solidFill>
                  <a:srgbClr val="000000"/>
                </a:solidFill>
                <a:latin typeface="Arial" charset="0"/>
              </a:rPr>
              <a:t>Show different invitation options</a:t>
            </a:r>
            <a:endParaRPr lang="en-US" smtClean="0">
              <a:latin typeface="Times New Roman" pitchFamily="18" charset="0"/>
            </a:endParaRPr>
          </a:p>
          <a:p>
            <a:pPr eaLnBrk="1" hangingPunct="1">
              <a:lnSpc>
                <a:spcPct val="95000"/>
              </a:lnSpc>
              <a:spcBef>
                <a:spcPct val="0"/>
              </a:spcBef>
            </a:pPr>
            <a:r>
              <a:rPr lang="en-US" sz="1600" smtClean="0">
                <a:solidFill>
                  <a:srgbClr val="000000"/>
                </a:solidFill>
                <a:latin typeface="Arial" charset="0"/>
              </a:rPr>
              <a:t>Demonstrate different email accounts</a:t>
            </a:r>
            <a:endParaRPr lang="en-US" smtClean="0">
              <a:latin typeface="Times New Roman" pitchFamily="18" charset="0"/>
            </a:endParaRPr>
          </a:p>
          <a:p>
            <a:pPr eaLnBrk="1" hangingPunct="1">
              <a:lnSpc>
                <a:spcPct val="95000"/>
              </a:lnSpc>
              <a:spcBef>
                <a:spcPct val="0"/>
              </a:spcBef>
            </a:pPr>
            <a:endParaRPr lang="en-US" sz="1600" smtClean="0">
              <a:solidFill>
                <a:srgbClr val="000000"/>
              </a:solidFill>
              <a:latin typeface="Arial" charset="0"/>
            </a:endParaRPr>
          </a:p>
          <a:p>
            <a:pPr eaLnBrk="1" hangingPunct="1">
              <a:lnSpc>
                <a:spcPct val="95000"/>
              </a:lnSpc>
              <a:spcBef>
                <a:spcPct val="0"/>
              </a:spcBef>
            </a:pPr>
            <a:r>
              <a:rPr lang="en-US" sz="1600" smtClean="0">
                <a:solidFill>
                  <a:srgbClr val="000000"/>
                </a:solidFill>
                <a:latin typeface="Arial" charset="0"/>
              </a:rPr>
              <a:t>While there is a limit to simultaneous editing, people can still view the document.  </a:t>
            </a:r>
          </a:p>
        </p:txBody>
      </p:sp>
    </p:spTree>
    <p:extLst>
      <p:ext uri="{BB962C8B-B14F-4D97-AF65-F5344CB8AC3E}">
        <p14:creationId xmlns:p14="http://schemas.microsoft.com/office/powerpoint/2010/main" val="2118236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0D72639-FC61-4181-A6B6-429D40DA0753}" type="slidenum">
              <a:rPr lang="en-US" sz="1200" smtClean="0"/>
              <a:pPr eaLnBrk="1" hangingPunct="1"/>
              <a:t>78</a:t>
            </a:fld>
            <a:endParaRPr lang="en-US" sz="1200" smtClean="0"/>
          </a:p>
        </p:txBody>
      </p:sp>
      <p:sp>
        <p:nvSpPr>
          <p:cNvPr id="38915" name="Rectangle 1"/>
          <p:cNvSpPr>
            <a:spLocks noGrp="1" noRot="1" noChangeAspect="1" noChangeArrowheads="1" noTextEdit="1"/>
          </p:cNvSpPr>
          <p:nvPr>
            <p:ph type="sldImg"/>
          </p:nvPr>
        </p:nvSpPr>
        <p:spPr>
          <a:ln/>
        </p:spPr>
      </p:sp>
      <p:sp>
        <p:nvSpPr>
          <p:cNvPr id="3891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95000"/>
              </a:lnSpc>
              <a:spcBef>
                <a:spcPct val="0"/>
              </a:spcBef>
            </a:pPr>
            <a:r>
              <a:rPr lang="en-US" sz="1600" smtClean="0">
                <a:solidFill>
                  <a:srgbClr val="000000"/>
                </a:solidFill>
                <a:latin typeface="Arial" charset="0"/>
              </a:rPr>
              <a:t>Show different invitation options</a:t>
            </a:r>
            <a:endParaRPr lang="en-US" smtClean="0">
              <a:latin typeface="Times New Roman" pitchFamily="18" charset="0"/>
            </a:endParaRPr>
          </a:p>
          <a:p>
            <a:pPr eaLnBrk="1" hangingPunct="1">
              <a:lnSpc>
                <a:spcPct val="95000"/>
              </a:lnSpc>
              <a:spcBef>
                <a:spcPct val="0"/>
              </a:spcBef>
            </a:pPr>
            <a:r>
              <a:rPr lang="en-US" sz="1600" smtClean="0">
                <a:solidFill>
                  <a:srgbClr val="000000"/>
                </a:solidFill>
                <a:latin typeface="Arial" charset="0"/>
              </a:rPr>
              <a:t>Demonstrate different email accounts</a:t>
            </a:r>
            <a:endParaRPr lang="en-US" smtClean="0">
              <a:latin typeface="Times New Roman" pitchFamily="18" charset="0"/>
            </a:endParaRPr>
          </a:p>
          <a:p>
            <a:pPr eaLnBrk="1" hangingPunct="1">
              <a:lnSpc>
                <a:spcPct val="95000"/>
              </a:lnSpc>
              <a:spcBef>
                <a:spcPct val="0"/>
              </a:spcBef>
            </a:pPr>
            <a:endParaRPr lang="en-US" sz="1600" smtClean="0">
              <a:solidFill>
                <a:srgbClr val="000000"/>
              </a:solidFill>
              <a:latin typeface="Arial" charset="0"/>
            </a:endParaRPr>
          </a:p>
          <a:p>
            <a:pPr eaLnBrk="1" hangingPunct="1">
              <a:lnSpc>
                <a:spcPct val="95000"/>
              </a:lnSpc>
              <a:spcBef>
                <a:spcPct val="0"/>
              </a:spcBef>
            </a:pPr>
            <a:r>
              <a:rPr lang="en-US" sz="1600" smtClean="0">
                <a:solidFill>
                  <a:srgbClr val="000000"/>
                </a:solidFill>
                <a:latin typeface="Arial" charset="0"/>
              </a:rPr>
              <a:t>While there is a limit to simultaneous editing, people can still view the document.  </a:t>
            </a:r>
          </a:p>
        </p:txBody>
      </p:sp>
    </p:spTree>
    <p:extLst>
      <p:ext uri="{BB962C8B-B14F-4D97-AF65-F5344CB8AC3E}">
        <p14:creationId xmlns:p14="http://schemas.microsoft.com/office/powerpoint/2010/main" val="25429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fld id="{81602A78-9E31-458C-99E3-E0D7C0A1644B}" type="datetimeFigureOut">
              <a:rPr lang="sl-SI" smtClean="0"/>
              <a:t>14. 12. 2017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C342D2C-6E96-4463-A8CE-8995F021C19A}" type="slidenum">
              <a:rPr lang="sl-SI" smtClean="0"/>
              <a:t>‹#›</a:t>
            </a:fld>
            <a:endParaRPr lang="sl-SI"/>
          </a:p>
        </p:txBody>
      </p:sp>
    </p:spTree>
    <p:extLst>
      <p:ext uri="{BB962C8B-B14F-4D97-AF65-F5344CB8AC3E}">
        <p14:creationId xmlns:p14="http://schemas.microsoft.com/office/powerpoint/2010/main" val="114166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81602A78-9E31-458C-99E3-E0D7C0A1644B}" type="datetimeFigureOut">
              <a:rPr lang="sl-SI" smtClean="0"/>
              <a:t>14. 12. 2017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C342D2C-6E96-4463-A8CE-8995F021C19A}" type="slidenum">
              <a:rPr lang="sl-SI" smtClean="0"/>
              <a:t>‹#›</a:t>
            </a:fld>
            <a:endParaRPr lang="sl-SI"/>
          </a:p>
        </p:txBody>
      </p:sp>
    </p:spTree>
    <p:extLst>
      <p:ext uri="{BB962C8B-B14F-4D97-AF65-F5344CB8AC3E}">
        <p14:creationId xmlns:p14="http://schemas.microsoft.com/office/powerpoint/2010/main" val="3043873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81602A78-9E31-458C-99E3-E0D7C0A1644B}" type="datetimeFigureOut">
              <a:rPr lang="sl-SI" smtClean="0"/>
              <a:t>14. 12. 2017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C342D2C-6E96-4463-A8CE-8995F021C19A}" type="slidenum">
              <a:rPr lang="sl-SI" smtClean="0"/>
              <a:t>‹#›</a:t>
            </a:fld>
            <a:endParaRPr lang="sl-SI"/>
          </a:p>
        </p:txBody>
      </p:sp>
    </p:spTree>
    <p:extLst>
      <p:ext uri="{BB962C8B-B14F-4D97-AF65-F5344CB8AC3E}">
        <p14:creationId xmlns:p14="http://schemas.microsoft.com/office/powerpoint/2010/main" val="333086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a:solidFill>
                  <a:srgbClr val="FF0000"/>
                </a:solidFill>
              </a:defRPr>
            </a:lvl1p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Tree>
    <p:extLst>
      <p:ext uri="{BB962C8B-B14F-4D97-AF65-F5344CB8AC3E}">
        <p14:creationId xmlns:p14="http://schemas.microsoft.com/office/powerpoint/2010/main" val="3092186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602A78-9E31-458C-99E3-E0D7C0A1644B}" type="datetimeFigureOut">
              <a:rPr lang="sl-SI" smtClean="0"/>
              <a:t>14. 12. 2017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C342D2C-6E96-4463-A8CE-8995F021C19A}" type="slidenum">
              <a:rPr lang="sl-SI" smtClean="0"/>
              <a:t>‹#›</a:t>
            </a:fld>
            <a:endParaRPr lang="sl-SI"/>
          </a:p>
        </p:txBody>
      </p:sp>
    </p:spTree>
    <p:extLst>
      <p:ext uri="{BB962C8B-B14F-4D97-AF65-F5344CB8AC3E}">
        <p14:creationId xmlns:p14="http://schemas.microsoft.com/office/powerpoint/2010/main" val="1349346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fld id="{81602A78-9E31-458C-99E3-E0D7C0A1644B}" type="datetimeFigureOut">
              <a:rPr lang="sl-SI" smtClean="0"/>
              <a:t>14. 12. 2017</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2C342D2C-6E96-4463-A8CE-8995F021C19A}" type="slidenum">
              <a:rPr lang="sl-SI" smtClean="0"/>
              <a:t>‹#›</a:t>
            </a:fld>
            <a:endParaRPr lang="sl-SI"/>
          </a:p>
        </p:txBody>
      </p:sp>
    </p:spTree>
    <p:extLst>
      <p:ext uri="{BB962C8B-B14F-4D97-AF65-F5344CB8AC3E}">
        <p14:creationId xmlns:p14="http://schemas.microsoft.com/office/powerpoint/2010/main" val="406287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fld id="{81602A78-9E31-458C-99E3-E0D7C0A1644B}" type="datetimeFigureOut">
              <a:rPr lang="sl-SI" smtClean="0"/>
              <a:t>14. 12. 2017</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2C342D2C-6E96-4463-A8CE-8995F021C19A}" type="slidenum">
              <a:rPr lang="sl-SI" smtClean="0"/>
              <a:t>‹#›</a:t>
            </a:fld>
            <a:endParaRPr lang="sl-SI"/>
          </a:p>
        </p:txBody>
      </p:sp>
    </p:spTree>
    <p:extLst>
      <p:ext uri="{BB962C8B-B14F-4D97-AF65-F5344CB8AC3E}">
        <p14:creationId xmlns:p14="http://schemas.microsoft.com/office/powerpoint/2010/main" val="116373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fld id="{81602A78-9E31-458C-99E3-E0D7C0A1644B}" type="datetimeFigureOut">
              <a:rPr lang="sl-SI" smtClean="0"/>
              <a:t>14. 12. 2017</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2C342D2C-6E96-4463-A8CE-8995F021C19A}" type="slidenum">
              <a:rPr lang="sl-SI" smtClean="0"/>
              <a:t>‹#›</a:t>
            </a:fld>
            <a:endParaRPr lang="sl-SI"/>
          </a:p>
        </p:txBody>
      </p:sp>
    </p:spTree>
    <p:extLst>
      <p:ext uri="{BB962C8B-B14F-4D97-AF65-F5344CB8AC3E}">
        <p14:creationId xmlns:p14="http://schemas.microsoft.com/office/powerpoint/2010/main" val="289661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02A78-9E31-458C-99E3-E0D7C0A1644B}" type="datetimeFigureOut">
              <a:rPr lang="sl-SI" smtClean="0"/>
              <a:t>14. 12. 2017</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2C342D2C-6E96-4463-A8CE-8995F021C19A}" type="slidenum">
              <a:rPr lang="sl-SI" smtClean="0"/>
              <a:t>‹#›</a:t>
            </a:fld>
            <a:endParaRPr lang="sl-SI"/>
          </a:p>
        </p:txBody>
      </p:sp>
    </p:spTree>
    <p:extLst>
      <p:ext uri="{BB962C8B-B14F-4D97-AF65-F5344CB8AC3E}">
        <p14:creationId xmlns:p14="http://schemas.microsoft.com/office/powerpoint/2010/main" val="4125677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02A78-9E31-458C-99E3-E0D7C0A1644B}" type="datetimeFigureOut">
              <a:rPr lang="sl-SI" smtClean="0"/>
              <a:t>14. 12. 2017</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2C342D2C-6E96-4463-A8CE-8995F021C19A}" type="slidenum">
              <a:rPr lang="sl-SI" smtClean="0"/>
              <a:t>‹#›</a:t>
            </a:fld>
            <a:endParaRPr lang="sl-SI"/>
          </a:p>
        </p:txBody>
      </p:sp>
    </p:spTree>
    <p:extLst>
      <p:ext uri="{BB962C8B-B14F-4D97-AF65-F5344CB8AC3E}">
        <p14:creationId xmlns:p14="http://schemas.microsoft.com/office/powerpoint/2010/main" val="2834247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02A78-9E31-458C-99E3-E0D7C0A1644B}" type="datetimeFigureOut">
              <a:rPr lang="sl-SI" smtClean="0"/>
              <a:t>14. 12. 2017</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2C342D2C-6E96-4463-A8CE-8995F021C19A}" type="slidenum">
              <a:rPr lang="sl-SI" smtClean="0"/>
              <a:t>‹#›</a:t>
            </a:fld>
            <a:endParaRPr lang="sl-SI"/>
          </a:p>
        </p:txBody>
      </p:sp>
    </p:spTree>
    <p:extLst>
      <p:ext uri="{BB962C8B-B14F-4D97-AF65-F5344CB8AC3E}">
        <p14:creationId xmlns:p14="http://schemas.microsoft.com/office/powerpoint/2010/main" val="2294268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02A78-9E31-458C-99E3-E0D7C0A1644B}" type="datetimeFigureOut">
              <a:rPr lang="sl-SI" smtClean="0"/>
              <a:t>14. 12. 2017</a:t>
            </a:fld>
            <a:endParaRPr lang="sl-S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42D2C-6E96-4463-A8CE-8995F021C19A}" type="slidenum">
              <a:rPr lang="sl-SI" smtClean="0"/>
              <a:t>‹#›</a:t>
            </a:fld>
            <a:endParaRPr lang="sl-SI"/>
          </a:p>
        </p:txBody>
      </p:sp>
    </p:spTree>
    <p:extLst>
      <p:ext uri="{BB962C8B-B14F-4D97-AF65-F5344CB8AC3E}">
        <p14:creationId xmlns:p14="http://schemas.microsoft.com/office/powerpoint/2010/main" val="1587011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socrative.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getkahoot.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ebclicker.org/home/webclicke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lecturetools.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rn5pNedkY8M" TargetMode="External"/><Relationship Id="rId7" Type="http://schemas.openxmlformats.org/officeDocument/2006/relationships/hyperlink" Target="https://www.edsurge.com/news/2013-10-22-lessons-from-the-downfall-of-interactive-whiteboards" TargetMode="External"/><Relationship Id="rId2" Type="http://schemas.openxmlformats.org/officeDocument/2006/relationships/hyperlink" Target="http://www.youtube.com/watch?v=0U05WeXPGlk"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colos.fri.uni-lj.si/colos/xyzServer/si/remote.html" TargetMode="External"/><Relationship Id="rId2" Type="http://schemas.openxmlformats.org/officeDocument/2006/relationships/hyperlink" Target="http://colos.fri.uni-lj.si/colos/xyzServer/si/xyzMobile.html"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blog.lucidmeetings.com/blog/25-tools-for-online-brainstorming-and-decision-making-in-meetings#mswordlive" TargetMode="External"/><Relationship Id="rId7" Type="http://schemas.openxmlformats.org/officeDocument/2006/relationships/image" Target="../media/image33.png"/><Relationship Id="rId2" Type="http://schemas.openxmlformats.org/officeDocument/2006/relationships/hyperlink" Target="http://blog.lucidmeetings.com/blog/25-tools-for-online-brainstorming-and-decision-making-in-meetings#googledocs" TargetMode="External"/><Relationship Id="rId1" Type="http://schemas.openxmlformats.org/officeDocument/2006/relationships/slideLayout" Target="../slideLayouts/slideLayout2.xml"/><Relationship Id="rId6" Type="http://schemas.openxmlformats.org/officeDocument/2006/relationships/hyperlink" Target="https://mural.co/" TargetMode="External"/><Relationship Id="rId5" Type="http://schemas.openxmlformats.org/officeDocument/2006/relationships/hyperlink" Target="http://blog.lucidmeetings.com/blog/25-tools-for-online-brainstorming-and-decision-making-in-meetings#quip" TargetMode="External"/><Relationship Id="rId4" Type="http://schemas.openxmlformats.org/officeDocument/2006/relationships/hyperlink" Target="http://blog.lucidmeetings.com/blog/25-tools-for-online-brainstorming-and-decision-making-in-meetings#etherpa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stormboard.co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onlinecollegecourses.com/2010/11/04/50-free-fabulous-tools-for-mind-mapping-brainstormin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CxLDsWHsQ1g" TargetMode="External"/><Relationship Id="rId2" Type="http://schemas.openxmlformats.org/officeDocument/2006/relationships/hyperlink" Target="http://popplet.com/"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elearnqueen.blogspot.si/2012/04/build-your-own-flashcards-online-and.html" TargetMode="External"/><Relationship Id="rId1" Type="http://schemas.openxmlformats.org/officeDocument/2006/relationships/slideLayout" Target="../slideLayouts/slideLayout2.xml"/><Relationship Id="rId5" Type="http://schemas.openxmlformats.org/officeDocument/2006/relationships/hyperlink" Target="https://quizlet.com/226055/flashcards" TargetMode="Externa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hyperlink" Target="https://www.learn-js.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aqurate.kingston.ac.uk/"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Program%20Files%20(x86)/exe/exe.exe"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wondershare.net/pro/quizcreator.html" TargetMode="External"/><Relationship Id="rId2" Type="http://schemas.openxmlformats.org/officeDocument/2006/relationships/hyperlink" Target="http://colos.fri.uni-lj.si/eri/INFORMATIKA/PROGRAMIRANJE/QUIZ/programiranje.html"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hotpot.uvic.ca/index.php" TargetMode="External"/><Relationship Id="rId1" Type="http://schemas.openxmlformats.org/officeDocument/2006/relationships/slideLayout" Target="../slideLayouts/slideLayout2.xml"/><Relationship Id="rId4" Type="http://schemas.openxmlformats.org/officeDocument/2006/relationships/hyperlink" Target="http://www.youtube.com/watch?v=NzfNpOd5W8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quizfaber.com/index.php/e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questionwriter.co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imsglobal.org/questio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en.wikipedia.org/wiki/QTI"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2.ph.ed.ac.uk/qtiwork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CnnP0uCqD4k&amp;feature=related" TargetMode="External"/><Relationship Id="rId2" Type="http://schemas.openxmlformats.org/officeDocument/2006/relationships/hyperlink" Target="http://downloads01.smarttech.com/media/flash/tours/responsedemo/index.html"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onyx-editor.org/onyx/editor?6&amp;lang=en"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e-teach.ch/qplayer.php?url=qplayer.EN&amp;page=presentation"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xquestion.com/QTILinks.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google.si/search?q=qti+moodle&amp;ie=utf-8&amp;oe=utf-8&amp;aq=t&amp;rls=org.mozilla:en-US:official&amp;client=firefox-a&amp;channel=fflb"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slideshare.net/WKMcIntosh/what-is-examview"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cid.vcc.ca/p1-dl/instructions/moodle/GIFT-format.html" TargetMode="External"/><Relationship Id="rId1" Type="http://schemas.openxmlformats.org/officeDocument/2006/relationships/slideLayout" Target="../slideLayouts/slideLayout2.xml"/><Relationship Id="rId4" Type="http://schemas.openxmlformats.org/officeDocument/2006/relationships/hyperlink" Target="../../../INTERNO/KLIKER/QUIZ/MoodleEd/moodleed.exe"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AAA/NATECAJ/dan2_1.ppt" TargetMode="Externa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collabedit.co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codechat.net/"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coderpad.io/"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plickers.com/"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codebunk.co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codassium.com/"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cs.joensuu.fi/jeliot/" TargetMode="External"/><Relationship Id="rId1" Type="http://schemas.openxmlformats.org/officeDocument/2006/relationships/slideLayout" Target="../slideLayouts/slideLayout2.xml"/><Relationship Id="rId4" Type="http://schemas.openxmlformats.org/officeDocument/2006/relationships/hyperlink" Target="../../Program%20Files%20(x86)/Jeliot3/Jeliot%203.lnk"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pythontutor.com/visualize.html#mode=edit"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localhost:8080/visualize.html" TargetMode="External"/><Relationship Id="rId2" Type="http://schemas.openxmlformats.org/officeDocument/2006/relationships/hyperlink" Target="../../../wamp/www/OPT/startServer.bat" TargetMode="Externa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codeskulptor.or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212.235.189.237/SKULPT/SKULPT2/" TargetMode="External"/><Relationship Id="rId2" Type="http://schemas.openxmlformats.org/officeDocument/2006/relationships/hyperlink" Target="http://212.235.189.237/SKULPT/SKULPT1/"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212.235.189.237/SKULPT/SKULPT4/" TargetMode="External"/><Relationship Id="rId4" Type="http://schemas.openxmlformats.org/officeDocument/2006/relationships/hyperlink" Target="http://212.235.189.237/SKULPT/SKULPT3/"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www.tutorialspoint.com/python/index.htm"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cscircles.cemc.uwaterloo.ca/console/"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brython.inf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respondus.com/products/lockdown.shtml" TargetMode="External"/><Relationship Id="rId1" Type="http://schemas.openxmlformats.org/officeDocument/2006/relationships/slideLayout" Target="../slideLayouts/slideLayout2.xml"/><Relationship Id="rId4" Type="http://schemas.openxmlformats.org/officeDocument/2006/relationships/hyperlink" Target="http://www.respondus.com/products/lockdown-browser/demos.shtml"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docs.google.co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formtools.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surveymonkey.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1484784"/>
            <a:ext cx="9036496" cy="1470025"/>
          </a:xfrm>
        </p:spPr>
        <p:txBody>
          <a:bodyPr>
            <a:noAutofit/>
          </a:bodyPr>
          <a:lstStyle/>
          <a:p>
            <a:r>
              <a:rPr lang="sl-SI" sz="6600" dirty="0" smtClean="0">
                <a:solidFill>
                  <a:srgbClr val="FF0000"/>
                </a:solidFill>
              </a:rPr>
              <a:t>Elektronska interakcija</a:t>
            </a:r>
            <a:endParaRPr lang="sl-SI" sz="6600" dirty="0">
              <a:solidFill>
                <a:srgbClr val="FF0000"/>
              </a:solidFill>
            </a:endParaRPr>
          </a:p>
        </p:txBody>
      </p:sp>
      <p:sp>
        <p:nvSpPr>
          <p:cNvPr id="3" name="Subtitle 2"/>
          <p:cNvSpPr>
            <a:spLocks noGrp="1"/>
          </p:cNvSpPr>
          <p:nvPr>
            <p:ph type="subTitle" idx="1"/>
          </p:nvPr>
        </p:nvSpPr>
        <p:spPr>
          <a:xfrm>
            <a:off x="4572000" y="5109128"/>
            <a:ext cx="4572000" cy="720080"/>
          </a:xfrm>
        </p:spPr>
        <p:txBody>
          <a:bodyPr/>
          <a:lstStyle/>
          <a:p>
            <a:r>
              <a:rPr lang="sl-SI" dirty="0" smtClean="0">
                <a:solidFill>
                  <a:schemeClr val="tx1"/>
                </a:solidFill>
              </a:rPr>
              <a:t>Saša Divjak</a:t>
            </a:r>
            <a:endParaRPr lang="sl-SI" dirty="0">
              <a:solidFill>
                <a:schemeClr val="tx1"/>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169" y="3189962"/>
            <a:ext cx="2050331" cy="304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1979712" y="3176972"/>
            <a:ext cx="936104" cy="504056"/>
          </a:xfrm>
          <a:prstGeom prst="roundRect">
            <a:avLst/>
          </a:prstGeom>
          <a:solidFill>
            <a:srgbClr val="4F81BD">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Rounded Rectangle 5"/>
          <p:cNvSpPr/>
          <p:nvPr/>
        </p:nvSpPr>
        <p:spPr>
          <a:xfrm>
            <a:off x="3139231" y="3176972"/>
            <a:ext cx="936104" cy="504056"/>
          </a:xfrm>
          <a:prstGeom prst="roundRect">
            <a:avLst/>
          </a:prstGeom>
          <a:solidFill>
            <a:srgbClr val="4F81BD">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Rounded Rectangle 6"/>
          <p:cNvSpPr/>
          <p:nvPr/>
        </p:nvSpPr>
        <p:spPr>
          <a:xfrm>
            <a:off x="4372909" y="3183467"/>
            <a:ext cx="936104" cy="504056"/>
          </a:xfrm>
          <a:prstGeom prst="roundRect">
            <a:avLst/>
          </a:prstGeom>
          <a:solidFill>
            <a:srgbClr val="4F81BD">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Rounded Rectangle 7"/>
          <p:cNvSpPr/>
          <p:nvPr/>
        </p:nvSpPr>
        <p:spPr>
          <a:xfrm>
            <a:off x="5580112" y="3189962"/>
            <a:ext cx="936104" cy="504056"/>
          </a:xfrm>
          <a:prstGeom prst="roundRect">
            <a:avLst/>
          </a:prstGeom>
          <a:solidFill>
            <a:srgbClr val="4F81BD">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764303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err="1" smtClean="0">
                <a:hlinkClick r:id="rId2"/>
              </a:rPr>
              <a:t>Socrative</a:t>
            </a:r>
            <a:endParaRPr lang="en-US" dirty="0"/>
          </a:p>
        </p:txBody>
      </p:sp>
      <p:pic>
        <p:nvPicPr>
          <p:cNvPr id="4" name="Picture 3"/>
          <p:cNvPicPr>
            <a:picLocks noChangeAspect="1"/>
          </p:cNvPicPr>
          <p:nvPr/>
        </p:nvPicPr>
        <p:blipFill>
          <a:blip r:embed="rId3"/>
          <a:stretch>
            <a:fillRect/>
          </a:stretch>
        </p:blipFill>
        <p:spPr>
          <a:xfrm>
            <a:off x="0" y="1143000"/>
            <a:ext cx="9144000" cy="5715000"/>
          </a:xfrm>
          <a:prstGeom prst="rect">
            <a:avLst/>
          </a:prstGeom>
        </p:spPr>
      </p:pic>
    </p:spTree>
    <p:extLst>
      <p:ext uri="{BB962C8B-B14F-4D97-AF65-F5344CB8AC3E}">
        <p14:creationId xmlns:p14="http://schemas.microsoft.com/office/powerpoint/2010/main" val="1819620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err="1" smtClean="0">
                <a:hlinkClick r:id="rId2"/>
              </a:rPr>
              <a:t>Kahoot</a:t>
            </a:r>
            <a:endParaRPr lang="en-US" dirty="0"/>
          </a:p>
        </p:txBody>
      </p:sp>
      <p:pic>
        <p:nvPicPr>
          <p:cNvPr id="4" name="Picture 3"/>
          <p:cNvPicPr>
            <a:picLocks noChangeAspect="1"/>
          </p:cNvPicPr>
          <p:nvPr/>
        </p:nvPicPr>
        <p:blipFill>
          <a:blip r:embed="rId3"/>
          <a:stretch>
            <a:fillRect/>
          </a:stretch>
        </p:blipFill>
        <p:spPr>
          <a:xfrm>
            <a:off x="188775" y="1340768"/>
            <a:ext cx="8827572" cy="5517232"/>
          </a:xfrm>
          <a:prstGeom prst="rect">
            <a:avLst/>
          </a:prstGeom>
        </p:spPr>
      </p:pic>
    </p:spTree>
    <p:extLst>
      <p:ext uri="{BB962C8B-B14F-4D97-AF65-F5344CB8AC3E}">
        <p14:creationId xmlns:p14="http://schemas.microsoft.com/office/powerpoint/2010/main" val="1364593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hlinkClick r:id="rId2"/>
              </a:rPr>
              <a:t>WebClicker.org</a:t>
            </a:r>
            <a:endParaRPr lang="sl-SI" dirty="0"/>
          </a:p>
        </p:txBody>
      </p:sp>
      <p:pic>
        <p:nvPicPr>
          <p:cNvPr id="4" name="Slika 3"/>
          <p:cNvPicPr>
            <a:picLocks noChangeAspect="1"/>
          </p:cNvPicPr>
          <p:nvPr/>
        </p:nvPicPr>
        <p:blipFill>
          <a:blip r:embed="rId3"/>
          <a:stretch>
            <a:fillRect/>
          </a:stretch>
        </p:blipFill>
        <p:spPr>
          <a:xfrm>
            <a:off x="0" y="1556791"/>
            <a:ext cx="9222555" cy="3891683"/>
          </a:xfrm>
          <a:prstGeom prst="rect">
            <a:avLst/>
          </a:prstGeom>
        </p:spPr>
      </p:pic>
    </p:spTree>
    <p:extLst>
      <p:ext uri="{BB962C8B-B14F-4D97-AF65-F5344CB8AC3E}">
        <p14:creationId xmlns:p14="http://schemas.microsoft.com/office/powerpoint/2010/main" val="3500777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251520" y="185599"/>
            <a:ext cx="8712968" cy="795129"/>
          </a:xfrm>
          <a:effectLst>
            <a:outerShdw dist="38099" dir="3420039" algn="ctr" rotWithShape="0">
              <a:schemeClr val="bg2">
                <a:alpha val="50000"/>
              </a:schemeClr>
            </a:outerShdw>
          </a:effectLst>
        </p:spPr>
        <p:txBody>
          <a:bodyPr anchor="t">
            <a:normAutofit fontScale="90000"/>
          </a:bodyPr>
          <a:lstStyle/>
          <a:p>
            <a:pPr eaLnBrk="1" hangingPunct="1"/>
            <a:r>
              <a:rPr lang="en-US" sz="4800" dirty="0" err="1" smtClean="0">
                <a:solidFill>
                  <a:srgbClr val="FF0000"/>
                </a:solidFill>
                <a:latin typeface="American Typewriter" charset="0"/>
                <a:ea typeface="American Typewriter" charset="0"/>
                <a:cs typeface="American Typewriter" charset="0"/>
                <a:sym typeface="American Typewriter" charset="0"/>
                <a:hlinkClick r:id="rId2"/>
              </a:rPr>
              <a:t>LectureTools</a:t>
            </a:r>
            <a:r>
              <a:rPr lang="en-US" sz="4800" dirty="0">
                <a:solidFill>
                  <a:srgbClr val="FF0000"/>
                </a:solidFill>
                <a:latin typeface="American Typewriter" charset="0"/>
                <a:ea typeface="ヒラギノ明朝 ProN W3" charset="0"/>
                <a:cs typeface="ヒラギノ明朝 ProN W3" charset="0"/>
                <a:sym typeface="American Typewriter" charset="0"/>
                <a:hlinkClick r:id="rId2"/>
              </a:rPr>
              <a:t/>
            </a:r>
            <a:br>
              <a:rPr lang="en-US" sz="4800" dirty="0">
                <a:solidFill>
                  <a:srgbClr val="FF0000"/>
                </a:solidFill>
                <a:latin typeface="American Typewriter" charset="0"/>
                <a:ea typeface="ヒラギノ明朝 ProN W3" charset="0"/>
                <a:cs typeface="ヒラギノ明朝 ProN W3" charset="0"/>
                <a:sym typeface="American Typewriter" charset="0"/>
                <a:hlinkClick r:id="rId2"/>
              </a:rPr>
            </a:br>
            <a:endParaRPr lang="en-US" sz="2400" dirty="0" smtClean="0">
              <a:solidFill>
                <a:srgbClr val="FF0000"/>
              </a:solidFill>
              <a:latin typeface="American Typewriter" charset="0"/>
              <a:ea typeface="American Typewriter" charset="0"/>
              <a:cs typeface="American Typewriter" charset="0"/>
              <a:sym typeface="American Typewriter"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717040"/>
            <a:ext cx="8128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980728"/>
            <a:ext cx="8784976" cy="461665"/>
          </a:xfrm>
          <a:prstGeom prst="rect">
            <a:avLst/>
          </a:prstGeom>
          <a:noFill/>
        </p:spPr>
        <p:txBody>
          <a:bodyPr wrap="square" rtlCol="0">
            <a:spAutoFit/>
          </a:bodyPr>
          <a:lstStyle/>
          <a:p>
            <a:r>
              <a:rPr lang="sl-SI" sz="2400" dirty="0">
                <a:latin typeface="American Typewriter" charset="0"/>
                <a:ea typeface="ヒラギノ明朝 ProN W3" charset="0"/>
                <a:cs typeface="ヒラギノ明朝 ProN W3" charset="0"/>
                <a:sym typeface="American Typewriter" charset="0"/>
              </a:rPr>
              <a:t>Spletna alternativa razrednim odzivnikom (clickers, responders)</a:t>
            </a:r>
            <a:endParaRPr lang="sl-SI" sz="2400" dirty="0"/>
          </a:p>
        </p:txBody>
      </p:sp>
    </p:spTree>
    <p:extLst>
      <p:ext uri="{BB962C8B-B14F-4D97-AF65-F5344CB8AC3E}">
        <p14:creationId xmlns:p14="http://schemas.microsoft.com/office/powerpoint/2010/main" val="1136305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150689" y="49113"/>
            <a:ext cx="8804672" cy="446484"/>
          </a:xfrm>
          <a:prstGeom prst="rect">
            <a:avLst/>
          </a:prstGeom>
          <a:noFill/>
          <a:ln>
            <a:noFill/>
          </a:ln>
          <a:effectLst>
            <a:outerShdw dist="25399" dir="27000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a:r>
              <a:rPr lang="sl-SI" sz="2500" dirty="0" smtClean="0">
                <a:solidFill>
                  <a:srgbClr val="FF0000"/>
                </a:solidFill>
                <a:latin typeface="American Typewriter" charset="0"/>
                <a:ea typeface="American Typewriter" charset="0"/>
                <a:cs typeface="American Typewriter" charset="0"/>
                <a:sym typeface="American Typewriter" charset="0"/>
              </a:rPr>
              <a:t>Pogled študenta</a:t>
            </a:r>
            <a:r>
              <a:rPr lang="en-US" sz="2500" dirty="0" smtClean="0">
                <a:solidFill>
                  <a:srgbClr val="FF0000"/>
                </a:solidFill>
                <a:latin typeface="American Typewriter" charset="0"/>
                <a:ea typeface="American Typewriter" charset="0"/>
                <a:cs typeface="American Typewriter" charset="0"/>
                <a:sym typeface="American Typewriter" charset="0"/>
              </a:rPr>
              <a:t>: Social</a:t>
            </a:r>
            <a:r>
              <a:rPr lang="sl-SI" sz="2500" dirty="0" smtClean="0">
                <a:solidFill>
                  <a:srgbClr val="FF0000"/>
                </a:solidFill>
                <a:latin typeface="American Typewriter" charset="0"/>
                <a:ea typeface="American Typewriter" charset="0"/>
                <a:cs typeface="American Typewriter" charset="0"/>
                <a:sym typeface="American Typewriter" charset="0"/>
              </a:rPr>
              <a:t>no mreženje</a:t>
            </a:r>
            <a:endParaRPr lang="en-US" sz="2500" dirty="0">
              <a:solidFill>
                <a:srgbClr val="FF0000"/>
              </a:solidFill>
              <a:latin typeface="American Typewriter" charset="0"/>
              <a:ea typeface="American Typewriter" charset="0"/>
              <a:cs typeface="American Typewriter" charset="0"/>
              <a:sym typeface="American Typewriter" charset="0"/>
            </a:endParaRP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6149"/>
            <a:ext cx="9144001" cy="5793402"/>
          </a:xfrm>
          <a:prstGeom prst="rect">
            <a:avLst/>
          </a:prstGeom>
          <a:noFill/>
          <a:ln w="12700">
            <a:solidFill>
              <a:srgbClr val="000000"/>
            </a:solidFill>
            <a:miter lim="800000"/>
            <a:headEnd/>
            <a:tailEnd/>
          </a:ln>
          <a:effectLst>
            <a:outerShdw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405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7659" y="1585063"/>
            <a:ext cx="2667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559" y="3337663"/>
            <a:ext cx="2286000" cy="2133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54759" y="4417473"/>
            <a:ext cx="2286000" cy="2133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636159" y="3504931"/>
            <a:ext cx="2286000" cy="2133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31509" y="1927963"/>
            <a:ext cx="1398548" cy="228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err="1" smtClean="0">
                <a:solidFill>
                  <a:schemeClr val="tx1"/>
                </a:solidFill>
              </a:rPr>
              <a:t>Room</a:t>
            </a:r>
            <a:r>
              <a:rPr lang="en-US" sz="1600" dirty="0" smtClean="0">
                <a:solidFill>
                  <a:schemeClr val="tx1"/>
                </a:solidFill>
              </a:rPr>
              <a:t>1</a:t>
            </a:r>
            <a:endParaRPr lang="en-US" sz="1600" dirty="0">
              <a:solidFill>
                <a:schemeClr val="tx1"/>
              </a:solidFill>
            </a:endParaRPr>
          </a:p>
        </p:txBody>
      </p:sp>
      <p:sp>
        <p:nvSpPr>
          <p:cNvPr id="32" name="Rectangle 31"/>
          <p:cNvSpPr/>
          <p:nvPr/>
        </p:nvSpPr>
        <p:spPr>
          <a:xfrm>
            <a:off x="3631509" y="2213248"/>
            <a:ext cx="1398548" cy="228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err="1" smtClean="0">
                <a:solidFill>
                  <a:schemeClr val="tx1"/>
                </a:solidFill>
              </a:rPr>
              <a:t>Room</a:t>
            </a:r>
            <a:r>
              <a:rPr lang="en-US" sz="1600" dirty="0" smtClean="0">
                <a:solidFill>
                  <a:schemeClr val="tx1"/>
                </a:solidFill>
              </a:rPr>
              <a:t>2</a:t>
            </a:r>
            <a:endParaRPr lang="en-US" sz="1600" dirty="0">
              <a:solidFill>
                <a:schemeClr val="tx1"/>
              </a:solidFill>
            </a:endParaRPr>
          </a:p>
        </p:txBody>
      </p:sp>
      <p:sp>
        <p:nvSpPr>
          <p:cNvPr id="33" name="Rectangle 32"/>
          <p:cNvSpPr/>
          <p:nvPr/>
        </p:nvSpPr>
        <p:spPr>
          <a:xfrm>
            <a:off x="3611418" y="2575663"/>
            <a:ext cx="1398548" cy="228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err="1" smtClean="0">
                <a:solidFill>
                  <a:schemeClr val="tx1"/>
                </a:solidFill>
              </a:rPr>
              <a:t>Room</a:t>
            </a:r>
            <a:r>
              <a:rPr lang="en-US" sz="1600" dirty="0" smtClean="0">
                <a:solidFill>
                  <a:schemeClr val="tx1"/>
                </a:solidFill>
              </a:rPr>
              <a:t> n</a:t>
            </a:r>
            <a:endParaRPr lang="en-US" sz="1600" dirty="0">
              <a:solidFill>
                <a:schemeClr val="tx1"/>
              </a:solidFill>
            </a:endParaRPr>
          </a:p>
        </p:txBody>
      </p:sp>
      <p:sp>
        <p:nvSpPr>
          <p:cNvPr id="12" name="TextBox 11"/>
          <p:cNvSpPr txBox="1"/>
          <p:nvPr/>
        </p:nvSpPr>
        <p:spPr>
          <a:xfrm>
            <a:off x="3922784" y="1558631"/>
            <a:ext cx="1583767" cy="369332"/>
          </a:xfrm>
          <a:prstGeom prst="rect">
            <a:avLst/>
          </a:prstGeom>
          <a:noFill/>
        </p:spPr>
        <p:txBody>
          <a:bodyPr wrap="none" rtlCol="0">
            <a:spAutoFit/>
          </a:bodyPr>
          <a:lstStyle/>
          <a:p>
            <a:r>
              <a:rPr lang="en-US" dirty="0" err="1" smtClean="0">
                <a:solidFill>
                  <a:srgbClr val="FFFF00"/>
                </a:solidFill>
              </a:rPr>
              <a:t>KlikerServer</a:t>
            </a:r>
            <a:r>
              <a:rPr lang="sl-SI" dirty="0" smtClean="0">
                <a:solidFill>
                  <a:srgbClr val="FFFF00"/>
                </a:solidFill>
              </a:rPr>
              <a:t>.jar</a:t>
            </a:r>
            <a:endParaRPr lang="en-US" dirty="0">
              <a:solidFill>
                <a:srgbClr val="FFFF00"/>
              </a:solidFill>
            </a:endParaRPr>
          </a:p>
        </p:txBody>
      </p:sp>
      <p:cxnSp>
        <p:nvCxnSpPr>
          <p:cNvPr id="20" name="Straight Arrow Connector 19"/>
          <p:cNvCxnSpPr/>
          <p:nvPr/>
        </p:nvCxnSpPr>
        <p:spPr>
          <a:xfrm flipH="1">
            <a:off x="1665734" y="2060848"/>
            <a:ext cx="2207923" cy="1313638"/>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397659" y="2270863"/>
            <a:ext cx="423068" cy="223965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4896571" y="2689964"/>
            <a:ext cx="2743611" cy="1187717"/>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99592" y="2060848"/>
            <a:ext cx="3023192" cy="2476674"/>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1596569" y="2060848"/>
            <a:ext cx="2326215" cy="2602412"/>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46" idx="0"/>
          </p:cNvCxnSpPr>
          <p:nvPr/>
        </p:nvCxnSpPr>
        <p:spPr>
          <a:xfrm flipH="1">
            <a:off x="2019830" y="2060848"/>
            <a:ext cx="1853828" cy="258703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3442263" y="2327548"/>
            <a:ext cx="378464" cy="314371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820727" y="2327548"/>
            <a:ext cx="328478" cy="342667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820727" y="2441848"/>
            <a:ext cx="902157" cy="3264399"/>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896570" y="2689963"/>
            <a:ext cx="1968189" cy="2073009"/>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896570" y="2689963"/>
            <a:ext cx="2648607" cy="2073009"/>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896570" y="2782889"/>
            <a:ext cx="3447795" cy="1880371"/>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2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941" y="3424773"/>
            <a:ext cx="1208232" cy="79929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5895" y="4510513"/>
            <a:ext cx="1208232" cy="79929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2958" y="3622708"/>
            <a:ext cx="1156425" cy="76502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304" y="4560561"/>
            <a:ext cx="856126" cy="83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04" y="4624632"/>
            <a:ext cx="856126" cy="83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1767" y="4647878"/>
            <a:ext cx="856126" cy="83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6657" y="5495542"/>
            <a:ext cx="856126" cy="83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9193" y="5694114"/>
            <a:ext cx="856126" cy="83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3546" y="5711465"/>
            <a:ext cx="856126" cy="83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9051" y="4767335"/>
            <a:ext cx="856126" cy="83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7542" y="4756185"/>
            <a:ext cx="856126" cy="83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6551" y="4692147"/>
            <a:ext cx="856126" cy="83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p:cNvSpPr txBox="1"/>
          <p:nvPr/>
        </p:nvSpPr>
        <p:spPr>
          <a:xfrm>
            <a:off x="294501" y="2906229"/>
            <a:ext cx="849976" cy="369332"/>
          </a:xfrm>
          <a:prstGeom prst="rect">
            <a:avLst/>
          </a:prstGeom>
          <a:noFill/>
        </p:spPr>
        <p:txBody>
          <a:bodyPr wrap="none" rtlCol="0">
            <a:spAutoFit/>
          </a:bodyPr>
          <a:lstStyle/>
          <a:p>
            <a:r>
              <a:rPr lang="sl-SI" dirty="0" smtClean="0"/>
              <a:t>Room1</a:t>
            </a:r>
            <a:endParaRPr lang="en-US" dirty="0"/>
          </a:p>
        </p:txBody>
      </p:sp>
      <p:sp>
        <p:nvSpPr>
          <p:cNvPr id="64" name="TextBox 63"/>
          <p:cNvSpPr txBox="1"/>
          <p:nvPr/>
        </p:nvSpPr>
        <p:spPr>
          <a:xfrm>
            <a:off x="4527669" y="4074047"/>
            <a:ext cx="849976" cy="369332"/>
          </a:xfrm>
          <a:prstGeom prst="rect">
            <a:avLst/>
          </a:prstGeom>
          <a:noFill/>
        </p:spPr>
        <p:txBody>
          <a:bodyPr wrap="none" rtlCol="0">
            <a:spAutoFit/>
          </a:bodyPr>
          <a:lstStyle/>
          <a:p>
            <a:r>
              <a:rPr lang="sl-SI" dirty="0" smtClean="0"/>
              <a:t>Room2</a:t>
            </a:r>
            <a:endParaRPr lang="en-US" dirty="0"/>
          </a:p>
        </p:txBody>
      </p:sp>
      <p:sp>
        <p:nvSpPr>
          <p:cNvPr id="65" name="TextBox 64"/>
          <p:cNvSpPr txBox="1"/>
          <p:nvPr/>
        </p:nvSpPr>
        <p:spPr>
          <a:xfrm>
            <a:off x="8157242" y="3152997"/>
            <a:ext cx="907684" cy="369332"/>
          </a:xfrm>
          <a:prstGeom prst="rect">
            <a:avLst/>
          </a:prstGeom>
          <a:noFill/>
        </p:spPr>
        <p:txBody>
          <a:bodyPr wrap="none" rtlCol="0">
            <a:spAutoFit/>
          </a:bodyPr>
          <a:lstStyle/>
          <a:p>
            <a:r>
              <a:rPr lang="sl-SI" dirty="0" err="1" smtClean="0"/>
              <a:t>Room</a:t>
            </a:r>
            <a:r>
              <a:rPr lang="sl-SI" dirty="0" smtClean="0"/>
              <a:t> n</a:t>
            </a:r>
            <a:endParaRPr lang="en-US" dirty="0"/>
          </a:p>
        </p:txBody>
      </p:sp>
      <p:sp>
        <p:nvSpPr>
          <p:cNvPr id="2" name="TextBox 1"/>
          <p:cNvSpPr txBox="1"/>
          <p:nvPr/>
        </p:nvSpPr>
        <p:spPr>
          <a:xfrm>
            <a:off x="1665734" y="181895"/>
            <a:ext cx="6099106" cy="646331"/>
          </a:xfrm>
          <a:prstGeom prst="rect">
            <a:avLst/>
          </a:prstGeom>
          <a:noFill/>
        </p:spPr>
        <p:txBody>
          <a:bodyPr wrap="none" rtlCol="0">
            <a:spAutoFit/>
          </a:bodyPr>
          <a:lstStyle/>
          <a:p>
            <a:r>
              <a:rPr lang="sl-SI" sz="3600" dirty="0" err="1" smtClean="0">
                <a:solidFill>
                  <a:srgbClr val="FF0000"/>
                </a:solidFill>
              </a:rPr>
              <a:t>Kliker</a:t>
            </a:r>
            <a:r>
              <a:rPr lang="sl-SI" sz="3600" dirty="0" smtClean="0">
                <a:solidFill>
                  <a:srgbClr val="FF0000"/>
                </a:solidFill>
              </a:rPr>
              <a:t> strežnik, sobe, udeleženci</a:t>
            </a:r>
            <a:endParaRPr lang="en-US" sz="3600" dirty="0">
              <a:solidFill>
                <a:srgbClr val="FF0000"/>
              </a:solidFill>
            </a:endParaRPr>
          </a:p>
        </p:txBody>
      </p:sp>
    </p:spTree>
    <p:extLst>
      <p:ext uri="{BB962C8B-B14F-4D97-AF65-F5344CB8AC3E}">
        <p14:creationId xmlns:p14="http://schemas.microsoft.com/office/powerpoint/2010/main" val="3340433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
          <p:cNvSpPr>
            <a:spLocks/>
          </p:cNvSpPr>
          <p:nvPr/>
        </p:nvSpPr>
        <p:spPr bwMode="auto">
          <a:xfrm>
            <a:off x="526851" y="151805"/>
            <a:ext cx="8724305" cy="91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sl-SI" sz="4500" dirty="0" smtClean="0">
                <a:solidFill>
                  <a:srgbClr val="FF0000"/>
                </a:solidFill>
                <a:latin typeface="American Typewriter" charset="0"/>
                <a:ea typeface="American Typewriter" charset="0"/>
                <a:cs typeface="American Typewriter" charset="0"/>
                <a:sym typeface="American Typewriter" charset="0"/>
              </a:rPr>
              <a:t>Skrb šole</a:t>
            </a:r>
            <a:r>
              <a:rPr lang="en-US" sz="4500" dirty="0" smtClean="0">
                <a:solidFill>
                  <a:srgbClr val="FF0000"/>
                </a:solidFill>
                <a:latin typeface="American Typewriter" charset="0"/>
                <a:ea typeface="American Typewriter" charset="0"/>
                <a:cs typeface="American Typewriter" charset="0"/>
                <a:sym typeface="American Typewriter" charset="0"/>
              </a:rPr>
              <a:t>:</a:t>
            </a:r>
            <a:endParaRPr lang="en-US" sz="4500" dirty="0">
              <a:solidFill>
                <a:srgbClr val="FF0000"/>
              </a:solidFill>
              <a:latin typeface="American Typewriter" charset="0"/>
              <a:ea typeface="American Typewriter" charset="0"/>
              <a:cs typeface="American Typewriter" charset="0"/>
              <a:sym typeface="American Typewriter" charset="0"/>
            </a:endParaRPr>
          </a:p>
        </p:txBody>
      </p:sp>
      <p:sp>
        <p:nvSpPr>
          <p:cNvPr id="33795" name="Rectangle 2"/>
          <p:cNvSpPr>
            <a:spLocks/>
          </p:cNvSpPr>
          <p:nvPr/>
        </p:nvSpPr>
        <p:spPr bwMode="auto">
          <a:xfrm>
            <a:off x="611560" y="1062633"/>
            <a:ext cx="7358063" cy="366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55809">
              <a:buFontTx/>
              <a:buAutoNum type="arabicPeriod"/>
              <a:tabLst>
                <a:tab pos="421913" algn="l"/>
              </a:tabLst>
            </a:pPr>
            <a:r>
              <a:rPr lang="en-US" sz="2000" dirty="0">
                <a:latin typeface="American Typewriter" charset="0"/>
                <a:ea typeface="American Typewriter" charset="0"/>
                <a:cs typeface="American Typewriter" charset="0"/>
                <a:sym typeface="American Typewriter" charset="0"/>
              </a:rPr>
              <a:t>	</a:t>
            </a:r>
            <a:r>
              <a:rPr lang="sl-SI" sz="2000" dirty="0" smtClean="0">
                <a:latin typeface="American Typewriter" charset="0"/>
                <a:ea typeface="American Typewriter" charset="0"/>
                <a:cs typeface="American Typewriter" charset="0"/>
                <a:sym typeface="American Typewriter" charset="0"/>
              </a:rPr>
              <a:t>Do kakšne stopnje uvajanje mobilnih naprav v razred uvaja odvračanje </a:t>
            </a:r>
            <a:r>
              <a:rPr lang="en-US" sz="2000" dirty="0" err="1" smtClean="0">
                <a:latin typeface="American Typewriter" charset="0"/>
                <a:ea typeface="American Typewriter" charset="0"/>
                <a:cs typeface="American Typewriter" charset="0"/>
                <a:sym typeface="American Typewriter" charset="0"/>
              </a:rPr>
              <a:t>oziroma</a:t>
            </a:r>
            <a:r>
              <a:rPr lang="en-US" sz="2000" dirty="0" smtClean="0">
                <a:latin typeface="American Typewriter" charset="0"/>
                <a:ea typeface="American Typewriter" charset="0"/>
                <a:cs typeface="American Typewriter" charset="0"/>
                <a:sym typeface="American Typewriter" charset="0"/>
              </a:rPr>
              <a:t> </a:t>
            </a:r>
            <a:r>
              <a:rPr lang="sl-SI" sz="2000" dirty="0" smtClean="0">
                <a:latin typeface="American Typewriter" charset="0"/>
                <a:ea typeface="American Typewriter" charset="0"/>
                <a:cs typeface="American Typewriter" charset="0"/>
                <a:sym typeface="American Typewriter" charset="0"/>
              </a:rPr>
              <a:t>raztresenost</a:t>
            </a:r>
            <a:r>
              <a:rPr lang="en-US" sz="2000" dirty="0" smtClean="0">
                <a:latin typeface="American Typewriter" charset="0"/>
                <a:ea typeface="American Typewriter" charset="0"/>
                <a:cs typeface="American Typewriter" charset="0"/>
                <a:sym typeface="American Typewriter" charset="0"/>
              </a:rPr>
              <a:t>?</a:t>
            </a:r>
            <a:r>
              <a:rPr lang="en-US" sz="2000" dirty="0">
                <a:latin typeface="American Typewriter" charset="0"/>
                <a:ea typeface="American Typewriter" charset="0"/>
                <a:cs typeface="American Typewriter" charset="0"/>
                <a:sym typeface="American Typewriter" charset="0"/>
              </a:rPr>
              <a:t/>
            </a:r>
            <a:br>
              <a:rPr lang="en-US" sz="2000" dirty="0">
                <a:latin typeface="American Typewriter" charset="0"/>
                <a:ea typeface="American Typewriter" charset="0"/>
                <a:cs typeface="American Typewriter" charset="0"/>
                <a:sym typeface="American Typewriter" charset="0"/>
              </a:rPr>
            </a:br>
            <a:endParaRPr lang="en-US" sz="2000" dirty="0">
              <a:latin typeface="American Typewriter" charset="0"/>
              <a:ea typeface="American Typewriter" charset="0"/>
              <a:cs typeface="American Typewriter" charset="0"/>
              <a:sym typeface="American Typewriter" charset="0"/>
            </a:endParaRPr>
          </a:p>
          <a:p>
            <a:pPr marL="55809">
              <a:buFontTx/>
              <a:buAutoNum type="arabicPeriod"/>
              <a:tabLst>
                <a:tab pos="421913" algn="l"/>
              </a:tabLst>
            </a:pPr>
            <a:r>
              <a:rPr lang="en-US" sz="2000" dirty="0">
                <a:latin typeface="American Typewriter" charset="0"/>
                <a:ea typeface="American Typewriter" charset="0"/>
                <a:cs typeface="American Typewriter" charset="0"/>
                <a:sym typeface="American Typewriter" charset="0"/>
              </a:rPr>
              <a:t>	</a:t>
            </a:r>
            <a:r>
              <a:rPr lang="sl-SI" sz="2000" dirty="0" smtClean="0">
                <a:latin typeface="American Typewriter" charset="0"/>
                <a:ea typeface="American Typewriter" charset="0"/>
                <a:cs typeface="American Typewriter" charset="0"/>
                <a:sym typeface="American Typewriter" charset="0"/>
              </a:rPr>
              <a:t>Do kakšne stopnje uv</a:t>
            </a:r>
            <a:r>
              <a:rPr lang="en-US" sz="2000" dirty="0">
                <a:latin typeface="American Typewriter" charset="0"/>
                <a:ea typeface="American Typewriter" charset="0"/>
                <a:cs typeface="American Typewriter" charset="0"/>
                <a:sym typeface="American Typewriter" charset="0"/>
              </a:rPr>
              <a:t>a</a:t>
            </a:r>
            <a:r>
              <a:rPr lang="sl-SI" sz="2000" dirty="0" err="1" smtClean="0">
                <a:latin typeface="American Typewriter" charset="0"/>
                <a:ea typeface="American Typewriter" charset="0"/>
                <a:cs typeface="American Typewriter" charset="0"/>
                <a:sym typeface="American Typewriter" charset="0"/>
              </a:rPr>
              <a:t>janje</a:t>
            </a:r>
            <a:r>
              <a:rPr lang="sl-SI" sz="2000" dirty="0" smtClean="0">
                <a:latin typeface="American Typewriter" charset="0"/>
                <a:ea typeface="American Typewriter" charset="0"/>
                <a:cs typeface="American Typewriter" charset="0"/>
                <a:sym typeface="American Typewriter" charset="0"/>
              </a:rPr>
              <a:t> mobilnih naprav v razred spreminja pozornost</a:t>
            </a:r>
            <a:r>
              <a:rPr lang="en-US" sz="2000" dirty="0" smtClean="0">
                <a:latin typeface="American Typewriter" charset="0"/>
                <a:ea typeface="American Typewriter" charset="0"/>
                <a:cs typeface="American Typewriter" charset="0"/>
                <a:sym typeface="American Typewriter" charset="0"/>
              </a:rPr>
              <a:t>?</a:t>
            </a:r>
            <a:r>
              <a:rPr lang="en-US" sz="2000" dirty="0">
                <a:latin typeface="American Typewriter" charset="0"/>
                <a:ea typeface="American Typewriter" charset="0"/>
                <a:cs typeface="American Typewriter" charset="0"/>
                <a:sym typeface="American Typewriter" charset="0"/>
              </a:rPr>
              <a:t/>
            </a:r>
            <a:br>
              <a:rPr lang="en-US" sz="2000" dirty="0">
                <a:latin typeface="American Typewriter" charset="0"/>
                <a:ea typeface="American Typewriter" charset="0"/>
                <a:cs typeface="American Typewriter" charset="0"/>
                <a:sym typeface="American Typewriter" charset="0"/>
              </a:rPr>
            </a:br>
            <a:endParaRPr lang="en-US" sz="2000" dirty="0">
              <a:latin typeface="American Typewriter" charset="0"/>
              <a:ea typeface="American Typewriter" charset="0"/>
              <a:cs typeface="American Typewriter" charset="0"/>
              <a:sym typeface="American Typewriter" charset="0"/>
            </a:endParaRPr>
          </a:p>
          <a:p>
            <a:pPr marL="55809">
              <a:buFontTx/>
              <a:buAutoNum type="arabicPeriod"/>
              <a:tabLst>
                <a:tab pos="421913" algn="l"/>
              </a:tabLst>
            </a:pPr>
            <a:r>
              <a:rPr lang="en-US" sz="2000" dirty="0">
                <a:latin typeface="American Typewriter" charset="0"/>
                <a:ea typeface="American Typewriter" charset="0"/>
                <a:cs typeface="American Typewriter" charset="0"/>
                <a:sym typeface="American Typewriter" charset="0"/>
              </a:rPr>
              <a:t>	</a:t>
            </a:r>
            <a:r>
              <a:rPr lang="sl-SI" sz="2000" dirty="0">
                <a:latin typeface="American Typewriter" charset="0"/>
                <a:ea typeface="American Typewriter" charset="0"/>
                <a:cs typeface="American Typewriter" charset="0"/>
                <a:sym typeface="American Typewriter" charset="0"/>
              </a:rPr>
              <a:t>D</a:t>
            </a:r>
            <a:r>
              <a:rPr lang="sl-SI" sz="2000" dirty="0" smtClean="0">
                <a:latin typeface="American Typewriter" charset="0"/>
                <a:ea typeface="American Typewriter" charset="0"/>
                <a:cs typeface="American Typewriter" charset="0"/>
                <a:sym typeface="American Typewriter" charset="0"/>
              </a:rPr>
              <a:t>o kakšne stopnje uvajanje mobilnih naprav v razredu spreminja vključevanje</a:t>
            </a:r>
            <a:r>
              <a:rPr lang="en-US" sz="2000" dirty="0" smtClean="0">
                <a:latin typeface="American Typewriter" charset="0"/>
                <a:ea typeface="American Typewriter" charset="0"/>
                <a:cs typeface="American Typewriter" charset="0"/>
                <a:sym typeface="American Typewriter" charset="0"/>
              </a:rPr>
              <a:t>?</a:t>
            </a:r>
            <a:r>
              <a:rPr lang="en-US" sz="2000" dirty="0">
                <a:latin typeface="American Typewriter" charset="0"/>
                <a:ea typeface="American Typewriter" charset="0"/>
                <a:cs typeface="American Typewriter" charset="0"/>
                <a:sym typeface="American Typewriter" charset="0"/>
              </a:rPr>
              <a:t/>
            </a:r>
            <a:br>
              <a:rPr lang="en-US" sz="2000" dirty="0">
                <a:latin typeface="American Typewriter" charset="0"/>
                <a:ea typeface="American Typewriter" charset="0"/>
                <a:cs typeface="American Typewriter" charset="0"/>
                <a:sym typeface="American Typewriter" charset="0"/>
              </a:rPr>
            </a:br>
            <a:endParaRPr lang="en-US" sz="2000" dirty="0">
              <a:latin typeface="American Typewriter" charset="0"/>
              <a:ea typeface="American Typewriter" charset="0"/>
              <a:cs typeface="American Typewriter" charset="0"/>
              <a:sym typeface="American Typewriter" charset="0"/>
            </a:endParaRPr>
          </a:p>
          <a:p>
            <a:pPr marL="55809">
              <a:buFontTx/>
              <a:buAutoNum type="arabicPeriod"/>
              <a:tabLst>
                <a:tab pos="421913" algn="l"/>
              </a:tabLst>
            </a:pPr>
            <a:r>
              <a:rPr lang="en-US" sz="2000" dirty="0">
                <a:latin typeface="American Typewriter" charset="0"/>
                <a:ea typeface="American Typewriter" charset="0"/>
                <a:cs typeface="American Typewriter" charset="0"/>
                <a:sym typeface="American Typewriter" charset="0"/>
              </a:rPr>
              <a:t>	</a:t>
            </a:r>
            <a:r>
              <a:rPr lang="sl-SI" sz="2000" dirty="0" smtClean="0">
                <a:latin typeface="American Typewriter" charset="0"/>
                <a:ea typeface="American Typewriter" charset="0"/>
                <a:cs typeface="American Typewriter" charset="0"/>
                <a:sym typeface="American Typewriter" charset="0"/>
              </a:rPr>
              <a:t>Do kakšne stopnje uvedba mobilnih naprav v razred spreminja učenje </a:t>
            </a:r>
            <a:r>
              <a:rPr lang="en-US" sz="2000" dirty="0" smtClean="0">
                <a:latin typeface="American Typewriter" charset="0"/>
                <a:ea typeface="American Typewriter" charset="0"/>
                <a:cs typeface="American Typewriter" charset="0"/>
                <a:sym typeface="American Typewriter" charset="0"/>
              </a:rPr>
              <a:t>?</a:t>
            </a:r>
            <a:r>
              <a:rPr lang="en-US" sz="2000" dirty="0">
                <a:latin typeface="American Typewriter" charset="0"/>
                <a:ea typeface="American Typewriter" charset="0"/>
                <a:cs typeface="American Typewriter" charset="0"/>
                <a:sym typeface="American Typewriter" charset="0"/>
              </a:rPr>
              <a:t/>
            </a:r>
            <a:br>
              <a:rPr lang="en-US" sz="2000" dirty="0">
                <a:latin typeface="American Typewriter" charset="0"/>
                <a:ea typeface="American Typewriter" charset="0"/>
                <a:cs typeface="American Typewriter" charset="0"/>
                <a:sym typeface="American Typewriter" charset="0"/>
              </a:rPr>
            </a:br>
            <a:r>
              <a:rPr lang="en-US" sz="2000" dirty="0">
                <a:latin typeface="American Typewriter" charset="0"/>
                <a:ea typeface="American Typewriter" charset="0"/>
                <a:cs typeface="American Typewriter" charset="0"/>
                <a:sym typeface="American Typewriter" charset="0"/>
              </a:rPr>
              <a:t/>
            </a:r>
            <a:br>
              <a:rPr lang="en-US" sz="2000" dirty="0">
                <a:latin typeface="American Typewriter" charset="0"/>
                <a:ea typeface="American Typewriter" charset="0"/>
                <a:cs typeface="American Typewriter" charset="0"/>
                <a:sym typeface="American Typewriter" charset="0"/>
              </a:rPr>
            </a:br>
            <a:r>
              <a:rPr lang="en-US" sz="2000" dirty="0">
                <a:latin typeface="American Typewriter" charset="0"/>
                <a:ea typeface="American Typewriter" charset="0"/>
                <a:cs typeface="American Typewriter" charset="0"/>
                <a:sym typeface="American Typewriter" charset="0"/>
              </a:rPr>
              <a:t/>
            </a:r>
            <a:br>
              <a:rPr lang="en-US" sz="2000" dirty="0">
                <a:latin typeface="American Typewriter" charset="0"/>
                <a:ea typeface="American Typewriter" charset="0"/>
                <a:cs typeface="American Typewriter" charset="0"/>
                <a:sym typeface="American Typewriter" charset="0"/>
              </a:rPr>
            </a:br>
            <a:endParaRPr lang="en-US" sz="2000" dirty="0">
              <a:latin typeface="American Typewriter" charset="0"/>
              <a:ea typeface="American Typewriter" charset="0"/>
              <a:cs typeface="American Typewriter" charset="0"/>
              <a:sym typeface="American Typewriter" charset="0"/>
            </a:endParaRPr>
          </a:p>
        </p:txBody>
      </p:sp>
      <p:pic>
        <p:nvPicPr>
          <p:cNvPr id="4"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4411256"/>
            <a:ext cx="3490225" cy="2317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38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1412776"/>
            <a:ext cx="8424936" cy="532859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aphicFrame>
        <p:nvGraphicFramePr>
          <p:cNvPr id="38914" name="Object 1"/>
          <p:cNvGraphicFramePr>
            <a:graphicFrameLocks/>
          </p:cNvGraphicFramePr>
          <p:nvPr/>
        </p:nvGraphicFramePr>
        <p:xfrm>
          <a:off x="750094" y="1080493"/>
          <a:ext cx="8160619" cy="5726162"/>
        </p:xfrm>
        <a:graphic>
          <a:graphicData uri="http://schemas.openxmlformats.org/presentationml/2006/ole">
            <mc:AlternateContent xmlns:mc="http://schemas.openxmlformats.org/markup-compatibility/2006">
              <mc:Choice xmlns:v="urn:schemas-microsoft-com:vml" Requires="v">
                <p:oleObj spid="_x0000_s8310" name="Chart" r:id="rId3" imgW="0" imgH="0" progId="MSGraph.Chart.8">
                  <p:embed/>
                </p:oleObj>
              </mc:Choice>
              <mc:Fallback>
                <p:oleObj name="Chart" r:id="rId3" imgW="0" imgH="0" progId="MSGraph.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4" y="1080493"/>
                        <a:ext cx="8160619" cy="5726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5" name="Rectangle 2"/>
          <p:cNvSpPr>
            <a:spLocks/>
          </p:cNvSpPr>
          <p:nvPr/>
        </p:nvSpPr>
        <p:spPr bwMode="auto">
          <a:xfrm>
            <a:off x="197768" y="32618"/>
            <a:ext cx="8964488" cy="692696"/>
          </a:xfrm>
          <a:prstGeom prst="rect">
            <a:avLst/>
          </a:prstGeom>
          <a:noFill/>
          <a:ln>
            <a:noFill/>
          </a:ln>
          <a:effectLst>
            <a:outerShdw dist="38099" dir="3420039"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p>
            <a:pPr algn="l"/>
            <a:r>
              <a:rPr lang="sl-SI" sz="2800" dirty="0" smtClean="0">
                <a:solidFill>
                  <a:srgbClr val="FF0000"/>
                </a:solidFill>
                <a:latin typeface="American Typewriter" charset="0"/>
                <a:ea typeface="American Typewriter" charset="0"/>
                <a:cs typeface="American Typewriter" charset="0"/>
                <a:sym typeface="American Typewriter" charset="0"/>
              </a:rPr>
              <a:t>Kaj se je spremenilo ob uporabi notesnikov v razredu</a:t>
            </a:r>
            <a:r>
              <a:rPr lang="en-US" sz="2800" dirty="0" smtClean="0">
                <a:solidFill>
                  <a:srgbClr val="FF0000"/>
                </a:solidFill>
                <a:latin typeface="American Typewriter" charset="0"/>
                <a:ea typeface="American Typewriter" charset="0"/>
                <a:cs typeface="American Typewriter" charset="0"/>
                <a:sym typeface="American Typewriter" charset="0"/>
              </a:rPr>
              <a:t>?</a:t>
            </a:r>
            <a:endParaRPr lang="en-US" sz="2800" dirty="0">
              <a:solidFill>
                <a:srgbClr val="FF0000"/>
              </a:solidFill>
              <a:latin typeface="American Typewriter" charset="0"/>
              <a:ea typeface="American Typewriter" charset="0"/>
              <a:cs typeface="American Typewriter" charset="0"/>
              <a:sym typeface="American Typewriter" charset="0"/>
            </a:endParaRPr>
          </a:p>
        </p:txBody>
      </p:sp>
      <p:sp>
        <p:nvSpPr>
          <p:cNvPr id="39939" name="AutoShape 3"/>
          <p:cNvSpPr>
            <a:spLocks/>
          </p:cNvSpPr>
          <p:nvPr/>
        </p:nvSpPr>
        <p:spPr bwMode="auto">
          <a:xfrm>
            <a:off x="4205883" y="4152305"/>
            <a:ext cx="1893094" cy="473273"/>
          </a:xfrm>
          <a:prstGeom prst="roundRect">
            <a:avLst>
              <a:gd name="adj" fmla="val 28301"/>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sl-SI"/>
          </a:p>
        </p:txBody>
      </p:sp>
    </p:spTree>
    <p:extLst>
      <p:ext uri="{BB962C8B-B14F-4D97-AF65-F5344CB8AC3E}">
        <p14:creationId xmlns:p14="http://schemas.microsoft.com/office/powerpoint/2010/main" val="119216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p:cNvSpPr>
          <p:nvPr/>
        </p:nvSpPr>
        <p:spPr bwMode="auto">
          <a:xfrm>
            <a:off x="214312" y="785813"/>
            <a:ext cx="7358063"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sl-SI" sz="2800" dirty="0" smtClean="0">
                <a:solidFill>
                  <a:srgbClr val="0070C0"/>
                </a:solidFill>
                <a:latin typeface="American Typewriter" charset="0"/>
                <a:ea typeface="American Typewriter" charset="0"/>
                <a:cs typeface="American Typewriter" charset="0"/>
                <a:sym typeface="American Typewriter" charset="0"/>
              </a:rPr>
              <a:t>Notesniki v razredu odvračajo pozornost</a:t>
            </a:r>
            <a:r>
              <a:rPr lang="en-US" sz="2800" dirty="0" smtClean="0">
                <a:solidFill>
                  <a:srgbClr val="0070C0"/>
                </a:solidFill>
                <a:latin typeface="American Typewriter" charset="0"/>
                <a:ea typeface="American Typewriter" charset="0"/>
                <a:cs typeface="American Typewriter" charset="0"/>
                <a:sym typeface="American Typewriter" charset="0"/>
              </a:rPr>
              <a:t>:</a:t>
            </a:r>
            <a:endParaRPr lang="en-US" sz="2800" dirty="0">
              <a:solidFill>
                <a:srgbClr val="0070C0"/>
              </a:solidFill>
              <a:latin typeface="American Typewriter" charset="0"/>
              <a:ea typeface="American Typewriter" charset="0"/>
              <a:cs typeface="American Typewriter" charset="0"/>
              <a:sym typeface="American Typewriter" charset="0"/>
            </a:endParaRPr>
          </a:p>
        </p:txBody>
      </p:sp>
      <p:sp>
        <p:nvSpPr>
          <p:cNvPr id="45059" name="Rectangle 3"/>
          <p:cNvSpPr>
            <a:spLocks/>
          </p:cNvSpPr>
          <p:nvPr/>
        </p:nvSpPr>
        <p:spPr bwMode="auto">
          <a:xfrm>
            <a:off x="503460" y="3284984"/>
            <a:ext cx="8295680" cy="190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nSpc>
                <a:spcPct val="110000"/>
              </a:lnSpc>
              <a:spcBef>
                <a:spcPts val="844"/>
              </a:spcBef>
              <a:buFontTx/>
              <a:buAutoNum type="arabicPeriod"/>
              <a:tabLst>
                <a:tab pos="500045" algn="l"/>
                <a:tab pos="750067" algn="l"/>
                <a:tab pos="1000089" algn="l"/>
                <a:tab pos="1250112" algn="l"/>
                <a:tab pos="1500134" algn="l"/>
                <a:tab pos="1750157" algn="l"/>
                <a:tab pos="2000179" algn="l"/>
                <a:tab pos="2250201" algn="l"/>
                <a:tab pos="2500224" algn="l"/>
                <a:tab pos="2750246" algn="l"/>
                <a:tab pos="3000268" algn="l"/>
              </a:tabLst>
            </a:pPr>
            <a:r>
              <a:rPr lang="en-US" sz="2400" dirty="0">
                <a:latin typeface="American Typewriter" charset="0"/>
                <a:ea typeface="American Typewriter" charset="0"/>
                <a:cs typeface="American Typewriter" charset="0"/>
                <a:sym typeface="American Typewriter" charset="0"/>
              </a:rPr>
              <a:t>	</a:t>
            </a:r>
            <a:r>
              <a:rPr lang="sl-SI" sz="2400" dirty="0" smtClean="0">
                <a:latin typeface="American Typewriter" charset="0"/>
                <a:ea typeface="American Typewriter" charset="0"/>
                <a:cs typeface="American Typewriter" charset="0"/>
                <a:sym typeface="American Typewriter" charset="0"/>
              </a:rPr>
              <a:t>Študentje imajo občutek, da so </a:t>
            </a:r>
            <a:r>
              <a:rPr lang="en-US" sz="2400" dirty="0" smtClean="0">
                <a:latin typeface="American Typewriter" charset="0"/>
                <a:ea typeface="American Typewriter" charset="0"/>
                <a:cs typeface="American Typewriter" charset="0"/>
                <a:sym typeface="American Typewriter" charset="0"/>
              </a:rPr>
              <a:t> </a:t>
            </a:r>
            <a:r>
              <a:rPr lang="sl-SI" sz="2400" dirty="0" smtClean="0">
                <a:solidFill>
                  <a:srgbClr val="FF0000"/>
                </a:solidFill>
                <a:latin typeface="American Typewriter" charset="0"/>
                <a:ea typeface="American Typewriter" charset="0"/>
                <a:cs typeface="American Typewriter" charset="0"/>
                <a:sym typeface="American Typewriter" charset="0"/>
              </a:rPr>
              <a:t>bolj</a:t>
            </a:r>
            <a:r>
              <a:rPr lang="en-US" sz="2400" dirty="0" smtClean="0">
                <a:latin typeface="American Typewriter" charset="0"/>
                <a:ea typeface="American Typewriter" charset="0"/>
                <a:cs typeface="American Typewriter" charset="0"/>
                <a:sym typeface="American Typewriter" charset="0"/>
              </a:rPr>
              <a:t> </a:t>
            </a:r>
            <a:r>
              <a:rPr lang="sl-SI" sz="2400" dirty="0" smtClean="0">
                <a:latin typeface="American Typewriter" charset="0"/>
                <a:ea typeface="American Typewriter" charset="0"/>
                <a:cs typeface="American Typewriter" charset="0"/>
                <a:sym typeface="American Typewriter" charset="0"/>
              </a:rPr>
              <a:t>angažirani</a:t>
            </a:r>
            <a:r>
              <a:rPr lang="en-US" sz="2400" dirty="0" smtClean="0">
                <a:latin typeface="American Typewriter" charset="0"/>
                <a:ea typeface="American Typewriter" charset="0"/>
                <a:cs typeface="American Typewriter" charset="0"/>
                <a:sym typeface="American Typewriter" charset="0"/>
              </a:rPr>
              <a:t>.</a:t>
            </a:r>
            <a:endParaRPr lang="en-US" sz="2400" dirty="0">
              <a:latin typeface="American Typewriter" charset="0"/>
              <a:ea typeface="American Typewriter" charset="0"/>
              <a:cs typeface="American Typewriter" charset="0"/>
              <a:sym typeface="American Typewriter" charset="0"/>
            </a:endParaRPr>
          </a:p>
          <a:p>
            <a:pPr>
              <a:lnSpc>
                <a:spcPct val="110000"/>
              </a:lnSpc>
              <a:spcBef>
                <a:spcPts val="844"/>
              </a:spcBef>
              <a:buFontTx/>
              <a:buAutoNum type="arabicPeriod"/>
              <a:tabLst>
                <a:tab pos="500045" algn="l"/>
                <a:tab pos="750067" algn="l"/>
                <a:tab pos="1000089" algn="l"/>
                <a:tab pos="1250112" algn="l"/>
                <a:tab pos="1500134" algn="l"/>
                <a:tab pos="1750157" algn="l"/>
                <a:tab pos="2000179" algn="l"/>
                <a:tab pos="2250201" algn="l"/>
                <a:tab pos="2500224" algn="l"/>
                <a:tab pos="2750246" algn="l"/>
                <a:tab pos="3000268" algn="l"/>
              </a:tabLst>
            </a:pPr>
            <a:r>
              <a:rPr lang="en-US" sz="2400" dirty="0">
                <a:latin typeface="American Typewriter" charset="0"/>
                <a:ea typeface="American Typewriter" charset="0"/>
                <a:cs typeface="American Typewriter" charset="0"/>
                <a:sym typeface="American Typewriter" charset="0"/>
              </a:rPr>
              <a:t>	</a:t>
            </a:r>
            <a:r>
              <a:rPr lang="sl-SI" sz="2400" dirty="0">
                <a:latin typeface="American Typewriter" charset="0"/>
                <a:ea typeface="American Typewriter" charset="0"/>
                <a:cs typeface="American Typewriter" charset="0"/>
                <a:sym typeface="American Typewriter" charset="0"/>
              </a:rPr>
              <a:t> Študentje imajo občutek, da so </a:t>
            </a:r>
            <a:r>
              <a:rPr lang="en-US" sz="2400" dirty="0">
                <a:latin typeface="American Typewriter" charset="0"/>
                <a:ea typeface="American Typewriter" charset="0"/>
                <a:cs typeface="American Typewriter" charset="0"/>
                <a:sym typeface="American Typewriter" charset="0"/>
              </a:rPr>
              <a:t> </a:t>
            </a:r>
            <a:r>
              <a:rPr lang="sl-SI" sz="2400" dirty="0">
                <a:solidFill>
                  <a:srgbClr val="FF0000"/>
                </a:solidFill>
                <a:latin typeface="American Typewriter" charset="0"/>
                <a:ea typeface="American Typewriter" charset="0"/>
                <a:cs typeface="American Typewriter" charset="0"/>
                <a:sym typeface="American Typewriter" charset="0"/>
              </a:rPr>
              <a:t>bolj</a:t>
            </a:r>
            <a:r>
              <a:rPr lang="en-US" sz="2400" dirty="0">
                <a:latin typeface="American Typewriter" charset="0"/>
                <a:ea typeface="American Typewriter" charset="0"/>
                <a:cs typeface="American Typewriter" charset="0"/>
                <a:sym typeface="American Typewriter" charset="0"/>
              </a:rPr>
              <a:t> </a:t>
            </a:r>
            <a:r>
              <a:rPr lang="sl-SI" sz="2400" dirty="0" smtClean="0">
                <a:latin typeface="American Typewriter" charset="0"/>
                <a:ea typeface="American Typewriter" charset="0"/>
                <a:cs typeface="American Typewriter" charset="0"/>
                <a:sym typeface="American Typewriter" charset="0"/>
              </a:rPr>
              <a:t>pozorni</a:t>
            </a:r>
            <a:r>
              <a:rPr lang="en-US" sz="2400" dirty="0" smtClean="0">
                <a:latin typeface="American Typewriter" charset="0"/>
                <a:ea typeface="American Typewriter" charset="0"/>
                <a:cs typeface="American Typewriter" charset="0"/>
                <a:sym typeface="American Typewriter" charset="0"/>
              </a:rPr>
              <a:t>.</a:t>
            </a:r>
            <a:endParaRPr lang="en-US" sz="2400" dirty="0">
              <a:latin typeface="American Typewriter" charset="0"/>
              <a:ea typeface="American Typewriter" charset="0"/>
              <a:cs typeface="American Typewriter" charset="0"/>
              <a:sym typeface="American Typewriter" charset="0"/>
            </a:endParaRPr>
          </a:p>
          <a:p>
            <a:pPr>
              <a:lnSpc>
                <a:spcPct val="110000"/>
              </a:lnSpc>
              <a:spcBef>
                <a:spcPts val="844"/>
              </a:spcBef>
              <a:buFontTx/>
              <a:buAutoNum type="arabicPeriod"/>
              <a:tabLst>
                <a:tab pos="500045" algn="l"/>
                <a:tab pos="750067" algn="l"/>
                <a:tab pos="1000089" algn="l"/>
                <a:tab pos="1250112" algn="l"/>
                <a:tab pos="1500134" algn="l"/>
                <a:tab pos="1750157" algn="l"/>
                <a:tab pos="2000179" algn="l"/>
                <a:tab pos="2250201" algn="l"/>
                <a:tab pos="2500224" algn="l"/>
                <a:tab pos="2750246" algn="l"/>
                <a:tab pos="3000268" algn="l"/>
              </a:tabLst>
            </a:pPr>
            <a:r>
              <a:rPr lang="en-US" sz="2400" dirty="0">
                <a:latin typeface="American Typewriter" charset="0"/>
                <a:ea typeface="American Typewriter" charset="0"/>
                <a:cs typeface="American Typewriter" charset="0"/>
                <a:sym typeface="American Typewriter" charset="0"/>
              </a:rPr>
              <a:t>	</a:t>
            </a:r>
            <a:r>
              <a:rPr lang="sl-SI" sz="2400" dirty="0">
                <a:latin typeface="American Typewriter" charset="0"/>
                <a:ea typeface="American Typewriter" charset="0"/>
                <a:cs typeface="American Typewriter" charset="0"/>
                <a:sym typeface="American Typewriter" charset="0"/>
              </a:rPr>
              <a:t> Študentje imajo občutek, </a:t>
            </a:r>
            <a:r>
              <a:rPr lang="sl-SI" sz="2400" dirty="0" smtClean="0">
                <a:latin typeface="American Typewriter" charset="0"/>
                <a:ea typeface="American Typewriter" charset="0"/>
                <a:cs typeface="American Typewriter" charset="0"/>
                <a:sym typeface="American Typewriter" charset="0"/>
              </a:rPr>
              <a:t>da notesniki </a:t>
            </a:r>
            <a:r>
              <a:rPr lang="en-US" sz="2400" dirty="0" err="1" smtClean="0">
                <a:solidFill>
                  <a:srgbClr val="FF0000"/>
                </a:solidFill>
                <a:latin typeface="American Typewriter" charset="0"/>
                <a:ea typeface="American Typewriter" charset="0"/>
                <a:cs typeface="American Typewriter" charset="0"/>
                <a:sym typeface="American Typewriter" charset="0"/>
              </a:rPr>
              <a:t>po</a:t>
            </a:r>
            <a:r>
              <a:rPr lang="sl-SI" sz="2400" dirty="0" err="1" smtClean="0">
                <a:solidFill>
                  <a:srgbClr val="FF0000"/>
                </a:solidFill>
                <a:latin typeface="American Typewriter" charset="0"/>
                <a:ea typeface="American Typewriter" charset="0"/>
                <a:cs typeface="American Typewriter" charset="0"/>
                <a:sym typeface="American Typewriter" charset="0"/>
              </a:rPr>
              <a:t>zitivno</a:t>
            </a:r>
            <a:r>
              <a:rPr lang="en-US" sz="2400" dirty="0" smtClean="0">
                <a:solidFill>
                  <a:srgbClr val="FF0000"/>
                </a:solidFill>
                <a:latin typeface="American Typewriter" charset="0"/>
                <a:ea typeface="American Typewriter" charset="0"/>
                <a:cs typeface="American Typewriter" charset="0"/>
                <a:sym typeface="American Typewriter" charset="0"/>
              </a:rPr>
              <a:t> </a:t>
            </a:r>
            <a:r>
              <a:rPr lang="sl-SI" sz="2400" dirty="0" smtClean="0">
                <a:latin typeface="American Typewriter" charset="0"/>
                <a:ea typeface="American Typewriter" charset="0"/>
                <a:cs typeface="American Typewriter" charset="0"/>
                <a:sym typeface="American Typewriter" charset="0"/>
              </a:rPr>
              <a:t>vplivajo na njihovo učenje</a:t>
            </a:r>
            <a:r>
              <a:rPr lang="en-US" sz="2400" dirty="0" smtClean="0">
                <a:latin typeface="American Typewriter" charset="0"/>
                <a:ea typeface="American Typewriter" charset="0"/>
                <a:cs typeface="American Typewriter" charset="0"/>
                <a:sym typeface="American Typewriter" charset="0"/>
              </a:rPr>
              <a:t>.</a:t>
            </a:r>
            <a:endParaRPr lang="en-US" sz="2400" dirty="0">
              <a:latin typeface="American Typewriter" charset="0"/>
              <a:ea typeface="American Typewriter" charset="0"/>
              <a:cs typeface="American Typewriter" charset="0"/>
              <a:sym typeface="American Typewriter" charset="0"/>
            </a:endParaRPr>
          </a:p>
        </p:txBody>
      </p:sp>
      <p:sp>
        <p:nvSpPr>
          <p:cNvPr id="45060" name="Rectangle 4"/>
          <p:cNvSpPr>
            <a:spLocks/>
          </p:cNvSpPr>
          <p:nvPr/>
        </p:nvSpPr>
        <p:spPr bwMode="auto">
          <a:xfrm>
            <a:off x="231502" y="1955602"/>
            <a:ext cx="9054703"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sl-SI" sz="2800" dirty="0" smtClean="0">
                <a:solidFill>
                  <a:srgbClr val="0070C0"/>
                </a:solidFill>
                <a:latin typeface="American Typewriter" charset="0"/>
                <a:ea typeface="American Typewriter" charset="0"/>
                <a:cs typeface="American Typewriter" charset="0"/>
                <a:sym typeface="American Typewriter" charset="0"/>
              </a:rPr>
              <a:t>Ne glede na to, pa imajo tudi prednosti</a:t>
            </a:r>
            <a:r>
              <a:rPr lang="en-US" sz="2800" dirty="0" smtClean="0">
                <a:solidFill>
                  <a:srgbClr val="0070C0"/>
                </a:solidFill>
                <a:latin typeface="American Typewriter" charset="0"/>
                <a:ea typeface="American Typewriter" charset="0"/>
                <a:cs typeface="American Typewriter" charset="0"/>
                <a:sym typeface="American Typewriter" charset="0"/>
              </a:rPr>
              <a:t> </a:t>
            </a:r>
            <a:endParaRPr lang="en-US" sz="2800" dirty="0">
              <a:solidFill>
                <a:srgbClr val="0070C0"/>
              </a:solidFill>
              <a:latin typeface="American Typewriter" charset="0"/>
              <a:ea typeface="American Typewriter" charset="0"/>
              <a:cs typeface="American Typewriter" charset="0"/>
              <a:sym typeface="American Typewriter" charset="0"/>
            </a:endParaRPr>
          </a:p>
        </p:txBody>
      </p:sp>
      <p:sp>
        <p:nvSpPr>
          <p:cNvPr id="45061" name="Rectangle 5"/>
          <p:cNvSpPr>
            <a:spLocks/>
          </p:cNvSpPr>
          <p:nvPr/>
        </p:nvSpPr>
        <p:spPr bwMode="auto">
          <a:xfrm>
            <a:off x="526851" y="26789"/>
            <a:ext cx="7358063" cy="821531"/>
          </a:xfrm>
          <a:prstGeom prst="rect">
            <a:avLst/>
          </a:prstGeom>
          <a:noFill/>
          <a:ln w="12700" cap="flat">
            <a:noFill/>
            <a:miter lim="800000"/>
            <a:headEnd type="none" w="med" len="med"/>
            <a:tailEnd type="none" w="med" len="med"/>
          </a:ln>
        </p:spPr>
        <p:txBody>
          <a:bodyPr lIns="0" tIns="0" rIns="0" bIns="0" anchor="ctr"/>
          <a:lstStyle/>
          <a:p>
            <a:pPr>
              <a:defRPr/>
            </a:pPr>
            <a:r>
              <a:rPr lang="sl-SI" sz="4500" dirty="0" smtClean="0">
                <a:solidFill>
                  <a:srgbClr val="FF0000"/>
                </a:solidFill>
                <a:latin typeface="American Typewriter" charset="0"/>
                <a:ea typeface="American Typewriter" charset="0"/>
                <a:cs typeface="American Typewriter" charset="0"/>
                <a:sym typeface="American Typewriter" charset="0"/>
              </a:rPr>
              <a:t>Povzetek</a:t>
            </a:r>
            <a:endParaRPr lang="en-US" sz="4500" dirty="0">
              <a:solidFill>
                <a:srgbClr val="FF0000"/>
              </a:solidFill>
              <a:latin typeface="American Typewriter" charset="0"/>
              <a:ea typeface="American Typewriter" charset="0"/>
              <a:cs typeface="American Typewriter" charset="0"/>
              <a:sym typeface="American Typewriter" charset="0"/>
            </a:endParaRPr>
          </a:p>
        </p:txBody>
      </p:sp>
    </p:spTree>
    <p:extLst>
      <p:ext uri="{BB962C8B-B14F-4D97-AF65-F5344CB8AC3E}">
        <p14:creationId xmlns:p14="http://schemas.microsoft.com/office/powerpoint/2010/main" val="4027870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60"/>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45059">
                                            <p:txEl>
                                              <p:pRg st="0" end="0"/>
                                            </p:txEl>
                                          </p:spTgt>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45059">
                                            <p:txEl>
                                              <p:pRg st="1" end="1"/>
                                            </p:txEl>
                                          </p:spTgt>
                                        </p:tgtEl>
                                        <p:attrNameLst>
                                          <p:attrName>style.visibility</p:attrName>
                                        </p:attrNameLst>
                                      </p:cBhvr>
                                      <p:to>
                                        <p:strVal val="visible"/>
                                      </p:to>
                                    </p:set>
                                  </p:childTnLst>
                                </p:cTn>
                              </p:par>
                            </p:childTnLst>
                          </p:cTn>
                        </p:par>
                        <p:par>
                          <p:cTn id="17" fill="hold" nodeType="afterGroup">
                            <p:stCondLst>
                              <p:cond delay="1500"/>
                            </p:stCondLst>
                            <p:childTnLst>
                              <p:par>
                                <p:cTn id="18" presetID="1" presetClass="entr" presetSubtype="0" fill="hold" grpId="0" nodeType="afterEffect">
                                  <p:stCondLst>
                                    <p:cond delay="0"/>
                                  </p:stCondLst>
                                  <p:childTnLst>
                                    <p:set>
                                      <p:cBhvr>
                                        <p:cTn id="19" dur="1" fill="hold">
                                          <p:stCondLst>
                                            <p:cond delay="499"/>
                                          </p:stCondLst>
                                        </p:cTn>
                                        <p:tgtEl>
                                          <p:spTgt spid="450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utoUpdateAnimBg="0"/>
      <p:bldP spid="45059" grpId="0" build="p" autoUpdateAnimBg="0" advAuto="0"/>
      <p:bldP spid="4506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Interaktivne table</a:t>
            </a:r>
            <a:endParaRPr lang="sl-SI" dirty="0"/>
          </a:p>
        </p:txBody>
      </p:sp>
      <p:sp>
        <p:nvSpPr>
          <p:cNvPr id="3" name="Content Placeholder 2"/>
          <p:cNvSpPr>
            <a:spLocks noGrp="1"/>
          </p:cNvSpPr>
          <p:nvPr>
            <p:ph idx="1"/>
          </p:nvPr>
        </p:nvSpPr>
        <p:spPr>
          <a:xfrm>
            <a:off x="457200" y="1166018"/>
            <a:ext cx="8229600" cy="4525963"/>
          </a:xfrm>
        </p:spPr>
        <p:txBody>
          <a:bodyPr>
            <a:normAutofit/>
          </a:bodyPr>
          <a:lstStyle/>
          <a:p>
            <a:r>
              <a:rPr lang="sl-SI" sz="2800" dirty="0" smtClean="0">
                <a:hlinkClick r:id="rId2"/>
              </a:rPr>
              <a:t>Smart IWB Video 1</a:t>
            </a:r>
          </a:p>
          <a:p>
            <a:r>
              <a:rPr lang="sl-SI" sz="2800" dirty="0" smtClean="0">
                <a:hlinkClick r:id="rId3"/>
              </a:rPr>
              <a:t>Promethean IWB Video 2</a:t>
            </a:r>
            <a:endParaRPr lang="sl-SI" sz="2800"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3016"/>
            <a:ext cx="5432715" cy="289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7" descr="ActivBoard.jpg"/>
          <p:cNvPicPr>
            <a:picLocks noGrp="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1127511"/>
            <a:ext cx="39433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tarboar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3419693"/>
            <a:ext cx="2971800"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entagon 3">
            <a:hlinkClick r:id="rId7"/>
          </p:cNvPr>
          <p:cNvSpPr/>
          <p:nvPr/>
        </p:nvSpPr>
        <p:spPr>
          <a:xfrm>
            <a:off x="7020272" y="6309320"/>
            <a:ext cx="936104" cy="29966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WEB</a:t>
            </a:r>
            <a:endParaRPr lang="sl-SI" dirty="0"/>
          </a:p>
        </p:txBody>
      </p:sp>
    </p:spTree>
    <p:extLst>
      <p:ext uri="{BB962C8B-B14F-4D97-AF65-F5344CB8AC3E}">
        <p14:creationId xmlns:p14="http://schemas.microsoft.com/office/powerpoint/2010/main" val="2309194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 kom </a:t>
            </a:r>
            <a:r>
              <a:rPr lang="sl-SI" dirty="0" err="1" smtClean="0"/>
              <a:t>interaktiramo</a:t>
            </a:r>
            <a:endParaRPr lang="sl-SI" dirty="0"/>
          </a:p>
        </p:txBody>
      </p:sp>
      <p:sp>
        <p:nvSpPr>
          <p:cNvPr id="3" name="Označba mesta vsebine 2"/>
          <p:cNvSpPr>
            <a:spLocks noGrp="1"/>
          </p:cNvSpPr>
          <p:nvPr>
            <p:ph idx="1"/>
          </p:nvPr>
        </p:nvSpPr>
        <p:spPr>
          <a:xfrm>
            <a:off x="457200" y="1600201"/>
            <a:ext cx="8229600" cy="3340968"/>
          </a:xfrm>
        </p:spPr>
        <p:txBody>
          <a:bodyPr/>
          <a:lstStyle/>
          <a:p>
            <a:r>
              <a:rPr lang="sl-SI" dirty="0" smtClean="0"/>
              <a:t>Interakcija z računalnikom (Interaktivni tečaji)</a:t>
            </a:r>
          </a:p>
          <a:p>
            <a:r>
              <a:rPr lang="sl-SI" dirty="0" smtClean="0"/>
              <a:t>Interakcija z učiteljem in sošolci</a:t>
            </a:r>
            <a:endParaRPr lang="sl-SI" dirty="0"/>
          </a:p>
        </p:txBody>
      </p:sp>
    </p:spTree>
    <p:extLst>
      <p:ext uri="{BB962C8B-B14F-4D97-AF65-F5344CB8AC3E}">
        <p14:creationId xmlns:p14="http://schemas.microsoft.com/office/powerpoint/2010/main" val="2783584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0"/>
            <a:ext cx="8229600" cy="1143000"/>
          </a:xfrm>
        </p:spPr>
        <p:txBody>
          <a:bodyPr/>
          <a:lstStyle/>
          <a:p>
            <a:r>
              <a:rPr lang="sl-SI" dirty="0" smtClean="0"/>
              <a:t>Interaktivni eksperimenti?</a:t>
            </a:r>
            <a:endParaRPr lang="en-US" dirty="0"/>
          </a:p>
        </p:txBody>
      </p:sp>
      <p:sp>
        <p:nvSpPr>
          <p:cNvPr id="3" name="Content Placeholder 2"/>
          <p:cNvSpPr>
            <a:spLocks noGrp="1"/>
          </p:cNvSpPr>
          <p:nvPr>
            <p:ph idx="1"/>
          </p:nvPr>
        </p:nvSpPr>
        <p:spPr>
          <a:xfrm>
            <a:off x="611560" y="5494114"/>
            <a:ext cx="8229600" cy="880230"/>
          </a:xfrm>
        </p:spPr>
        <p:txBody>
          <a:bodyPr>
            <a:normAutofit lnSpcReduction="10000"/>
          </a:bodyPr>
          <a:lstStyle/>
          <a:p>
            <a:r>
              <a:rPr lang="en-US" sz="2400" dirty="0">
                <a:hlinkClick r:id="rId2"/>
              </a:rPr>
              <a:t>http://</a:t>
            </a:r>
            <a:r>
              <a:rPr lang="en-US" sz="2400" dirty="0" smtClean="0">
                <a:hlinkClick r:id="rId2"/>
              </a:rPr>
              <a:t>colos.fri.uni-lj.si/colos/xyzServer/si/xyzMobile.html</a:t>
            </a:r>
            <a:endParaRPr lang="sl-SI" sz="2400" dirty="0" smtClean="0"/>
          </a:p>
          <a:p>
            <a:r>
              <a:rPr lang="en-US" sz="2400" dirty="0">
                <a:hlinkClick r:id="rId3"/>
              </a:rPr>
              <a:t>http://</a:t>
            </a:r>
            <a:r>
              <a:rPr lang="en-US" sz="2400" dirty="0" smtClean="0">
                <a:hlinkClick r:id="rId3"/>
              </a:rPr>
              <a:t>colos.fri.uni-lj.si/colos/xyzServer/si/</a:t>
            </a:r>
            <a:r>
              <a:rPr lang="sl-SI" sz="2400" dirty="0" err="1" smtClean="0">
                <a:hlinkClick r:id="rId3"/>
              </a:rPr>
              <a:t>remote</a:t>
            </a:r>
            <a:r>
              <a:rPr lang="en-US" sz="2400" dirty="0" smtClean="0">
                <a:hlinkClick r:id="rId3"/>
              </a:rPr>
              <a:t>.html</a:t>
            </a:r>
            <a:endParaRPr lang="en-US" sz="2400" dirty="0"/>
          </a:p>
        </p:txBody>
      </p:sp>
      <p:pic>
        <p:nvPicPr>
          <p:cNvPr id="4" name="Picture 3"/>
          <p:cNvPicPr>
            <a:picLocks noChangeAspect="1"/>
          </p:cNvPicPr>
          <p:nvPr/>
        </p:nvPicPr>
        <p:blipFill>
          <a:blip r:embed="rId4"/>
          <a:stretch>
            <a:fillRect/>
          </a:stretch>
        </p:blipFill>
        <p:spPr>
          <a:xfrm>
            <a:off x="310084" y="1139770"/>
            <a:ext cx="8531076" cy="4055067"/>
          </a:xfrm>
          <a:prstGeom prst="rect">
            <a:avLst/>
          </a:prstGeom>
        </p:spPr>
      </p:pic>
    </p:spTree>
    <p:extLst>
      <p:ext uri="{BB962C8B-B14F-4D97-AF65-F5344CB8AC3E}">
        <p14:creationId xmlns:p14="http://schemas.microsoft.com/office/powerpoint/2010/main" val="794299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Viharjenje idej: primer scenarija</a:t>
            </a:r>
            <a:endParaRPr lang="sl-SI" dirty="0"/>
          </a:p>
        </p:txBody>
      </p:sp>
      <p:sp>
        <p:nvSpPr>
          <p:cNvPr id="3" name="PoljeZBesedilom 2"/>
          <p:cNvSpPr txBox="1"/>
          <p:nvPr/>
        </p:nvSpPr>
        <p:spPr>
          <a:xfrm>
            <a:off x="1907704" y="908720"/>
            <a:ext cx="6975829" cy="5447645"/>
          </a:xfrm>
          <a:prstGeom prst="rect">
            <a:avLst/>
          </a:prstGeom>
          <a:noFill/>
        </p:spPr>
        <p:txBody>
          <a:bodyPr wrap="square" rtlCol="0">
            <a:spAutoFit/>
          </a:bodyPr>
          <a:lstStyle/>
          <a:p>
            <a:r>
              <a:rPr lang="sl-SI" sz="2400" b="1" dirty="0" smtClean="0"/>
              <a:t>Definiramo  problem in začnemo</a:t>
            </a:r>
          </a:p>
          <a:p>
            <a:endParaRPr lang="sl-SI" dirty="0"/>
          </a:p>
          <a:p>
            <a:r>
              <a:rPr lang="sl-SI" b="1" dirty="0" smtClean="0"/>
              <a:t>Korak 1: Individualno viharjenje možganov</a:t>
            </a:r>
          </a:p>
          <a:p>
            <a:r>
              <a:rPr lang="sl-SI" dirty="0" smtClean="0"/>
              <a:t>Vsak posameznik porabi 3 tihe minute za zapis idej. Vsako idejo zapiše ločeno.</a:t>
            </a:r>
          </a:p>
          <a:p>
            <a:endParaRPr lang="sl-SI" dirty="0" smtClean="0"/>
          </a:p>
          <a:p>
            <a:endParaRPr lang="sl-SI" dirty="0"/>
          </a:p>
          <a:p>
            <a:r>
              <a:rPr lang="sl-SI" b="1" dirty="0" smtClean="0"/>
              <a:t>Korak 2: Deljenje idej</a:t>
            </a:r>
          </a:p>
          <a:p>
            <a:r>
              <a:rPr lang="sl-SI" dirty="0" smtClean="0"/>
              <a:t>Udeleženci posredujejo svoje ideje v skupni prostor</a:t>
            </a:r>
          </a:p>
          <a:p>
            <a:endParaRPr lang="sl-SI" dirty="0" smtClean="0"/>
          </a:p>
          <a:p>
            <a:endParaRPr lang="sl-SI" b="1" dirty="0"/>
          </a:p>
          <a:p>
            <a:r>
              <a:rPr lang="sl-SI" b="1" dirty="0" smtClean="0"/>
              <a:t>Korak 3: Druženje po skupinah</a:t>
            </a:r>
          </a:p>
          <a:p>
            <a:r>
              <a:rPr lang="sl-SI" dirty="0" err="1" smtClean="0"/>
              <a:t>Edeleženci</a:t>
            </a:r>
            <a:r>
              <a:rPr lang="sl-SI" dirty="0" smtClean="0"/>
              <a:t> združijo ideje po podobnosti ali konceptih. Vsako skupino poimenujemo z eno besedo ali kratko frazo</a:t>
            </a:r>
          </a:p>
          <a:p>
            <a:endParaRPr lang="sl-SI" dirty="0" smtClean="0"/>
          </a:p>
          <a:p>
            <a:endParaRPr lang="sl-SI" dirty="0" smtClean="0"/>
          </a:p>
          <a:p>
            <a:r>
              <a:rPr lang="sl-SI" b="1" dirty="0" smtClean="0"/>
              <a:t>Korak 4: Glasovanje</a:t>
            </a:r>
          </a:p>
          <a:p>
            <a:r>
              <a:rPr lang="sl-SI" dirty="0" smtClean="0"/>
              <a:t>Udeleženci glasujejo , kateri koncept je najbolj primeren. Vsakemu konceptu da točke. Zmaga koncept z največ točkami</a:t>
            </a:r>
            <a:endParaRPr lang="sl-SI" dirty="0"/>
          </a:p>
        </p:txBody>
      </p:sp>
      <p:pic>
        <p:nvPicPr>
          <p:cNvPr id="4" name="Slika 3"/>
          <p:cNvPicPr>
            <a:picLocks noChangeAspect="1"/>
          </p:cNvPicPr>
          <p:nvPr/>
        </p:nvPicPr>
        <p:blipFill>
          <a:blip r:embed="rId2"/>
          <a:stretch>
            <a:fillRect/>
          </a:stretch>
        </p:blipFill>
        <p:spPr>
          <a:xfrm>
            <a:off x="611560" y="1628800"/>
            <a:ext cx="906859" cy="823031"/>
          </a:xfrm>
          <a:prstGeom prst="rect">
            <a:avLst/>
          </a:prstGeom>
        </p:spPr>
      </p:pic>
      <p:pic>
        <p:nvPicPr>
          <p:cNvPr id="6" name="Slika 5"/>
          <p:cNvPicPr>
            <a:picLocks noChangeAspect="1"/>
          </p:cNvPicPr>
          <p:nvPr/>
        </p:nvPicPr>
        <p:blipFill>
          <a:blip r:embed="rId3"/>
          <a:stretch>
            <a:fillRect/>
          </a:stretch>
        </p:blipFill>
        <p:spPr>
          <a:xfrm>
            <a:off x="714621" y="2780928"/>
            <a:ext cx="838273" cy="845893"/>
          </a:xfrm>
          <a:prstGeom prst="rect">
            <a:avLst/>
          </a:prstGeom>
        </p:spPr>
      </p:pic>
      <p:pic>
        <p:nvPicPr>
          <p:cNvPr id="7" name="Slika 6"/>
          <p:cNvPicPr>
            <a:picLocks noChangeAspect="1"/>
          </p:cNvPicPr>
          <p:nvPr/>
        </p:nvPicPr>
        <p:blipFill>
          <a:blip r:embed="rId4"/>
          <a:stretch>
            <a:fillRect/>
          </a:stretch>
        </p:blipFill>
        <p:spPr>
          <a:xfrm>
            <a:off x="796126" y="3955918"/>
            <a:ext cx="949533" cy="1038552"/>
          </a:xfrm>
          <a:prstGeom prst="rect">
            <a:avLst/>
          </a:prstGeom>
        </p:spPr>
      </p:pic>
      <p:pic>
        <p:nvPicPr>
          <p:cNvPr id="8" name="Slika 7"/>
          <p:cNvPicPr>
            <a:picLocks noChangeAspect="1"/>
          </p:cNvPicPr>
          <p:nvPr/>
        </p:nvPicPr>
        <p:blipFill>
          <a:blip r:embed="rId5"/>
          <a:stretch>
            <a:fillRect/>
          </a:stretch>
        </p:blipFill>
        <p:spPr>
          <a:xfrm>
            <a:off x="646035" y="5313143"/>
            <a:ext cx="1099624" cy="951775"/>
          </a:xfrm>
          <a:prstGeom prst="rect">
            <a:avLst/>
          </a:prstGeom>
        </p:spPr>
      </p:pic>
    </p:spTree>
    <p:extLst>
      <p:ext uri="{BB962C8B-B14F-4D97-AF65-F5344CB8AC3E}">
        <p14:creationId xmlns:p14="http://schemas.microsoft.com/office/powerpoint/2010/main" val="3234201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Kriteriji za izbiro orodja</a:t>
            </a:r>
            <a:endParaRPr lang="sl-SI" dirty="0"/>
          </a:p>
        </p:txBody>
      </p:sp>
      <p:sp>
        <p:nvSpPr>
          <p:cNvPr id="3" name="Označba mesta vsebine 2"/>
          <p:cNvSpPr>
            <a:spLocks noGrp="1"/>
          </p:cNvSpPr>
          <p:nvPr>
            <p:ph idx="1"/>
          </p:nvPr>
        </p:nvSpPr>
        <p:spPr>
          <a:xfrm>
            <a:off x="457200" y="1143000"/>
            <a:ext cx="8229600" cy="4525963"/>
          </a:xfrm>
        </p:spPr>
        <p:txBody>
          <a:bodyPr>
            <a:noAutofit/>
          </a:bodyPr>
          <a:lstStyle/>
          <a:p>
            <a:r>
              <a:rPr lang="en-US" sz="1800" b="1" dirty="0" smtClean="0"/>
              <a:t>1.</a:t>
            </a:r>
            <a:r>
              <a:rPr lang="sl-SI" sz="1800" b="1" dirty="0" smtClean="0"/>
              <a:t>Lahka uporaba in vzpostavitev</a:t>
            </a:r>
            <a:endParaRPr lang="en-US" sz="1800" dirty="0"/>
          </a:p>
          <a:p>
            <a:r>
              <a:rPr lang="en-US" sz="1800" dirty="0"/>
              <a:t>We're after something a team can use regularly. Something developers can use in retrospectives, executives can use to plan, </a:t>
            </a:r>
            <a:r>
              <a:rPr lang="sl-SI" sz="1800" dirty="0" smtClean="0"/>
              <a:t>some </a:t>
            </a:r>
            <a:r>
              <a:rPr lang="en-US" sz="1800" dirty="0" smtClean="0"/>
              <a:t>can </a:t>
            </a:r>
            <a:r>
              <a:rPr lang="en-US" sz="1800" dirty="0"/>
              <a:t>use to explore requirements with prospects. This means it has to be super easy to set up a new session.</a:t>
            </a:r>
          </a:p>
          <a:p>
            <a:r>
              <a:rPr lang="en-US" sz="1800" dirty="0"/>
              <a:t>Also, anything you ask a team to try in front of each other needs to be easy to figure out. If it's confusing, people will get frustrated and embarrassed, and that's no good for your meeting</a:t>
            </a:r>
            <a:r>
              <a:rPr lang="en-US" sz="1800" dirty="0" smtClean="0"/>
              <a:t>.</a:t>
            </a:r>
            <a:endParaRPr lang="sl-SI" sz="1800" dirty="0" smtClean="0"/>
          </a:p>
          <a:p>
            <a:r>
              <a:rPr lang="en-US" sz="1800" b="1" dirty="0" smtClean="0"/>
              <a:t>2</a:t>
            </a:r>
            <a:r>
              <a:rPr lang="en-US" sz="1800" b="1" dirty="0"/>
              <a:t>. </a:t>
            </a:r>
            <a:r>
              <a:rPr lang="sl-SI" sz="1800" b="1" dirty="0" smtClean="0"/>
              <a:t>Lahko povabilo udeležencev</a:t>
            </a:r>
            <a:endParaRPr lang="en-US" sz="1800" dirty="0"/>
          </a:p>
          <a:p>
            <a:r>
              <a:rPr lang="en-US" sz="1800" dirty="0" smtClean="0"/>
              <a:t>we're </a:t>
            </a:r>
            <a:r>
              <a:rPr lang="en-US" sz="1800" dirty="0"/>
              <a:t>assuming you'll also be running online meeting software at the same time. There needed to be a way to put a simple link in the meeting that everyone could just click to access the brainstorming tool, or some other really easy way to get everyone connected on-the-fly.</a:t>
            </a:r>
          </a:p>
          <a:p>
            <a:r>
              <a:rPr lang="en-US" sz="1800" b="1" dirty="0"/>
              <a:t>3. </a:t>
            </a:r>
            <a:r>
              <a:rPr lang="sl-SI" sz="1800" b="1" dirty="0" smtClean="0"/>
              <a:t>Angažiranost in vzpodbujanje</a:t>
            </a:r>
            <a:endParaRPr lang="en-US" sz="1800" dirty="0"/>
          </a:p>
          <a:p>
            <a:r>
              <a:rPr lang="en-US" sz="1800" dirty="0"/>
              <a:t>Techniques like the KJ-Method naturally engage everyone in the meeting. When you're together, it's very obvious if someone isn't enjoying the process or simply isn't participating. We wanted to find something that encouraged this kind of energy and transparency in an online setting.</a:t>
            </a:r>
          </a:p>
        </p:txBody>
      </p:sp>
    </p:spTree>
    <p:extLst>
      <p:ext uri="{BB962C8B-B14F-4D97-AF65-F5344CB8AC3E}">
        <p14:creationId xmlns:p14="http://schemas.microsoft.com/office/powerpoint/2010/main" val="5514397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Kriteriji za izbiro orodja</a:t>
            </a:r>
            <a:endParaRPr lang="sl-SI" dirty="0"/>
          </a:p>
        </p:txBody>
      </p:sp>
      <p:sp>
        <p:nvSpPr>
          <p:cNvPr id="3" name="Označba mesta vsebine 2"/>
          <p:cNvSpPr>
            <a:spLocks noGrp="1"/>
          </p:cNvSpPr>
          <p:nvPr>
            <p:ph idx="1"/>
          </p:nvPr>
        </p:nvSpPr>
        <p:spPr>
          <a:xfrm>
            <a:off x="457200" y="1132249"/>
            <a:ext cx="8229600" cy="4525963"/>
          </a:xfrm>
        </p:spPr>
        <p:txBody>
          <a:bodyPr>
            <a:noAutofit/>
          </a:bodyPr>
          <a:lstStyle/>
          <a:p>
            <a:r>
              <a:rPr lang="en-US" sz="1600" b="1" dirty="0"/>
              <a:t>4. </a:t>
            </a:r>
            <a:r>
              <a:rPr lang="sl-SI" sz="1600" b="1" dirty="0" smtClean="0"/>
              <a:t>Načini izvoza rezultatov, ne „</a:t>
            </a:r>
            <a:r>
              <a:rPr lang="en-US" sz="1600" b="1" dirty="0" smtClean="0"/>
              <a:t>copy </a:t>
            </a:r>
            <a:r>
              <a:rPr lang="en-US" sz="1600" b="1" dirty="0"/>
              <a:t>and </a:t>
            </a:r>
            <a:r>
              <a:rPr lang="en-US" sz="1600" b="1" dirty="0" smtClean="0"/>
              <a:t>paste</a:t>
            </a:r>
            <a:r>
              <a:rPr lang="sl-SI" sz="1600" b="1" dirty="0" smtClean="0"/>
              <a:t>“</a:t>
            </a:r>
            <a:r>
              <a:rPr lang="en-US" sz="1600" b="1" dirty="0" smtClean="0"/>
              <a:t>!</a:t>
            </a:r>
            <a:endParaRPr lang="en-US" sz="1600" dirty="0"/>
          </a:p>
          <a:p>
            <a:r>
              <a:rPr lang="en-US" sz="1600" dirty="0"/>
              <a:t>When you use real sticky notes, someone has to type up the big ideas afterwards. </a:t>
            </a:r>
            <a:r>
              <a:rPr lang="sl-SI" sz="1600" dirty="0" err="1" smtClean="0"/>
              <a:t>We</a:t>
            </a:r>
            <a:r>
              <a:rPr lang="sl-SI" sz="1600" dirty="0" smtClean="0"/>
              <a:t> </a:t>
            </a:r>
            <a:r>
              <a:rPr lang="en-US" sz="1600" dirty="0" smtClean="0"/>
              <a:t>want </a:t>
            </a:r>
            <a:r>
              <a:rPr lang="en-US" sz="1600" dirty="0"/>
              <a:t>to put the ideas from our brainstorm to use!</a:t>
            </a:r>
          </a:p>
          <a:p>
            <a:r>
              <a:rPr lang="en-US" sz="1600" dirty="0"/>
              <a:t>Since you type your ideas into these tools in the first place, it seemed like it should be a no-brainer to get them out again. Shockingly, not so.</a:t>
            </a:r>
          </a:p>
          <a:p>
            <a:r>
              <a:rPr lang="en-US" sz="1600" b="1" dirty="0"/>
              <a:t>5. </a:t>
            </a:r>
            <a:r>
              <a:rPr lang="sl-SI" sz="1600" b="1" dirty="0" smtClean="0"/>
              <a:t>Skladnost s potrebami delovnega srečanja</a:t>
            </a:r>
            <a:endParaRPr lang="en-US" sz="1600" dirty="0"/>
          </a:p>
          <a:p>
            <a:r>
              <a:rPr lang="en-US" sz="1600" dirty="0"/>
              <a:t>Most effective working sessions </a:t>
            </a:r>
            <a:r>
              <a:rPr lang="en-US" sz="1600" dirty="0" smtClean="0"/>
              <a:t>involve </a:t>
            </a:r>
            <a:r>
              <a:rPr lang="en-US" sz="1600" dirty="0"/>
              <a:t>3 to 10 people meeting for less than 2 hours. We wanted to find something that worked well at this scale. Some of the products we found were clearly intended for individual use, and others optimize for big conference events with hundreds or even thousands of </a:t>
            </a:r>
            <a:r>
              <a:rPr lang="en-US" sz="1600" dirty="0" smtClean="0"/>
              <a:t>participants</a:t>
            </a:r>
            <a:endParaRPr lang="en-US" sz="1600" dirty="0"/>
          </a:p>
          <a:p>
            <a:r>
              <a:rPr lang="en-US" sz="1600" b="1" dirty="0"/>
              <a:t>6. </a:t>
            </a:r>
            <a:r>
              <a:rPr lang="sl-SI" sz="1600" b="1" dirty="0" smtClean="0"/>
              <a:t>Vključujoč design in dostopnost</a:t>
            </a:r>
            <a:endParaRPr lang="en-US" sz="1600" dirty="0"/>
          </a:p>
          <a:p>
            <a:r>
              <a:rPr lang="en-US" sz="1600" dirty="0"/>
              <a:t>When you brainstorm, you want to get everyone's ideas in the conversation. </a:t>
            </a:r>
            <a:r>
              <a:rPr lang="en-US" sz="1600" dirty="0" smtClean="0"/>
              <a:t>work </a:t>
            </a:r>
            <a:r>
              <a:rPr lang="en-US" sz="1600" dirty="0"/>
              <a:t>for people with disabilities who may use assistive technologies, and for those joining on phones or other devices. </a:t>
            </a:r>
            <a:endParaRPr lang="sl-SI" sz="1600" dirty="0"/>
          </a:p>
        </p:txBody>
      </p:sp>
    </p:spTree>
    <p:extLst>
      <p:ext uri="{BB962C8B-B14F-4D97-AF65-F5344CB8AC3E}">
        <p14:creationId xmlns:p14="http://schemas.microsoft.com/office/powerpoint/2010/main" val="5473619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97767" y="548680"/>
            <a:ext cx="8229600" cy="1143000"/>
          </a:xfrm>
        </p:spPr>
        <p:txBody>
          <a:bodyPr>
            <a:noAutofit/>
          </a:bodyPr>
          <a:lstStyle/>
          <a:p>
            <a:r>
              <a:rPr lang="en-US" sz="3200" dirty="0" smtClean="0"/>
              <a:t>U</a:t>
            </a:r>
            <a:r>
              <a:rPr lang="sl-SI" sz="3200" dirty="0" smtClean="0"/>
              <a:t>poraba sodelavnih urejevalnikov dokumentov za viharjenje</a:t>
            </a:r>
            <a:endParaRPr lang="sl-SI" sz="3200" dirty="0"/>
          </a:p>
        </p:txBody>
      </p:sp>
      <p:sp>
        <p:nvSpPr>
          <p:cNvPr id="3" name="Označba mesta vsebine 2"/>
          <p:cNvSpPr>
            <a:spLocks noGrp="1"/>
          </p:cNvSpPr>
          <p:nvPr>
            <p:ph idx="1"/>
          </p:nvPr>
        </p:nvSpPr>
        <p:spPr>
          <a:xfrm>
            <a:off x="683568" y="1988840"/>
            <a:ext cx="8229600" cy="3096344"/>
          </a:xfrm>
        </p:spPr>
        <p:txBody>
          <a:bodyPr>
            <a:normAutofit/>
          </a:bodyPr>
          <a:lstStyle/>
          <a:p>
            <a:r>
              <a:rPr lang="en-US" sz="2800" dirty="0">
                <a:hlinkClick r:id="rId2"/>
              </a:rPr>
              <a:t>Google Docs</a:t>
            </a:r>
            <a:endParaRPr lang="en-US" sz="2800" dirty="0"/>
          </a:p>
          <a:p>
            <a:r>
              <a:rPr lang="en-US" sz="2800" dirty="0">
                <a:hlinkClick r:id="rId3"/>
              </a:rPr>
              <a:t>Microsoft Word Live</a:t>
            </a:r>
            <a:endParaRPr lang="en-US" sz="2800" dirty="0"/>
          </a:p>
          <a:p>
            <a:r>
              <a:rPr lang="en-US" sz="2800" dirty="0" err="1">
                <a:hlinkClick r:id="rId4"/>
              </a:rPr>
              <a:t>Etherpad</a:t>
            </a:r>
            <a:endParaRPr lang="en-US" sz="2800" dirty="0"/>
          </a:p>
          <a:p>
            <a:r>
              <a:rPr lang="en-US" sz="2800" dirty="0" smtClean="0">
                <a:hlinkClick r:id="rId5"/>
              </a:rPr>
              <a:t>Quip</a:t>
            </a:r>
            <a:endParaRPr lang="sl-SI" sz="2800" dirty="0" smtClean="0"/>
          </a:p>
          <a:p>
            <a:r>
              <a:rPr lang="sl-SI" sz="2800" dirty="0" err="1" smtClean="0">
                <a:hlinkClick r:id="rId6"/>
              </a:rPr>
              <a:t>Mural</a:t>
            </a:r>
            <a:endParaRPr lang="en-US" sz="2800" dirty="0"/>
          </a:p>
          <a:p>
            <a:endParaRPr lang="sl-SI" sz="2800" dirty="0"/>
          </a:p>
        </p:txBody>
      </p:sp>
      <p:pic>
        <p:nvPicPr>
          <p:cNvPr id="4" name="Slika 3"/>
          <p:cNvPicPr>
            <a:picLocks noChangeAspect="1"/>
          </p:cNvPicPr>
          <p:nvPr/>
        </p:nvPicPr>
        <p:blipFill>
          <a:blip r:embed="rId7"/>
          <a:stretch>
            <a:fillRect/>
          </a:stretch>
        </p:blipFill>
        <p:spPr>
          <a:xfrm>
            <a:off x="3373428" y="3717032"/>
            <a:ext cx="5353940" cy="2888428"/>
          </a:xfrm>
          <a:prstGeom prst="rect">
            <a:avLst/>
          </a:prstGeom>
        </p:spPr>
      </p:pic>
    </p:spTree>
    <p:extLst>
      <p:ext uri="{BB962C8B-B14F-4D97-AF65-F5344CB8AC3E}">
        <p14:creationId xmlns:p14="http://schemas.microsoft.com/office/powerpoint/2010/main" val="183226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Spletno viharjenje: </a:t>
            </a:r>
            <a:r>
              <a:rPr lang="sl-SI" dirty="0" err="1" smtClean="0">
                <a:hlinkClick r:id="rId2"/>
              </a:rPr>
              <a:t>StormBoard</a:t>
            </a:r>
            <a:endParaRPr lang="sl-SI" dirty="0"/>
          </a:p>
        </p:txBody>
      </p:sp>
      <p:pic>
        <p:nvPicPr>
          <p:cNvPr id="4" name="Slika 3"/>
          <p:cNvPicPr>
            <a:picLocks noChangeAspect="1"/>
          </p:cNvPicPr>
          <p:nvPr/>
        </p:nvPicPr>
        <p:blipFill>
          <a:blip r:embed="rId3"/>
          <a:stretch>
            <a:fillRect/>
          </a:stretch>
        </p:blipFill>
        <p:spPr>
          <a:xfrm>
            <a:off x="632419" y="1844824"/>
            <a:ext cx="8054381" cy="4273492"/>
          </a:xfrm>
          <a:prstGeom prst="rect">
            <a:avLst/>
          </a:prstGeom>
        </p:spPr>
      </p:pic>
    </p:spTree>
    <p:extLst>
      <p:ext uri="{BB962C8B-B14F-4D97-AF65-F5344CB8AC3E}">
        <p14:creationId xmlns:p14="http://schemas.microsoft.com/office/powerpoint/2010/main" val="244556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hlinkClick r:id="rId2"/>
              </a:rPr>
              <a:t>Prosto dostopna orodja za viharjenje</a:t>
            </a:r>
            <a:endParaRPr lang="sl-SI" dirty="0"/>
          </a:p>
        </p:txBody>
      </p:sp>
      <p:pic>
        <p:nvPicPr>
          <p:cNvPr id="4" name="Slika 3"/>
          <p:cNvPicPr>
            <a:picLocks noChangeAspect="1"/>
          </p:cNvPicPr>
          <p:nvPr/>
        </p:nvPicPr>
        <p:blipFill>
          <a:blip r:embed="rId3"/>
          <a:stretch>
            <a:fillRect/>
          </a:stretch>
        </p:blipFill>
        <p:spPr>
          <a:xfrm>
            <a:off x="2267744" y="1523834"/>
            <a:ext cx="4608512" cy="4608512"/>
          </a:xfrm>
          <a:prstGeom prst="rect">
            <a:avLst/>
          </a:prstGeom>
        </p:spPr>
      </p:pic>
    </p:spTree>
    <p:extLst>
      <p:ext uri="{BB962C8B-B14F-4D97-AF65-F5344CB8AC3E}">
        <p14:creationId xmlns:p14="http://schemas.microsoft.com/office/powerpoint/2010/main" val="9939100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hlinkClick r:id="rId2"/>
              </a:rPr>
              <a:t>Popplets</a:t>
            </a:r>
            <a:endParaRPr lang="sl-SI" dirty="0"/>
          </a:p>
        </p:txBody>
      </p:sp>
      <p:sp>
        <p:nvSpPr>
          <p:cNvPr id="4" name="Petkotnik 3"/>
          <p:cNvSpPr/>
          <p:nvPr/>
        </p:nvSpPr>
        <p:spPr>
          <a:xfrm>
            <a:off x="7380312" y="332656"/>
            <a:ext cx="1440160" cy="360040"/>
          </a:xfrm>
          <a:prstGeom prst="homePlat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hlinkClick r:id="rId3"/>
              </a:rPr>
              <a:t>YOUTUBE</a:t>
            </a:r>
            <a:endParaRPr lang="sl-SI" dirty="0"/>
          </a:p>
        </p:txBody>
      </p:sp>
      <p:pic>
        <p:nvPicPr>
          <p:cNvPr id="5" name="Slika 4"/>
          <p:cNvPicPr>
            <a:picLocks noChangeAspect="1"/>
          </p:cNvPicPr>
          <p:nvPr/>
        </p:nvPicPr>
        <p:blipFill>
          <a:blip r:embed="rId4"/>
          <a:stretch>
            <a:fillRect/>
          </a:stretch>
        </p:blipFill>
        <p:spPr>
          <a:xfrm>
            <a:off x="14221" y="1241376"/>
            <a:ext cx="9129779" cy="4884395"/>
          </a:xfrm>
          <a:prstGeom prst="rect">
            <a:avLst/>
          </a:prstGeom>
        </p:spPr>
      </p:pic>
    </p:spTree>
    <p:extLst>
      <p:ext uri="{BB962C8B-B14F-4D97-AF65-F5344CB8AC3E}">
        <p14:creationId xmlns:p14="http://schemas.microsoft.com/office/powerpoint/2010/main" val="31538601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solidFill>
                  <a:srgbClr val="FF0000"/>
                </a:solidFill>
              </a:rPr>
              <a:t>Elektronsko preverjanje znanja</a:t>
            </a:r>
            <a:endParaRPr lang="sl-SI" dirty="0">
              <a:solidFill>
                <a:srgbClr val="FF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1" y="4418956"/>
            <a:ext cx="2331161" cy="2021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514600"/>
            <a:ext cx="2943200" cy="235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82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Učne kartice (</a:t>
            </a:r>
            <a:r>
              <a:rPr lang="sl-SI" dirty="0" err="1" smtClean="0"/>
              <a:t>Flashcards</a:t>
            </a:r>
            <a:r>
              <a:rPr lang="sl-SI" dirty="0" smtClean="0"/>
              <a:t>)</a:t>
            </a:r>
            <a:endParaRPr lang="sl-SI" dirty="0"/>
          </a:p>
        </p:txBody>
      </p:sp>
      <p:sp>
        <p:nvSpPr>
          <p:cNvPr id="3" name="Označba mesta vsebine 2"/>
          <p:cNvSpPr>
            <a:spLocks noGrp="1"/>
          </p:cNvSpPr>
          <p:nvPr>
            <p:ph idx="1"/>
          </p:nvPr>
        </p:nvSpPr>
        <p:spPr/>
        <p:txBody>
          <a:bodyPr/>
          <a:lstStyle/>
          <a:p>
            <a:r>
              <a:rPr lang="sl-SI" dirty="0" smtClean="0">
                <a:hlinkClick r:id="rId2"/>
              </a:rPr>
              <a:t>Avtorska orodja</a:t>
            </a:r>
            <a:endParaRPr lang="sl-SI" dirty="0"/>
          </a:p>
        </p:txBody>
      </p:sp>
      <p:pic>
        <p:nvPicPr>
          <p:cNvPr id="9218" name="Picture 2" descr="Rezultat iskanja slik za flashc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2" y="3736250"/>
            <a:ext cx="2938363" cy="172188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ovezana sli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51" y="1515202"/>
            <a:ext cx="3154387" cy="1854780"/>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p:cNvSpPr txBox="1"/>
          <p:nvPr/>
        </p:nvSpPr>
        <p:spPr>
          <a:xfrm>
            <a:off x="539552" y="6237312"/>
            <a:ext cx="3573735" cy="369332"/>
          </a:xfrm>
          <a:prstGeom prst="rect">
            <a:avLst/>
          </a:prstGeom>
          <a:noFill/>
        </p:spPr>
        <p:txBody>
          <a:bodyPr wrap="none" rtlCol="0">
            <a:spAutoFit/>
          </a:bodyPr>
          <a:lstStyle/>
          <a:p>
            <a:r>
              <a:rPr lang="sl-SI" i="1" dirty="0" smtClean="0">
                <a:hlinkClick r:id="rId5"/>
              </a:rPr>
              <a:t>Spletne učne kartice o računalništvu</a:t>
            </a:r>
            <a:endParaRPr lang="sl-SI" i="1" dirty="0"/>
          </a:p>
        </p:txBody>
      </p:sp>
    </p:spTree>
    <p:extLst>
      <p:ext uri="{BB962C8B-B14F-4D97-AF65-F5344CB8AC3E}">
        <p14:creationId xmlns:p14="http://schemas.microsoft.com/office/powerpoint/2010/main" val="3113303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Primer interaktivnega tečaja</a:t>
            </a:r>
            <a:endParaRPr lang="sl-SI" dirty="0"/>
          </a:p>
        </p:txBody>
      </p:sp>
      <p:sp>
        <p:nvSpPr>
          <p:cNvPr id="3" name="Označba mesta vsebine 2"/>
          <p:cNvSpPr>
            <a:spLocks noGrp="1"/>
          </p:cNvSpPr>
          <p:nvPr>
            <p:ph idx="1"/>
          </p:nvPr>
        </p:nvSpPr>
        <p:spPr>
          <a:xfrm>
            <a:off x="457200" y="1196752"/>
            <a:ext cx="8229600" cy="4525963"/>
          </a:xfrm>
        </p:spPr>
        <p:txBody>
          <a:bodyPr>
            <a:normAutofit/>
          </a:bodyPr>
          <a:lstStyle/>
          <a:p>
            <a:r>
              <a:rPr lang="sl-SI" sz="2800" dirty="0" err="1" smtClean="0">
                <a:hlinkClick r:id="rId2"/>
              </a:rPr>
              <a:t>JavaScript</a:t>
            </a:r>
            <a:r>
              <a:rPr lang="sl-SI" sz="2800" dirty="0" smtClean="0">
                <a:hlinkClick r:id="rId2"/>
              </a:rPr>
              <a:t>,  (Java, </a:t>
            </a:r>
            <a:r>
              <a:rPr lang="sl-SI" sz="2800" dirty="0" err="1" smtClean="0">
                <a:hlinkClick r:id="rId2"/>
              </a:rPr>
              <a:t>Python</a:t>
            </a:r>
            <a:r>
              <a:rPr lang="sl-SI" sz="2800" dirty="0" smtClean="0">
                <a:hlinkClick r:id="rId2"/>
              </a:rPr>
              <a:t>,..)</a:t>
            </a:r>
            <a:endParaRPr lang="sl-SI" sz="2800" dirty="0"/>
          </a:p>
        </p:txBody>
      </p:sp>
    </p:spTree>
    <p:extLst>
      <p:ext uri="{BB962C8B-B14F-4D97-AF65-F5344CB8AC3E}">
        <p14:creationId xmlns:p14="http://schemas.microsoft.com/office/powerpoint/2010/main" val="2024093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Pomen elektronskega ocenjevanja</a:t>
            </a:r>
            <a:endParaRPr lang="sl-SI" dirty="0"/>
          </a:p>
        </p:txBody>
      </p:sp>
      <p:sp>
        <p:nvSpPr>
          <p:cNvPr id="3" name="Content Placeholder 2"/>
          <p:cNvSpPr>
            <a:spLocks noGrp="1"/>
          </p:cNvSpPr>
          <p:nvPr>
            <p:ph idx="1"/>
          </p:nvPr>
        </p:nvSpPr>
        <p:spPr/>
        <p:txBody>
          <a:bodyPr/>
          <a:lstStyle/>
          <a:p>
            <a:pPr marL="0" indent="0">
              <a:buNone/>
            </a:pPr>
            <a:endParaRPr lang="sl-SI"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87" y="1268760"/>
            <a:ext cx="9034929" cy="553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entagon 3">
            <a:hlinkClick r:id="rId4"/>
          </p:cNvPr>
          <p:cNvSpPr/>
          <p:nvPr/>
        </p:nvSpPr>
        <p:spPr>
          <a:xfrm>
            <a:off x="7164288" y="6165304"/>
            <a:ext cx="86409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WEB</a:t>
            </a:r>
            <a:endParaRPr lang="sl-SI" dirty="0"/>
          </a:p>
        </p:txBody>
      </p:sp>
      <p:cxnSp>
        <p:nvCxnSpPr>
          <p:cNvPr id="6" name="Straight Connector 5"/>
          <p:cNvCxnSpPr/>
          <p:nvPr/>
        </p:nvCxnSpPr>
        <p:spPr>
          <a:xfrm>
            <a:off x="7164288" y="5949280"/>
            <a:ext cx="1008112" cy="517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020272" y="5891883"/>
            <a:ext cx="1008112" cy="5747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105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2088232" cy="1143000"/>
          </a:xfrm>
        </p:spPr>
        <p:txBody>
          <a:bodyPr>
            <a:noAutofit/>
          </a:bodyPr>
          <a:lstStyle/>
          <a:p>
            <a:r>
              <a:rPr lang="sl-SI" sz="2400" dirty="0" smtClean="0"/>
              <a:t>Klasifikacija načinov elektronskega  ocenjevanja</a:t>
            </a:r>
            <a:endParaRPr lang="sl-SI" sz="2400"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646" y="282453"/>
            <a:ext cx="7054354" cy="629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32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eXe</a:t>
            </a:r>
            <a:r>
              <a:rPr lang="en-US" dirty="0" smtClean="0"/>
              <a:t> Learning?</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71" y="980728"/>
            <a:ext cx="8980430"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entagon 4">
            <a:hlinkClick r:id="rId3" action="ppaction://hlinkfile"/>
          </p:cNvPr>
          <p:cNvSpPr/>
          <p:nvPr/>
        </p:nvSpPr>
        <p:spPr>
          <a:xfrm>
            <a:off x="7884368" y="402928"/>
            <a:ext cx="1141288" cy="320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DEMO</a:t>
            </a:r>
            <a:endParaRPr lang="sl-SI" dirty="0"/>
          </a:p>
        </p:txBody>
      </p:sp>
    </p:spTree>
    <p:extLst>
      <p:ext uri="{BB962C8B-B14F-4D97-AF65-F5344CB8AC3E}">
        <p14:creationId xmlns:p14="http://schemas.microsoft.com/office/powerpoint/2010/main" val="33528824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1"/>
            <a:ext cx="8229600" cy="1143000"/>
          </a:xfrm>
        </p:spPr>
        <p:txBody>
          <a:bodyPr>
            <a:normAutofit/>
          </a:bodyPr>
          <a:lstStyle/>
          <a:p>
            <a:r>
              <a:rPr lang="sl-SI" sz="3600" dirty="0" smtClean="0">
                <a:solidFill>
                  <a:srgbClr val="FF0000"/>
                </a:solidFill>
              </a:rPr>
              <a:t>Wondershare QuizCreator</a:t>
            </a:r>
            <a:endParaRPr lang="sl-SI" sz="3600" dirty="0">
              <a:solidFill>
                <a:srgbClr val="FF0000"/>
              </a:solidFill>
            </a:endParaRPr>
          </a:p>
        </p:txBody>
      </p:sp>
      <p:sp>
        <p:nvSpPr>
          <p:cNvPr id="3" name="Pentagon 2">
            <a:hlinkClick r:id="rId2"/>
          </p:cNvPr>
          <p:cNvSpPr/>
          <p:nvPr/>
        </p:nvSpPr>
        <p:spPr>
          <a:xfrm>
            <a:off x="7828314" y="6437052"/>
            <a:ext cx="1141288" cy="320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DEMO</a:t>
            </a:r>
            <a:r>
              <a:rPr lang="en-US" dirty="0" smtClean="0"/>
              <a:t>1</a:t>
            </a:r>
            <a:endParaRPr lang="sl-SI" dirty="0"/>
          </a:p>
        </p:txBody>
      </p:sp>
      <p:sp>
        <p:nvSpPr>
          <p:cNvPr id="5" name="Pentagon 4">
            <a:hlinkClick r:id="rId3"/>
          </p:cNvPr>
          <p:cNvSpPr/>
          <p:nvPr/>
        </p:nvSpPr>
        <p:spPr>
          <a:xfrm>
            <a:off x="7843263" y="5916712"/>
            <a:ext cx="1141288" cy="320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WEB</a:t>
            </a:r>
            <a:endParaRPr lang="sl-SI" dirty="0"/>
          </a:p>
        </p:txBody>
      </p:sp>
      <p:pic>
        <p:nvPicPr>
          <p:cNvPr id="4" name="Picture 3"/>
          <p:cNvPicPr>
            <a:picLocks noChangeAspect="1"/>
          </p:cNvPicPr>
          <p:nvPr/>
        </p:nvPicPr>
        <p:blipFill>
          <a:blip r:embed="rId4"/>
          <a:stretch>
            <a:fillRect/>
          </a:stretch>
        </p:blipFill>
        <p:spPr>
          <a:xfrm>
            <a:off x="251521" y="1097737"/>
            <a:ext cx="8733030" cy="4491503"/>
          </a:xfrm>
          <a:prstGeom prst="rect">
            <a:avLst/>
          </a:prstGeom>
        </p:spPr>
      </p:pic>
    </p:spTree>
    <p:extLst>
      <p:ext uri="{BB962C8B-B14F-4D97-AF65-F5344CB8AC3E}">
        <p14:creationId xmlns:p14="http://schemas.microsoft.com/office/powerpoint/2010/main" val="2387699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Hot Potatoes</a:t>
            </a:r>
            <a:endParaRPr lang="en-US"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47" y="1043597"/>
            <a:ext cx="8591525" cy="527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entagon 3">
            <a:hlinkClick r:id="rId4"/>
          </p:cNvPr>
          <p:cNvSpPr/>
          <p:nvPr/>
        </p:nvSpPr>
        <p:spPr>
          <a:xfrm>
            <a:off x="7812360" y="6453336"/>
            <a:ext cx="1008112"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Movie</a:t>
            </a:r>
            <a:endParaRPr lang="en-US" dirty="0"/>
          </a:p>
        </p:txBody>
      </p:sp>
    </p:spTree>
    <p:extLst>
      <p:ext uri="{BB962C8B-B14F-4D97-AF65-F5344CB8AC3E}">
        <p14:creationId xmlns:p14="http://schemas.microsoft.com/office/powerpoint/2010/main" val="33657176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hlinkClick r:id="rId2"/>
              </a:rPr>
              <a:t>QuizFaber</a:t>
            </a:r>
            <a:endParaRPr lang="sl-SI" dirty="0"/>
          </a:p>
        </p:txBody>
      </p:sp>
      <p:pic>
        <p:nvPicPr>
          <p:cNvPr id="4" name="Slika 3"/>
          <p:cNvPicPr>
            <a:picLocks noChangeAspect="1"/>
          </p:cNvPicPr>
          <p:nvPr/>
        </p:nvPicPr>
        <p:blipFill>
          <a:blip r:embed="rId3"/>
          <a:stretch>
            <a:fillRect/>
          </a:stretch>
        </p:blipFill>
        <p:spPr>
          <a:xfrm>
            <a:off x="457200" y="1340768"/>
            <a:ext cx="8214710" cy="4979023"/>
          </a:xfrm>
          <a:prstGeom prst="rect">
            <a:avLst/>
          </a:prstGeom>
        </p:spPr>
      </p:pic>
      <p:sp>
        <p:nvSpPr>
          <p:cNvPr id="5" name="Petkotnik 4"/>
          <p:cNvSpPr/>
          <p:nvPr/>
        </p:nvSpPr>
        <p:spPr>
          <a:xfrm>
            <a:off x="7740352" y="332656"/>
            <a:ext cx="931558" cy="36004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DEMO</a:t>
            </a:r>
            <a:endParaRPr lang="sl-SI" dirty="0"/>
          </a:p>
        </p:txBody>
      </p:sp>
    </p:spTree>
    <p:extLst>
      <p:ext uri="{BB962C8B-B14F-4D97-AF65-F5344CB8AC3E}">
        <p14:creationId xmlns:p14="http://schemas.microsoft.com/office/powerpoint/2010/main" val="12780597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031" y="0"/>
            <a:ext cx="8229600" cy="836712"/>
          </a:xfrm>
        </p:spPr>
        <p:txBody>
          <a:bodyPr/>
          <a:lstStyle/>
          <a:p>
            <a:r>
              <a:rPr lang="sl-SI" dirty="0" smtClean="0">
                <a:solidFill>
                  <a:srgbClr val="FF0000"/>
                </a:solidFill>
                <a:hlinkClick r:id="rId2"/>
              </a:rPr>
              <a:t>Question Writer</a:t>
            </a:r>
            <a:endParaRPr lang="sl-SI" dirty="0">
              <a:solidFill>
                <a:srgbClr val="FF0000"/>
              </a:solidFill>
            </a:endParaRPr>
          </a:p>
        </p:txBody>
      </p:sp>
      <p:pic>
        <p:nvPicPr>
          <p:cNvPr id="4" name="Picture 3"/>
          <p:cNvPicPr>
            <a:picLocks noChangeAspect="1"/>
          </p:cNvPicPr>
          <p:nvPr/>
        </p:nvPicPr>
        <p:blipFill>
          <a:blip r:embed="rId3"/>
          <a:stretch>
            <a:fillRect/>
          </a:stretch>
        </p:blipFill>
        <p:spPr>
          <a:xfrm>
            <a:off x="403412" y="990388"/>
            <a:ext cx="8129028" cy="5476398"/>
          </a:xfrm>
          <a:prstGeom prst="rect">
            <a:avLst/>
          </a:prstGeom>
        </p:spPr>
      </p:pic>
    </p:spTree>
    <p:extLst>
      <p:ext uri="{BB962C8B-B14F-4D97-AF65-F5344CB8AC3E}">
        <p14:creationId xmlns:p14="http://schemas.microsoft.com/office/powerpoint/2010/main" val="599673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hlinkClick r:id="rId2"/>
              </a:rPr>
              <a:t>IMS QTI</a:t>
            </a:r>
            <a:endParaRPr lang="sl-SI" dirty="0"/>
          </a:p>
        </p:txBody>
      </p:sp>
      <p:pic>
        <p:nvPicPr>
          <p:cNvPr id="4" name="Picture 3"/>
          <p:cNvPicPr>
            <a:picLocks noChangeAspect="1"/>
          </p:cNvPicPr>
          <p:nvPr/>
        </p:nvPicPr>
        <p:blipFill>
          <a:blip r:embed="rId3"/>
          <a:stretch>
            <a:fillRect/>
          </a:stretch>
        </p:blipFill>
        <p:spPr>
          <a:xfrm>
            <a:off x="-51308" y="1055163"/>
            <a:ext cx="9087804" cy="5661701"/>
          </a:xfrm>
          <a:prstGeom prst="rect">
            <a:avLst/>
          </a:prstGeom>
        </p:spPr>
      </p:pic>
    </p:spTree>
    <p:extLst>
      <p:ext uri="{BB962C8B-B14F-4D97-AF65-F5344CB8AC3E}">
        <p14:creationId xmlns:p14="http://schemas.microsoft.com/office/powerpoint/2010/main" val="70768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hlinkClick r:id="rId2"/>
              </a:rPr>
              <a:t>WIKI: QTI</a:t>
            </a:r>
            <a:endParaRPr lang="sl-SI" dirty="0"/>
          </a:p>
        </p:txBody>
      </p:sp>
      <p:sp>
        <p:nvSpPr>
          <p:cNvPr id="3" name="Content Placeholder 2"/>
          <p:cNvSpPr>
            <a:spLocks noGrp="1"/>
          </p:cNvSpPr>
          <p:nvPr>
            <p:ph idx="1"/>
          </p:nvPr>
        </p:nvSpPr>
        <p:spPr/>
        <p:txBody>
          <a:bodyPr/>
          <a:lstStyle/>
          <a:p>
            <a:endParaRPr lang="sl-SI"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59"/>
            <a:ext cx="8712968" cy="544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28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hlinkClick r:id="rId2"/>
              </a:rPr>
              <a:t>QTIWorks</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556792"/>
            <a:ext cx="8128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348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Nekaj o razrednih odzivnikih</a:t>
            </a:r>
            <a:endParaRPr lang="sl-SI" dirty="0"/>
          </a:p>
        </p:txBody>
      </p:sp>
      <p:sp>
        <p:nvSpPr>
          <p:cNvPr id="3" name="Content Placeholder 2"/>
          <p:cNvSpPr>
            <a:spLocks noGrp="1"/>
          </p:cNvSpPr>
          <p:nvPr>
            <p:ph idx="1"/>
          </p:nvPr>
        </p:nvSpPr>
        <p:spPr>
          <a:xfrm>
            <a:off x="457200" y="1166019"/>
            <a:ext cx="8229600" cy="1758926"/>
          </a:xfrm>
        </p:spPr>
        <p:txBody>
          <a:bodyPr>
            <a:normAutofit/>
          </a:bodyPr>
          <a:lstStyle/>
          <a:p>
            <a:r>
              <a:rPr lang="en-US" sz="2400" dirty="0" smtClean="0">
                <a:hlinkClick r:id="rId2"/>
              </a:rPr>
              <a:t>Smart Response</a:t>
            </a:r>
            <a:endParaRPr lang="en-US" sz="2400" dirty="0" smtClean="0">
              <a:hlinkClick r:id="rId3"/>
            </a:endParaRPr>
          </a:p>
          <a:p>
            <a:r>
              <a:rPr lang="en-US" sz="2400" dirty="0" smtClean="0">
                <a:hlinkClick r:id="rId3"/>
              </a:rPr>
              <a:t>Classroom </a:t>
            </a:r>
            <a:r>
              <a:rPr lang="en-US" sz="2400" dirty="0">
                <a:hlinkClick r:id="rId3"/>
              </a:rPr>
              <a:t>Performance Systems (Clickers) in the Classroom </a:t>
            </a:r>
            <a:endParaRPr lang="sl-SI" sz="2400" dirty="0" smtClean="0"/>
          </a:p>
          <a:p>
            <a:pPr marL="0" indent="0">
              <a:buNone/>
            </a:pPr>
            <a:endParaRPr lang="sl-SI" sz="2400" dirty="0"/>
          </a:p>
        </p:txBody>
      </p:sp>
      <p:pic>
        <p:nvPicPr>
          <p:cNvPr id="5" name="Picture 4"/>
          <p:cNvPicPr>
            <a:picLocks noChangeAspect="1"/>
          </p:cNvPicPr>
          <p:nvPr/>
        </p:nvPicPr>
        <p:blipFill>
          <a:blip r:embed="rId4"/>
          <a:stretch>
            <a:fillRect/>
          </a:stretch>
        </p:blipFill>
        <p:spPr>
          <a:xfrm>
            <a:off x="1187624" y="3032475"/>
            <a:ext cx="6972458" cy="3492869"/>
          </a:xfrm>
          <a:prstGeom prst="rect">
            <a:avLst/>
          </a:prstGeom>
        </p:spPr>
      </p:pic>
    </p:spTree>
    <p:extLst>
      <p:ext uri="{BB962C8B-B14F-4D97-AF65-F5344CB8AC3E}">
        <p14:creationId xmlns:p14="http://schemas.microsoft.com/office/powerpoint/2010/main" val="21194820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QTI urejevalnik (</a:t>
            </a:r>
            <a:r>
              <a:rPr lang="sl-SI" dirty="0" smtClean="0">
                <a:hlinkClick r:id="rId2"/>
              </a:rPr>
              <a:t>ONYX Editor</a:t>
            </a:r>
            <a:r>
              <a:rPr lang="sl-SI" dirty="0" smtClean="0"/>
              <a:t>)</a:t>
            </a:r>
            <a:endParaRPr lang="sl-SI" dirty="0"/>
          </a:p>
        </p:txBody>
      </p:sp>
      <p:pic>
        <p:nvPicPr>
          <p:cNvPr id="4" name="Picture 3"/>
          <p:cNvPicPr>
            <a:picLocks noChangeAspect="1"/>
          </p:cNvPicPr>
          <p:nvPr/>
        </p:nvPicPr>
        <p:blipFill>
          <a:blip r:embed="rId3"/>
          <a:stretch>
            <a:fillRect/>
          </a:stretch>
        </p:blipFill>
        <p:spPr>
          <a:xfrm>
            <a:off x="251520" y="887668"/>
            <a:ext cx="8064896" cy="5929774"/>
          </a:xfrm>
          <a:prstGeom prst="rect">
            <a:avLst/>
          </a:prstGeom>
        </p:spPr>
      </p:pic>
    </p:spTree>
    <p:extLst>
      <p:ext uri="{BB962C8B-B14F-4D97-AF65-F5344CB8AC3E}">
        <p14:creationId xmlns:p14="http://schemas.microsoft.com/office/powerpoint/2010/main" val="1053008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hlinkClick r:id="rId2"/>
              </a:rPr>
              <a:t>QPlayer</a:t>
            </a:r>
            <a:endParaRPr lang="sl-SI" dirty="0"/>
          </a:p>
        </p:txBody>
      </p:sp>
      <p:sp>
        <p:nvSpPr>
          <p:cNvPr id="3" name="Content Placeholder 2"/>
          <p:cNvSpPr>
            <a:spLocks noGrp="1"/>
          </p:cNvSpPr>
          <p:nvPr>
            <p:ph idx="1"/>
          </p:nvPr>
        </p:nvSpPr>
        <p:spPr/>
        <p:txBody>
          <a:bodyPr/>
          <a:lstStyle/>
          <a:p>
            <a:endParaRPr lang="sl-SI"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67" y="1628800"/>
            <a:ext cx="8128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794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hlinkClick r:id="rId2"/>
              </a:rPr>
              <a:t>XQuestion</a:t>
            </a:r>
            <a:endParaRPr lang="sl-SI"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48" y="1556792"/>
            <a:ext cx="8128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0621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QTI in Moodle?</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837" y="1124744"/>
            <a:ext cx="5648325"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3241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Uvoz</a:t>
            </a:r>
            <a:r>
              <a:rPr lang="en-US" dirty="0" smtClean="0"/>
              <a:t> </a:t>
            </a:r>
            <a:r>
              <a:rPr lang="en-US" dirty="0" err="1" smtClean="0"/>
              <a:t>kviza</a:t>
            </a:r>
            <a:r>
              <a:rPr lang="en-US" dirty="0" smtClean="0"/>
              <a:t> v Moodle</a:t>
            </a:r>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1" y="1196752"/>
            <a:ext cx="8961026" cy="3968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64088" y="5661248"/>
            <a:ext cx="2235356" cy="369332"/>
          </a:xfrm>
          <a:prstGeom prst="rect">
            <a:avLst/>
          </a:prstGeom>
          <a:noFill/>
        </p:spPr>
        <p:txBody>
          <a:bodyPr wrap="none" rtlCol="0">
            <a:spAutoFit/>
          </a:bodyPr>
          <a:lstStyle/>
          <a:p>
            <a:r>
              <a:rPr lang="en-US" dirty="0" err="1" smtClean="0"/>
              <a:t>ExamView</a:t>
            </a:r>
            <a:r>
              <a:rPr lang="en-US" dirty="0" smtClean="0"/>
              <a:t>: </a:t>
            </a:r>
            <a:r>
              <a:rPr lang="en-US" dirty="0" err="1" smtClean="0">
                <a:hlinkClick r:id="rId3"/>
              </a:rPr>
              <a:t>več</a:t>
            </a:r>
            <a:r>
              <a:rPr lang="en-US" dirty="0" smtClean="0"/>
              <a:t>, demo</a:t>
            </a:r>
            <a:endParaRPr lang="en-US" dirty="0"/>
          </a:p>
        </p:txBody>
      </p:sp>
    </p:spTree>
    <p:extLst>
      <p:ext uri="{BB962C8B-B14F-4D97-AF65-F5344CB8AC3E}">
        <p14:creationId xmlns:p14="http://schemas.microsoft.com/office/powerpoint/2010/main" val="31456893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GIFT format</a:t>
            </a:r>
            <a:endParaRPr lang="en-US" dirty="0"/>
          </a:p>
        </p:txBody>
      </p:sp>
      <p:sp>
        <p:nvSpPr>
          <p:cNvPr id="4" name="Pentagon 3">
            <a:hlinkClick r:id="rId2"/>
          </p:cNvPr>
          <p:cNvSpPr/>
          <p:nvPr/>
        </p:nvSpPr>
        <p:spPr>
          <a:xfrm>
            <a:off x="7596336" y="620688"/>
            <a:ext cx="936104"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WEB</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1366838"/>
            <a:ext cx="7458075"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entagon 2">
            <a:hlinkClick r:id="rId4" action="ppaction://hlinkfile"/>
          </p:cNvPr>
          <p:cNvSpPr/>
          <p:nvPr/>
        </p:nvSpPr>
        <p:spPr>
          <a:xfrm>
            <a:off x="7884368" y="6237312"/>
            <a:ext cx="1008112"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DEMO</a:t>
            </a:r>
            <a:endParaRPr lang="en-US" dirty="0"/>
          </a:p>
        </p:txBody>
      </p:sp>
    </p:spTree>
    <p:extLst>
      <p:ext uri="{BB962C8B-B14F-4D97-AF65-F5344CB8AC3E}">
        <p14:creationId xmlns:p14="http://schemas.microsoft.com/office/powerpoint/2010/main" val="33388223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07504" y="404664"/>
            <a:ext cx="8784976" cy="803672"/>
          </a:xfrm>
        </p:spPr>
        <p:txBody>
          <a:bodyPr>
            <a:normAutofit fontScale="90000"/>
          </a:bodyPr>
          <a:lstStyle/>
          <a:p>
            <a:pPr algn="ctr" eaLnBrk="1" hangingPunct="1"/>
            <a:r>
              <a:rPr lang="sl-SI" altLang="sl-SI" dirty="0" smtClean="0"/>
              <a:t>Interaktivno in sodelavno </a:t>
            </a:r>
            <a:r>
              <a:rPr lang="sl-SI" altLang="sl-SI" smtClean="0"/>
              <a:t>učenje programiranja</a:t>
            </a:r>
            <a:endParaRPr lang="en-US" altLang="sl-SI" dirty="0" smtClean="0"/>
          </a:p>
        </p:txBody>
      </p:sp>
      <p:pic>
        <p:nvPicPr>
          <p:cNvPr id="4099" name="Picture 2" descr="http://grandblanctech.weebly.com/uploads/1/4/6/5/14650352/2693917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420888"/>
            <a:ext cx="4995863" cy="35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3" action="ppaction://hlinkpres?slideindex=1&amp;slidetitle="/>
          </p:cNvPr>
          <p:cNvPicPr>
            <a:picLocks noChangeAspect="1"/>
          </p:cNvPicPr>
          <p:nvPr/>
        </p:nvPicPr>
        <p:blipFill>
          <a:blip r:embed="rId4"/>
          <a:stretch>
            <a:fillRect/>
          </a:stretch>
        </p:blipFill>
        <p:spPr>
          <a:xfrm>
            <a:off x="2685855" y="1700808"/>
            <a:ext cx="1756066" cy="1152128"/>
          </a:xfrm>
          <a:prstGeom prst="rect">
            <a:avLst/>
          </a:prstGeom>
        </p:spPr>
      </p:pic>
      <p:sp>
        <p:nvSpPr>
          <p:cNvPr id="5" name="TextBox 4"/>
          <p:cNvSpPr txBox="1">
            <a:spLocks noChangeArrowheads="1"/>
          </p:cNvSpPr>
          <p:nvPr/>
        </p:nvSpPr>
        <p:spPr bwMode="auto">
          <a:xfrm>
            <a:off x="323528" y="2940164"/>
            <a:ext cx="305000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200000"/>
              </a:lnSpc>
              <a:spcBef>
                <a:spcPct val="0"/>
              </a:spcBef>
            </a:pPr>
            <a:r>
              <a:rPr lang="sl-SI" altLang="sl-SI" sz="1500" dirty="0"/>
              <a:t>Interaktivno poučevanje </a:t>
            </a:r>
            <a:r>
              <a:rPr lang="sl-SI" altLang="sl-SI" sz="1500" dirty="0" err="1"/>
              <a:t>Pythona</a:t>
            </a:r>
            <a:endParaRPr lang="sl-SI" altLang="sl-SI" sz="1500" dirty="0"/>
          </a:p>
          <a:p>
            <a:pPr eaLnBrk="1" hangingPunct="1">
              <a:lnSpc>
                <a:spcPct val="200000"/>
              </a:lnSpc>
              <a:spcBef>
                <a:spcPct val="0"/>
              </a:spcBef>
            </a:pPr>
            <a:r>
              <a:rPr lang="sl-SI" altLang="sl-SI" sz="1500" dirty="0"/>
              <a:t>Motivirano učenje </a:t>
            </a:r>
            <a:r>
              <a:rPr lang="sl-SI" altLang="sl-SI" sz="1500" dirty="0" err="1"/>
              <a:t>Pythona</a:t>
            </a:r>
            <a:endParaRPr lang="sl-SI" altLang="sl-SI" sz="1500" dirty="0"/>
          </a:p>
          <a:p>
            <a:pPr eaLnBrk="1" hangingPunct="1">
              <a:lnSpc>
                <a:spcPct val="200000"/>
              </a:lnSpc>
              <a:spcBef>
                <a:spcPct val="0"/>
              </a:spcBef>
            </a:pPr>
            <a:r>
              <a:rPr lang="sl-SI" altLang="sl-SI" sz="1500" dirty="0"/>
              <a:t>Morda še </a:t>
            </a:r>
            <a:r>
              <a:rPr lang="sl-SI" altLang="sl-SI" sz="1500" dirty="0" smtClean="0"/>
              <a:t>kaj</a:t>
            </a:r>
            <a:endParaRPr lang="en-US" altLang="sl-SI" sz="1500" dirty="0"/>
          </a:p>
        </p:txBody>
      </p:sp>
    </p:spTree>
    <p:extLst>
      <p:ext uri="{BB962C8B-B14F-4D97-AF65-F5344CB8AC3E}">
        <p14:creationId xmlns:p14="http://schemas.microsoft.com/office/powerpoint/2010/main" val="369040983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55985" y="837010"/>
            <a:ext cx="7886700" cy="803672"/>
          </a:xfrm>
        </p:spPr>
        <p:txBody>
          <a:bodyPr/>
          <a:lstStyle/>
          <a:p>
            <a:pPr eaLnBrk="1" hangingPunct="1"/>
            <a:r>
              <a:rPr lang="sl-SI" altLang="sl-SI" smtClean="0">
                <a:hlinkClick r:id="rId2"/>
              </a:rPr>
              <a:t>collabedit</a:t>
            </a:r>
            <a:endParaRPr lang="en-US" altLang="sl-SI" smtClean="0"/>
          </a:p>
        </p:txBody>
      </p:sp>
      <p:pic>
        <p:nvPicPr>
          <p:cNvPr id="51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216" y="1800226"/>
            <a:ext cx="7235428" cy="365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15328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463" y="1066800"/>
            <a:ext cx="7886700" cy="548879"/>
          </a:xfrm>
        </p:spPr>
        <p:txBody>
          <a:bodyPr>
            <a:normAutofit fontScale="90000"/>
          </a:bodyPr>
          <a:lstStyle/>
          <a:p>
            <a:pPr eaLnBrk="1" hangingPunct="1"/>
            <a:r>
              <a:rPr lang="sl-SI" altLang="sl-SI" smtClean="0">
                <a:hlinkClick r:id="rId2"/>
              </a:rPr>
              <a:t>CodeChat</a:t>
            </a:r>
            <a:endParaRPr lang="en-US" altLang="sl-SI" smtClean="0"/>
          </a:p>
        </p:txBody>
      </p:sp>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297907"/>
            <a:ext cx="7820025" cy="364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42148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75047" y="942975"/>
            <a:ext cx="7886700" cy="553641"/>
          </a:xfrm>
        </p:spPr>
        <p:txBody>
          <a:bodyPr>
            <a:normAutofit fontScale="90000"/>
          </a:bodyPr>
          <a:lstStyle/>
          <a:p>
            <a:pPr eaLnBrk="1" hangingPunct="1"/>
            <a:r>
              <a:rPr lang="sl-SI" altLang="sl-SI" smtClean="0">
                <a:hlinkClick r:id="rId2"/>
              </a:rPr>
              <a:t>coderpad</a:t>
            </a:r>
            <a:endParaRPr lang="en-US" altLang="sl-SI" smtClean="0"/>
          </a:p>
        </p:txBody>
      </p:sp>
      <p:pic>
        <p:nvPicPr>
          <p:cNvPr id="71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6" y="1665685"/>
            <a:ext cx="7814072" cy="433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17088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hlinkClick r:id="rId2"/>
              </a:rPr>
              <a:t>P</a:t>
            </a:r>
            <a:r>
              <a:rPr lang="sl-SI" dirty="0" err="1" smtClean="0">
                <a:hlinkClick r:id="rId2"/>
              </a:rPr>
              <a:t>lickers</a:t>
            </a:r>
            <a:endParaRPr lang="sl-SI" dirty="0"/>
          </a:p>
        </p:txBody>
      </p:sp>
      <p:sp>
        <p:nvSpPr>
          <p:cNvPr id="3" name="Označba mesta vsebine 2"/>
          <p:cNvSpPr>
            <a:spLocks noGrp="1"/>
          </p:cNvSpPr>
          <p:nvPr>
            <p:ph idx="1"/>
          </p:nvPr>
        </p:nvSpPr>
        <p:spPr>
          <a:xfrm>
            <a:off x="457200" y="1600201"/>
            <a:ext cx="8229600" cy="1252736"/>
          </a:xfrm>
        </p:spPr>
        <p:txBody>
          <a:bodyPr/>
          <a:lstStyle/>
          <a:p>
            <a:r>
              <a:rPr lang="sl-SI" dirty="0" smtClean="0"/>
              <a:t>Učitelj ima pametni telefon ali </a:t>
            </a:r>
            <a:r>
              <a:rPr lang="sl-SI" dirty="0" err="1" smtClean="0"/>
              <a:t>tabloco</a:t>
            </a:r>
            <a:endParaRPr lang="sl-SI" dirty="0" smtClean="0"/>
          </a:p>
          <a:p>
            <a:r>
              <a:rPr lang="sl-SI" dirty="0" smtClean="0"/>
              <a:t>Učenci odgovarjajo s </a:t>
            </a:r>
            <a:r>
              <a:rPr lang="sl-SI" dirty="0" err="1" smtClean="0"/>
              <a:t>Plicker</a:t>
            </a:r>
            <a:r>
              <a:rPr lang="sl-SI" dirty="0" smtClean="0"/>
              <a:t> karticami</a:t>
            </a:r>
            <a:endParaRPr lang="sl-SI" dirty="0"/>
          </a:p>
        </p:txBody>
      </p:sp>
      <p:pic>
        <p:nvPicPr>
          <p:cNvPr id="9218" name="Picture 2" descr="Rezultat iskanja slik za plic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34219"/>
            <a:ext cx="3998218" cy="3091955"/>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a:blip r:embed="rId4"/>
          <a:stretch>
            <a:fillRect/>
          </a:stretch>
        </p:blipFill>
        <p:spPr>
          <a:xfrm>
            <a:off x="4998800" y="3677785"/>
            <a:ext cx="3668328" cy="2748389"/>
          </a:xfrm>
          <a:prstGeom prst="rect">
            <a:avLst/>
          </a:prstGeom>
        </p:spPr>
      </p:pic>
    </p:spTree>
    <p:extLst>
      <p:ext uri="{BB962C8B-B14F-4D97-AF65-F5344CB8AC3E}">
        <p14:creationId xmlns:p14="http://schemas.microsoft.com/office/powerpoint/2010/main" val="4934564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55985" y="837010"/>
            <a:ext cx="7886700" cy="803672"/>
          </a:xfrm>
        </p:spPr>
        <p:txBody>
          <a:bodyPr/>
          <a:lstStyle/>
          <a:p>
            <a:r>
              <a:rPr lang="sl-SI" altLang="sl-SI" smtClean="0">
                <a:hlinkClick r:id="rId2"/>
              </a:rPr>
              <a:t>CodeBunk</a:t>
            </a:r>
            <a:endParaRPr lang="sl-SI" altLang="sl-SI" smtClean="0"/>
          </a:p>
        </p:txBody>
      </p:sp>
      <p:pic>
        <p:nvPicPr>
          <p:cNvPr id="81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78807"/>
            <a:ext cx="7304485" cy="427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8666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55985" y="837010"/>
            <a:ext cx="7886700" cy="803672"/>
          </a:xfrm>
        </p:spPr>
        <p:txBody>
          <a:bodyPr/>
          <a:lstStyle/>
          <a:p>
            <a:r>
              <a:rPr lang="sl-SI" altLang="sl-SI" smtClean="0">
                <a:hlinkClick r:id="rId2"/>
              </a:rPr>
              <a:t>Codassium</a:t>
            </a:r>
            <a:endParaRPr lang="sl-SI" altLang="sl-SI" smtClean="0"/>
          </a:p>
        </p:txBody>
      </p:sp>
      <p:pic>
        <p:nvPicPr>
          <p:cNvPr id="92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382" y="2149078"/>
            <a:ext cx="7223522" cy="385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6359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47092" y="116632"/>
            <a:ext cx="7886700" cy="994172"/>
          </a:xfrm>
        </p:spPr>
        <p:txBody>
          <a:bodyPr/>
          <a:lstStyle/>
          <a:p>
            <a:pPr eaLnBrk="1" hangingPunct="1"/>
            <a:r>
              <a:rPr lang="sl-SI" altLang="sl-SI" dirty="0" err="1" smtClean="0">
                <a:hlinkClick r:id="rId2"/>
              </a:rPr>
              <a:t>Jeliot</a:t>
            </a:r>
            <a:endParaRPr lang="en-US" altLang="sl-SI" dirty="0" smtClean="0"/>
          </a:p>
        </p:txBody>
      </p:sp>
      <p:pic>
        <p:nvPicPr>
          <p:cNvPr id="102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43012"/>
            <a:ext cx="6657251" cy="492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entagon 5">
            <a:hlinkClick r:id="rId4" action="ppaction://hlinkfile"/>
          </p:cNvPr>
          <p:cNvSpPr/>
          <p:nvPr/>
        </p:nvSpPr>
        <p:spPr>
          <a:xfrm>
            <a:off x="7812361" y="1243012"/>
            <a:ext cx="932782" cy="28098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200" dirty="0"/>
              <a:t>DEMO</a:t>
            </a:r>
            <a:endParaRPr lang="en-US" sz="1200" dirty="0"/>
          </a:p>
        </p:txBody>
      </p:sp>
    </p:spTree>
    <p:extLst>
      <p:ext uri="{BB962C8B-B14F-4D97-AF65-F5344CB8AC3E}">
        <p14:creationId xmlns:p14="http://schemas.microsoft.com/office/powerpoint/2010/main" val="341835476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928" y="1464469"/>
            <a:ext cx="7910513" cy="45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4"/>
          <p:cNvSpPr txBox="1">
            <a:spLocks noChangeArrowheads="1"/>
          </p:cNvSpPr>
          <p:nvPr/>
        </p:nvSpPr>
        <p:spPr bwMode="auto">
          <a:xfrm>
            <a:off x="3275856" y="188640"/>
            <a:ext cx="18937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sl-SI" altLang="sl-SI" sz="2700">
                <a:solidFill>
                  <a:srgbClr val="FF0000"/>
                </a:solidFill>
                <a:hlinkClick r:id="rId3"/>
              </a:rPr>
              <a:t>Pythontutor</a:t>
            </a:r>
            <a:endParaRPr lang="en-US" altLang="sl-SI" sz="2700">
              <a:solidFill>
                <a:srgbClr val="FF0000"/>
              </a:solidFill>
            </a:endParaRPr>
          </a:p>
        </p:txBody>
      </p:sp>
    </p:spTree>
    <p:extLst>
      <p:ext uri="{BB962C8B-B14F-4D97-AF65-F5344CB8AC3E}">
        <p14:creationId xmlns:p14="http://schemas.microsoft.com/office/powerpoint/2010/main" val="179278049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55985" y="837010"/>
            <a:ext cx="5087540" cy="803672"/>
          </a:xfrm>
        </p:spPr>
        <p:txBody>
          <a:bodyPr>
            <a:normAutofit fontScale="90000"/>
          </a:bodyPr>
          <a:lstStyle/>
          <a:p>
            <a:pPr eaLnBrk="1" hangingPunct="1"/>
            <a:r>
              <a:rPr lang="sl-SI" altLang="sl-SI" smtClean="0"/>
              <a:t>OPT </a:t>
            </a:r>
            <a:r>
              <a:rPr lang="sl-SI" altLang="sl-SI" sz="2400"/>
              <a:t>(predelava Online PythonTutor)</a:t>
            </a:r>
            <a:endParaRPr lang="en-US" altLang="sl-SI" sz="2400"/>
          </a:p>
        </p:txBody>
      </p:sp>
      <p:sp>
        <p:nvSpPr>
          <p:cNvPr id="3" name="Content Placeholder 2"/>
          <p:cNvSpPr>
            <a:spLocks noGrp="1"/>
          </p:cNvSpPr>
          <p:nvPr>
            <p:ph idx="1"/>
          </p:nvPr>
        </p:nvSpPr>
        <p:spPr>
          <a:xfrm>
            <a:off x="334566" y="1853803"/>
            <a:ext cx="7886700" cy="527447"/>
          </a:xfrm>
        </p:spPr>
        <p:txBody>
          <a:bodyPr rtlCol="0">
            <a:normAutofit fontScale="47500" lnSpcReduction="20000"/>
          </a:bodyPr>
          <a:lstStyle/>
          <a:p>
            <a:pPr marL="385763" indent="-385763">
              <a:buFont typeface="+mj-lt"/>
              <a:buAutoNum type="arabicPeriod"/>
              <a:defRPr/>
            </a:pPr>
            <a:r>
              <a:rPr lang="sl-SI" dirty="0" smtClean="0"/>
              <a:t>Poženemo </a:t>
            </a:r>
            <a:r>
              <a:rPr lang="sl-SI" dirty="0" smtClean="0">
                <a:hlinkClick r:id="rId2" action="ppaction://hlinkfile"/>
              </a:rPr>
              <a:t>strežni program</a:t>
            </a:r>
            <a:endParaRPr lang="sl-SI" dirty="0" smtClean="0"/>
          </a:p>
          <a:p>
            <a:pPr marL="385763" indent="-385763">
              <a:buFont typeface="+mj-lt"/>
              <a:buAutoNum type="arabicPeriod"/>
              <a:defRPr/>
            </a:pPr>
            <a:r>
              <a:rPr lang="sl-SI" dirty="0" smtClean="0"/>
              <a:t>Poženemo </a:t>
            </a:r>
            <a:r>
              <a:rPr lang="sl-SI" dirty="0" smtClean="0">
                <a:hlinkClick r:id="rId3"/>
              </a:rPr>
              <a:t>spletno stran</a:t>
            </a:r>
            <a:endParaRPr lang="en-US" dirty="0"/>
          </a:p>
        </p:txBody>
      </p:sp>
      <p:pic>
        <p:nvPicPr>
          <p:cNvPr id="1229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2413398"/>
            <a:ext cx="5970985" cy="337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03995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6605" y="260648"/>
            <a:ext cx="7886700" cy="803672"/>
          </a:xfrm>
        </p:spPr>
        <p:txBody>
          <a:bodyPr/>
          <a:lstStyle/>
          <a:p>
            <a:pPr eaLnBrk="1" hangingPunct="1"/>
            <a:r>
              <a:rPr lang="sl-SI" altLang="sl-SI" dirty="0" err="1" smtClean="0">
                <a:hlinkClick r:id="rId2"/>
              </a:rPr>
              <a:t>CodeSkulptor</a:t>
            </a:r>
            <a:endParaRPr lang="en-US" altLang="sl-SI" dirty="0" smtClean="0"/>
          </a:p>
        </p:txBody>
      </p:sp>
      <p:pic>
        <p:nvPicPr>
          <p:cNvPr id="133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40682"/>
            <a:ext cx="8304610" cy="421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91731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11560" y="260648"/>
            <a:ext cx="7886700" cy="803672"/>
          </a:xfrm>
        </p:spPr>
        <p:txBody>
          <a:bodyPr>
            <a:normAutofit fontScale="90000"/>
          </a:bodyPr>
          <a:lstStyle/>
          <a:p>
            <a:pPr eaLnBrk="1" hangingPunct="1"/>
            <a:r>
              <a:rPr lang="sl-SI" altLang="sl-SI" dirty="0" smtClean="0"/>
              <a:t>Napravimo si sami sodelavno spletno aplikacijo</a:t>
            </a:r>
            <a:endParaRPr lang="en-US" altLang="sl-SI" dirty="0" smtClean="0"/>
          </a:p>
        </p:txBody>
      </p:sp>
      <p:sp>
        <p:nvSpPr>
          <p:cNvPr id="3" name="Content Placeholder 2"/>
          <p:cNvSpPr>
            <a:spLocks noGrp="1"/>
          </p:cNvSpPr>
          <p:nvPr>
            <p:ph idx="1"/>
          </p:nvPr>
        </p:nvSpPr>
        <p:spPr>
          <a:xfrm>
            <a:off x="334566" y="1853803"/>
            <a:ext cx="7886700" cy="1498997"/>
          </a:xfrm>
        </p:spPr>
        <p:txBody>
          <a:bodyPr rtlCol="0">
            <a:normAutofit fontScale="70000" lnSpcReduction="20000"/>
          </a:bodyPr>
          <a:lstStyle/>
          <a:p>
            <a:pPr>
              <a:defRPr/>
            </a:pPr>
            <a:r>
              <a:rPr lang="sl-SI" dirty="0" smtClean="0">
                <a:hlinkClick r:id="rId2"/>
              </a:rPr>
              <a:t>Skulpt1</a:t>
            </a:r>
            <a:endParaRPr lang="sl-SI" dirty="0" smtClean="0"/>
          </a:p>
          <a:p>
            <a:pPr>
              <a:defRPr/>
            </a:pPr>
            <a:r>
              <a:rPr lang="sl-SI" dirty="0" smtClean="0">
                <a:hlinkClick r:id="rId3"/>
              </a:rPr>
              <a:t>Skulpt2</a:t>
            </a:r>
            <a:endParaRPr lang="sl-SI" dirty="0" smtClean="0"/>
          </a:p>
          <a:p>
            <a:pPr>
              <a:defRPr/>
            </a:pPr>
            <a:r>
              <a:rPr lang="sl-SI" dirty="0" smtClean="0">
                <a:hlinkClick r:id="rId4"/>
              </a:rPr>
              <a:t>Skulpt3</a:t>
            </a:r>
            <a:endParaRPr lang="sl-SI" dirty="0" smtClean="0"/>
          </a:p>
          <a:p>
            <a:pPr>
              <a:defRPr/>
            </a:pPr>
            <a:r>
              <a:rPr lang="sl-SI" dirty="0" smtClean="0">
                <a:hlinkClick r:id="rId5"/>
              </a:rPr>
              <a:t>skulpt4</a:t>
            </a:r>
            <a:endParaRPr lang="en-US" dirty="0"/>
          </a:p>
        </p:txBody>
      </p:sp>
      <p:pic>
        <p:nvPicPr>
          <p:cNvPr id="4" name="Picture 3"/>
          <p:cNvPicPr>
            <a:picLocks noChangeAspect="1"/>
          </p:cNvPicPr>
          <p:nvPr/>
        </p:nvPicPr>
        <p:blipFill>
          <a:blip r:embed="rId6"/>
          <a:stretch>
            <a:fillRect/>
          </a:stretch>
        </p:blipFill>
        <p:spPr>
          <a:xfrm>
            <a:off x="2733675" y="1763316"/>
            <a:ext cx="5133975" cy="4112419"/>
          </a:xfrm>
          <a:prstGeom prst="rect">
            <a:avLst/>
          </a:prstGeom>
          <a:ln w="28575">
            <a:solidFill>
              <a:schemeClr val="accent1">
                <a:lumMod val="50000"/>
              </a:schemeClr>
            </a:solidFill>
          </a:ln>
        </p:spPr>
      </p:pic>
    </p:spTree>
    <p:extLst>
      <p:ext uri="{BB962C8B-B14F-4D97-AF65-F5344CB8AC3E}">
        <p14:creationId xmlns:p14="http://schemas.microsoft.com/office/powerpoint/2010/main" val="213390905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6408712" cy="1201391"/>
          </a:xfrm>
        </p:spPr>
        <p:txBody>
          <a:bodyPr rtlCol="0">
            <a:normAutofit/>
          </a:bodyPr>
          <a:lstStyle/>
          <a:p>
            <a:pPr>
              <a:defRPr/>
            </a:pPr>
            <a:r>
              <a:rPr lang="sl-SI" dirty="0" err="1" smtClean="0"/>
              <a:t>Tutorialspoint</a:t>
            </a:r>
            <a:r>
              <a:rPr lang="sl-SI" dirty="0" smtClean="0"/>
              <a:t>: </a:t>
            </a:r>
            <a:r>
              <a:rPr lang="sl-SI" dirty="0" err="1" smtClean="0"/>
              <a:t>Python</a:t>
            </a:r>
            <a:endParaRPr lang="en-US" dirty="0"/>
          </a:p>
        </p:txBody>
      </p:sp>
      <p:pic>
        <p:nvPicPr>
          <p:cNvPr id="153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84710"/>
            <a:ext cx="5332810" cy="38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3636169" y="1834754"/>
            <a:ext cx="5250656" cy="4101703"/>
          </a:xfrm>
          <a:prstGeom prst="rect">
            <a:avLst/>
          </a:prstGeom>
          <a:ln w="28575">
            <a:solidFill>
              <a:schemeClr val="accent1">
                <a:lumMod val="50000"/>
              </a:schemeClr>
            </a:solidFill>
          </a:ln>
        </p:spPr>
      </p:pic>
      <p:sp>
        <p:nvSpPr>
          <p:cNvPr id="6" name="Pentagon 5">
            <a:hlinkClick r:id="rId4"/>
          </p:cNvPr>
          <p:cNvSpPr/>
          <p:nvPr/>
        </p:nvSpPr>
        <p:spPr>
          <a:xfrm>
            <a:off x="7812360" y="980728"/>
            <a:ext cx="793478" cy="42063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200" dirty="0"/>
              <a:t>WEB</a:t>
            </a:r>
            <a:endParaRPr lang="en-US" sz="1200" dirty="0"/>
          </a:p>
        </p:txBody>
      </p:sp>
    </p:spTree>
    <p:extLst>
      <p:ext uri="{BB962C8B-B14F-4D97-AF65-F5344CB8AC3E}">
        <p14:creationId xmlns:p14="http://schemas.microsoft.com/office/powerpoint/2010/main" val="48985726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75010" y="917972"/>
            <a:ext cx="7886700" cy="590550"/>
          </a:xfrm>
        </p:spPr>
        <p:txBody>
          <a:bodyPr>
            <a:normAutofit fontScale="90000"/>
          </a:bodyPr>
          <a:lstStyle/>
          <a:p>
            <a:pPr eaLnBrk="1" hangingPunct="1"/>
            <a:r>
              <a:rPr lang="sl-SI" altLang="sl-SI" smtClean="0"/>
              <a:t>Še en interaktivni učbenik za Python</a:t>
            </a:r>
            <a:endParaRPr lang="en-US" altLang="sl-SI" smtClean="0"/>
          </a:p>
        </p:txBody>
      </p:sp>
      <p:pic>
        <p:nvPicPr>
          <p:cNvPr id="163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769" y="1946673"/>
            <a:ext cx="6863954" cy="395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entagon 4">
            <a:hlinkClick r:id="rId3"/>
          </p:cNvPr>
          <p:cNvSpPr/>
          <p:nvPr/>
        </p:nvSpPr>
        <p:spPr>
          <a:xfrm>
            <a:off x="7961710" y="1052736"/>
            <a:ext cx="644128" cy="34863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200" dirty="0"/>
              <a:t>WEB</a:t>
            </a:r>
            <a:endParaRPr lang="en-US" sz="1200" dirty="0"/>
          </a:p>
        </p:txBody>
      </p:sp>
    </p:spTree>
    <p:extLst>
      <p:ext uri="{BB962C8B-B14F-4D97-AF65-F5344CB8AC3E}">
        <p14:creationId xmlns:p14="http://schemas.microsoft.com/office/powerpoint/2010/main" val="251233766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23875" y="332656"/>
            <a:ext cx="7886700" cy="803672"/>
          </a:xfrm>
        </p:spPr>
        <p:txBody>
          <a:bodyPr/>
          <a:lstStyle/>
          <a:p>
            <a:r>
              <a:rPr lang="sl-SI" altLang="sl-SI" dirty="0" err="1" smtClean="0">
                <a:hlinkClick r:id="rId2"/>
              </a:rPr>
              <a:t>Brython</a:t>
            </a:r>
            <a:endParaRPr lang="sl-SI" altLang="sl-SI" dirty="0" smtClean="0"/>
          </a:p>
        </p:txBody>
      </p:sp>
      <p:pic>
        <p:nvPicPr>
          <p:cNvPr id="174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985" y="1550194"/>
            <a:ext cx="815459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507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8930" y="0"/>
            <a:ext cx="9108281" cy="1419820"/>
          </a:xfrm>
        </p:spPr>
        <p:txBody>
          <a:bodyPr>
            <a:normAutofit/>
          </a:bodyPr>
          <a:lstStyle/>
          <a:p>
            <a:pPr eaLnBrk="1" hangingPunct="1"/>
            <a:r>
              <a:rPr lang="sl-SI" sz="4000" dirty="0" smtClean="0">
                <a:solidFill>
                  <a:srgbClr val="FF0000"/>
                </a:solidFill>
                <a:latin typeface="American Typewriter" charset="0"/>
                <a:ea typeface="American Typewriter" charset="0"/>
                <a:cs typeface="American Typewriter" charset="0"/>
                <a:sym typeface="American Typewriter" charset="0"/>
              </a:rPr>
              <a:t>Kritika odzivnikom </a:t>
            </a:r>
            <a:r>
              <a:rPr lang="sl-SI" sz="3200" dirty="0" smtClean="0">
                <a:solidFill>
                  <a:srgbClr val="FF0000"/>
                </a:solidFill>
                <a:latin typeface="American Typewriter" charset="0"/>
                <a:ea typeface="American Typewriter" charset="0"/>
                <a:cs typeface="American Typewriter" charset="0"/>
                <a:sym typeface="American Typewriter" charset="0"/>
              </a:rPr>
              <a:t>(glasovalnim sistemom)</a:t>
            </a:r>
            <a:endParaRPr lang="en-US" sz="3200" dirty="0">
              <a:solidFill>
                <a:srgbClr val="FF0000"/>
              </a:solidFill>
              <a:latin typeface="American Typewriter" charset="0"/>
              <a:ea typeface="ヒラギノ明朝 ProN W3" charset="0"/>
              <a:cs typeface="ヒラギノ明朝 ProN W3" charset="0"/>
              <a:sym typeface="American Typewriter" charset="0"/>
            </a:endParaRPr>
          </a:p>
        </p:txBody>
      </p:sp>
      <p:sp>
        <p:nvSpPr>
          <p:cNvPr id="29699" name="Rectangle 2"/>
          <p:cNvSpPr>
            <a:spLocks/>
          </p:cNvSpPr>
          <p:nvPr/>
        </p:nvSpPr>
        <p:spPr bwMode="auto">
          <a:xfrm>
            <a:off x="607218" y="2564904"/>
            <a:ext cx="7929563" cy="365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305831" indent="-305831">
              <a:spcBef>
                <a:spcPts val="2109"/>
              </a:spcBef>
              <a:buSzPct val="66000"/>
              <a:buBlip>
                <a:blip r:embed="rId2"/>
              </a:buBlip>
            </a:pPr>
            <a:r>
              <a:rPr lang="sl-SI" sz="3200" dirty="0" smtClean="0">
                <a:solidFill>
                  <a:srgbClr val="0070C0"/>
                </a:solidFill>
                <a:latin typeface="American Typewriter" charset="0"/>
                <a:ea typeface="American Typewriter" charset="0"/>
                <a:cs typeface="American Typewriter" charset="0"/>
                <a:sym typeface="American Typewriter" charset="0"/>
              </a:rPr>
              <a:t>Načrtovanje</a:t>
            </a:r>
            <a:endParaRPr lang="en-US" sz="3200" dirty="0" smtClean="0">
              <a:solidFill>
                <a:srgbClr val="0070C0"/>
              </a:solidFill>
              <a:latin typeface="American Typewriter" charset="0"/>
              <a:ea typeface="American Typewriter" charset="0"/>
              <a:cs typeface="American Typewriter" charset="0"/>
              <a:sym typeface="American Typewriter" charset="0"/>
            </a:endParaRPr>
          </a:p>
          <a:p>
            <a:pPr marL="763031" lvl="1" indent="-305831">
              <a:spcBef>
                <a:spcPts val="2109"/>
              </a:spcBef>
              <a:buSzPct val="66000"/>
              <a:buBlip>
                <a:blip r:embed="rId3"/>
              </a:buBlip>
            </a:pPr>
            <a:r>
              <a:rPr lang="sl-SI" sz="2000" dirty="0" smtClean="0">
                <a:latin typeface="American Typewriter" charset="0"/>
                <a:ea typeface="American Typewriter" charset="0"/>
                <a:cs typeface="American Typewriter" charset="0"/>
                <a:sym typeface="American Typewriter" charset="0"/>
              </a:rPr>
              <a:t>Obseg vprašanj je omejen</a:t>
            </a:r>
            <a:endParaRPr lang="en-US" sz="2000" dirty="0">
              <a:latin typeface="American Typewriter" charset="0"/>
              <a:ea typeface="American Typewriter" charset="0"/>
              <a:cs typeface="American Typewriter" charset="0"/>
              <a:sym typeface="American Typewriter" charset="0"/>
            </a:endParaRPr>
          </a:p>
          <a:p>
            <a:pPr marL="763031" lvl="1" indent="-305831">
              <a:spcBef>
                <a:spcPts val="2109"/>
              </a:spcBef>
              <a:buSzPct val="66000"/>
              <a:buBlip>
                <a:blip r:embed="rId3"/>
              </a:buBlip>
            </a:pPr>
            <a:r>
              <a:rPr lang="sl-SI" sz="2000" dirty="0" smtClean="0">
                <a:latin typeface="American Typewriter" charset="0"/>
                <a:ea typeface="American Typewriter" charset="0"/>
                <a:cs typeface="American Typewriter" charset="0"/>
                <a:sym typeface="American Typewriter" charset="0"/>
              </a:rPr>
              <a:t>Učenci ne morejo postavljati vprašanj</a:t>
            </a:r>
            <a:endParaRPr lang="en-US" sz="2000" dirty="0">
              <a:latin typeface="American Typewriter" charset="0"/>
              <a:ea typeface="American Typewriter" charset="0"/>
              <a:cs typeface="American Typewriter" charset="0"/>
              <a:sym typeface="American Typewriter" charset="0"/>
            </a:endParaRPr>
          </a:p>
          <a:p>
            <a:pPr marL="763031" lvl="1" indent="-305831">
              <a:spcBef>
                <a:spcPts val="2109"/>
              </a:spcBef>
              <a:buSzPct val="66000"/>
              <a:buBlip>
                <a:blip r:embed="rId3"/>
              </a:buBlip>
            </a:pPr>
            <a:r>
              <a:rPr lang="en-US" sz="2000" dirty="0" smtClean="0">
                <a:latin typeface="American Typewriter" charset="0"/>
                <a:ea typeface="American Typewriter" charset="0"/>
                <a:cs typeface="American Typewriter" charset="0"/>
                <a:sym typeface="American Typewriter" charset="0"/>
              </a:rPr>
              <a:t>N</a:t>
            </a:r>
            <a:r>
              <a:rPr lang="sl-SI" sz="2000" dirty="0" smtClean="0">
                <a:latin typeface="American Typewriter" charset="0"/>
                <a:ea typeface="American Typewriter" charset="0"/>
                <a:cs typeface="American Typewriter" charset="0"/>
                <a:sym typeface="American Typewriter" charset="0"/>
              </a:rPr>
              <a:t>iso integrirani z drugimi strategijami učenja</a:t>
            </a:r>
            <a:endParaRPr lang="en-US" sz="2000" dirty="0">
              <a:latin typeface="American Typewriter" charset="0"/>
              <a:ea typeface="American Typewriter" charset="0"/>
              <a:cs typeface="American Typewriter" charset="0"/>
              <a:sym typeface="American Typewriter" charset="0"/>
            </a:endParaRPr>
          </a:p>
          <a:p>
            <a:pPr marL="305831" indent="-305831">
              <a:spcBef>
                <a:spcPts val="2109"/>
              </a:spcBef>
              <a:buSzPct val="66000"/>
              <a:buBlip>
                <a:blip r:embed="rId2"/>
              </a:buBlip>
            </a:pPr>
            <a:r>
              <a:rPr lang="en-US" sz="3200" dirty="0" smtClean="0">
                <a:solidFill>
                  <a:srgbClr val="0070C0"/>
                </a:solidFill>
                <a:latin typeface="American Typewriter" charset="0"/>
                <a:ea typeface="American Typewriter" charset="0"/>
                <a:cs typeface="American Typewriter" charset="0"/>
                <a:sym typeface="American Typewriter" charset="0"/>
              </a:rPr>
              <a:t>U</a:t>
            </a:r>
            <a:r>
              <a:rPr lang="sl-SI" sz="3200" dirty="0" smtClean="0">
                <a:solidFill>
                  <a:srgbClr val="0070C0"/>
                </a:solidFill>
                <a:latin typeface="American Typewriter" charset="0"/>
                <a:ea typeface="American Typewriter" charset="0"/>
                <a:cs typeface="American Typewriter" charset="0"/>
                <a:sym typeface="American Typewriter" charset="0"/>
              </a:rPr>
              <a:t>poraba</a:t>
            </a:r>
            <a:endParaRPr lang="en-US" sz="3200" dirty="0">
              <a:solidFill>
                <a:srgbClr val="0070C0"/>
              </a:solidFill>
              <a:latin typeface="American Typewriter" charset="0"/>
              <a:ea typeface="American Typewriter" charset="0"/>
              <a:cs typeface="American Typewriter" charset="0"/>
              <a:sym typeface="American Typewriter" charset="0"/>
            </a:endParaRPr>
          </a:p>
          <a:p>
            <a:pPr marL="763031" lvl="1" indent="-305831">
              <a:spcBef>
                <a:spcPts val="2109"/>
              </a:spcBef>
              <a:buSzPct val="66000"/>
              <a:buBlip>
                <a:blip r:embed="rId3"/>
              </a:buBlip>
            </a:pPr>
            <a:r>
              <a:rPr lang="sl-SI" sz="2000" dirty="0" smtClean="0">
                <a:latin typeface="American Typewriter" charset="0"/>
                <a:ea typeface="American Typewriter" charset="0"/>
                <a:cs typeface="American Typewriter" charset="0"/>
                <a:sym typeface="American Typewriter" charset="0"/>
              </a:rPr>
              <a:t>Učenci imajo vtis, da služijo le evidenci prisotnosti</a:t>
            </a:r>
            <a:r>
              <a:rPr lang="en-US" sz="2400" dirty="0" smtClean="0">
                <a:latin typeface="American Typewriter" charset="0"/>
                <a:ea typeface="American Typewriter" charset="0"/>
                <a:cs typeface="American Typewriter" charset="0"/>
                <a:sym typeface="American Typewriter" charset="0"/>
              </a:rPr>
              <a:t>.</a:t>
            </a:r>
            <a:endParaRPr lang="en-US" sz="2400" dirty="0">
              <a:latin typeface="American Typewriter" charset="0"/>
              <a:ea typeface="American Typewriter" charset="0"/>
              <a:cs typeface="American Typewriter" charset="0"/>
              <a:sym typeface="American Typewriter"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355329"/>
            <a:ext cx="3332590" cy="221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316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 </a:t>
            </a:r>
            <a:r>
              <a:rPr lang="en-US" dirty="0" err="1" smtClean="0"/>
              <a:t>še</a:t>
            </a:r>
            <a:r>
              <a:rPr lang="en-US" dirty="0" smtClean="0"/>
              <a:t> </a:t>
            </a:r>
            <a:r>
              <a:rPr lang="en-US" dirty="0" err="1" smtClean="0"/>
              <a:t>kaj</a:t>
            </a:r>
            <a:r>
              <a:rPr lang="en-US" dirty="0" smtClean="0"/>
              <a:t> o </a:t>
            </a:r>
            <a:r>
              <a:rPr lang="en-US" dirty="0" err="1" smtClean="0"/>
              <a:t>goljufanju</a:t>
            </a:r>
            <a:r>
              <a:rPr lang="en-US" dirty="0" smtClean="0"/>
              <a:t> </a:t>
            </a:r>
            <a:r>
              <a:rPr lang="en-US" dirty="0" smtClean="0">
                <a:sym typeface="Wingdings" pitchFamily="2" charset="2"/>
              </a:rPr>
              <a:t></a:t>
            </a:r>
            <a:endParaRPr lang="en-US" dirty="0"/>
          </a:p>
        </p:txBody>
      </p:sp>
      <p:pic>
        <p:nvPicPr>
          <p:cNvPr id="13314" name="Picture 2" descr="http://i.eatliver.com/2006/11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196752"/>
            <a:ext cx="3810000" cy="521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5240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56"/>
            <a:ext cx="8229600" cy="1143000"/>
          </a:xfrm>
        </p:spPr>
        <p:txBody>
          <a:bodyPr>
            <a:normAutofit/>
          </a:bodyPr>
          <a:lstStyle/>
          <a:p>
            <a:r>
              <a:rPr lang="sl-SI" sz="3600" dirty="0" smtClean="0">
                <a:solidFill>
                  <a:srgbClr val="FF0000"/>
                </a:solidFill>
                <a:latin typeface="Arial" panose="020B0604020202020204" pitchFamily="34" charset="0"/>
                <a:cs typeface="Arial" panose="020B0604020202020204" pitchFamily="34" charset="0"/>
              </a:rPr>
              <a:t>Nekaj načinov goljufanja</a:t>
            </a:r>
            <a:endParaRPr lang="sl-SI" sz="3600"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90198" y="1167427"/>
            <a:ext cx="8229600" cy="4525963"/>
          </a:xfrm>
        </p:spPr>
        <p:txBody>
          <a:bodyPr>
            <a:noAutofit/>
          </a:bodyPr>
          <a:lstStyle/>
          <a:p>
            <a:r>
              <a:rPr lang="sl-SI" sz="2400" dirty="0" smtClean="0"/>
              <a:t>Najem drugega, da napiše tvojo nalogo</a:t>
            </a:r>
            <a:endParaRPr lang="en-US" sz="2400" dirty="0"/>
          </a:p>
          <a:p>
            <a:r>
              <a:rPr lang="sl-SI" sz="2400" dirty="0" smtClean="0"/>
              <a:t>Iskanje odgovorov med samim izpitom</a:t>
            </a:r>
            <a:endParaRPr lang="en-US" sz="2400" dirty="0"/>
          </a:p>
          <a:p>
            <a:r>
              <a:rPr lang="sl-SI" sz="2400" dirty="0" smtClean="0"/>
              <a:t>Nakup rešitev preko interneta ali od drugih študentov</a:t>
            </a:r>
            <a:endParaRPr lang="en-US" sz="2400" dirty="0"/>
          </a:p>
          <a:p>
            <a:r>
              <a:rPr lang="sl-SI" sz="2400" dirty="0" smtClean="0"/>
              <a:t>Delitev izpitnih vprašanj in odgovorov</a:t>
            </a:r>
            <a:endParaRPr lang="en-US" sz="2400" dirty="0"/>
          </a:p>
          <a:p>
            <a:r>
              <a:rPr lang="sl-SI" sz="2400" dirty="0" smtClean="0"/>
              <a:t>„Komunikacijski kanal“ za delitev testov</a:t>
            </a:r>
            <a:endParaRPr lang="en-US" sz="2400" dirty="0"/>
          </a:p>
          <a:p>
            <a:r>
              <a:rPr lang="sl-SI" sz="2400" dirty="0" smtClean="0"/>
              <a:t>Sabotaža tehnologije</a:t>
            </a:r>
            <a:endParaRPr lang="en-US" sz="2400" dirty="0"/>
          </a:p>
          <a:p>
            <a:endParaRPr lang="sl-SI" sz="2400" dirty="0"/>
          </a:p>
        </p:txBody>
      </p:sp>
    </p:spTree>
    <p:extLst>
      <p:ext uri="{BB962C8B-B14F-4D97-AF65-F5344CB8AC3E}">
        <p14:creationId xmlns:p14="http://schemas.microsoft.com/office/powerpoint/2010/main" val="3543925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9036496" cy="1143000"/>
          </a:xfrm>
        </p:spPr>
        <p:txBody>
          <a:bodyPr>
            <a:noAutofit/>
          </a:bodyPr>
          <a:lstStyle/>
          <a:p>
            <a:r>
              <a:rPr lang="sl-SI" sz="3600" dirty="0" smtClean="0">
                <a:solidFill>
                  <a:srgbClr val="FF0000"/>
                </a:solidFill>
                <a:latin typeface="Arial" panose="020B0604020202020204" pitchFamily="34" charset="0"/>
                <a:cs typeface="Arial" panose="020B0604020202020204" pitchFamily="34" charset="0"/>
              </a:rPr>
              <a:t>Kako preprečiti goljufanje pri spletnih izpitih</a:t>
            </a:r>
            <a:r>
              <a:rPr lang="en-US" sz="3600" dirty="0">
                <a:solidFill>
                  <a:srgbClr val="FF0000"/>
                </a:solidFill>
                <a:latin typeface="Arial" panose="020B0604020202020204" pitchFamily="34" charset="0"/>
                <a:cs typeface="Arial" panose="020B0604020202020204" pitchFamily="34" charset="0"/>
              </a:rPr>
              <a:t/>
            </a:r>
            <a:br>
              <a:rPr lang="en-US" sz="3600" dirty="0">
                <a:solidFill>
                  <a:srgbClr val="FF0000"/>
                </a:solidFill>
                <a:latin typeface="Arial" panose="020B0604020202020204" pitchFamily="34" charset="0"/>
                <a:cs typeface="Arial" panose="020B0604020202020204" pitchFamily="34" charset="0"/>
              </a:rPr>
            </a:br>
            <a:endParaRPr lang="sl-SI" sz="3600"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95536" y="1628800"/>
            <a:ext cx="4978896" cy="4525963"/>
          </a:xfrm>
        </p:spPr>
        <p:txBody>
          <a:bodyPr>
            <a:normAutofit fontScale="85000" lnSpcReduction="10000"/>
          </a:bodyPr>
          <a:lstStyle/>
          <a:p>
            <a:pPr marL="0" indent="0">
              <a:buNone/>
            </a:pPr>
            <a:r>
              <a:rPr lang="sl-SI" sz="2400" dirty="0" smtClean="0"/>
              <a:t>T</a:t>
            </a:r>
            <a:r>
              <a:rPr lang="en-US" sz="2400" dirty="0" smtClean="0"/>
              <a:t>he </a:t>
            </a:r>
            <a:r>
              <a:rPr lang="en-US" sz="2400" dirty="0"/>
              <a:t>most common way for students to cheat is by looking up the answer in a textbook. </a:t>
            </a:r>
            <a:endParaRPr lang="sl-SI" sz="2400" dirty="0" smtClean="0"/>
          </a:p>
          <a:p>
            <a:pPr marL="0" indent="0">
              <a:buNone/>
            </a:pPr>
            <a:r>
              <a:rPr lang="en-US" sz="2400" dirty="0" smtClean="0"/>
              <a:t>The </a:t>
            </a:r>
            <a:r>
              <a:rPr lang="en-US" sz="2400" dirty="0"/>
              <a:t>single most effective strategy for eliminating it is to assign time-limits on tests. </a:t>
            </a:r>
            <a:r>
              <a:rPr lang="en-US" sz="2400" dirty="0">
                <a:solidFill>
                  <a:srgbClr val="FF0000"/>
                </a:solidFill>
              </a:rPr>
              <a:t>A timed evaluation requires students to answer the questions in a certain amount of time. If the time-period is aggressive enough, students won’t have time to look up all the answers. </a:t>
            </a:r>
            <a:endParaRPr lang="sl-SI" sz="2400" dirty="0" smtClean="0">
              <a:solidFill>
                <a:srgbClr val="FF0000"/>
              </a:solidFill>
            </a:endParaRPr>
          </a:p>
          <a:p>
            <a:pPr marL="0" indent="0">
              <a:buNone/>
            </a:pPr>
            <a:r>
              <a:rPr lang="en-US" sz="2400" dirty="0" smtClean="0"/>
              <a:t>On </a:t>
            </a:r>
            <a:r>
              <a:rPr lang="en-US" sz="2400" dirty="0"/>
              <a:t>average, you should allow 30 seconds per multiple-choice question and 15 seconds per true or false question. </a:t>
            </a:r>
            <a:endParaRPr lang="sl-SI" sz="2400" dirty="0" smtClean="0"/>
          </a:p>
          <a:p>
            <a:pPr marL="0" indent="0">
              <a:buNone/>
            </a:pPr>
            <a:r>
              <a:rPr lang="en-US" sz="2400" dirty="0" smtClean="0"/>
              <a:t>Essay-type </a:t>
            </a:r>
            <a:r>
              <a:rPr lang="en-US" sz="2400" dirty="0"/>
              <a:t>questions should be timed based on the complexity of the topic and the expected length of the answer.</a:t>
            </a:r>
            <a:endParaRPr lang="sl-SI" sz="24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4437112"/>
            <a:ext cx="28956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43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88"/>
            <a:ext cx="8229600" cy="1143000"/>
          </a:xfrm>
        </p:spPr>
        <p:txBody>
          <a:bodyPr/>
          <a:lstStyle/>
          <a:p>
            <a:r>
              <a:rPr lang="sl-SI" dirty="0" smtClean="0"/>
              <a:t>Go</a:t>
            </a:r>
            <a:r>
              <a:rPr lang="sl-SI" dirty="0" smtClean="0">
                <a:solidFill>
                  <a:srgbClr val="FF0000"/>
                </a:solidFill>
              </a:rPr>
              <a:t>ljufanje z učbeniki</a:t>
            </a:r>
            <a:endParaRPr lang="sl-SI" dirty="0">
              <a:solidFill>
                <a:srgbClr val="FF0000"/>
              </a:solidFill>
            </a:endParaRPr>
          </a:p>
        </p:txBody>
      </p:sp>
      <p:sp>
        <p:nvSpPr>
          <p:cNvPr id="3" name="Content Placeholder 2"/>
          <p:cNvSpPr>
            <a:spLocks noGrp="1"/>
          </p:cNvSpPr>
          <p:nvPr>
            <p:ph idx="1"/>
          </p:nvPr>
        </p:nvSpPr>
        <p:spPr>
          <a:xfrm>
            <a:off x="457200" y="1166019"/>
            <a:ext cx="8229600" cy="1902942"/>
          </a:xfrm>
        </p:spPr>
        <p:txBody>
          <a:bodyPr>
            <a:noAutofit/>
          </a:bodyPr>
          <a:lstStyle/>
          <a:p>
            <a:pPr marL="0" indent="0">
              <a:buNone/>
            </a:pPr>
            <a:r>
              <a:rPr lang="en-US" sz="2400" dirty="0"/>
              <a:t>Asking students to apply their knowledge to a unique situation not covered in their textbook is also effective</a:t>
            </a:r>
            <a:r>
              <a:rPr lang="en-US" sz="2400" dirty="0" smtClean="0"/>
              <a:t>.</a:t>
            </a:r>
            <a:endParaRPr lang="sl-SI" sz="2400" dirty="0" smtClean="0"/>
          </a:p>
          <a:p>
            <a:pPr marL="0" indent="0">
              <a:buNone/>
            </a:pPr>
            <a:r>
              <a:rPr lang="en-US" sz="2400" dirty="0" smtClean="0">
                <a:solidFill>
                  <a:srgbClr val="FF0000"/>
                </a:solidFill>
              </a:rPr>
              <a:t>Application </a:t>
            </a:r>
            <a:r>
              <a:rPr lang="en-US" sz="2400" dirty="0">
                <a:solidFill>
                  <a:srgbClr val="FF0000"/>
                </a:solidFill>
              </a:rPr>
              <a:t>questions </a:t>
            </a:r>
            <a:r>
              <a:rPr lang="en-US" sz="2400" dirty="0"/>
              <a:t>can’t be looked up. Students truly have to understand the material in order to properly answer the question. </a:t>
            </a:r>
            <a:endParaRPr lang="sl-SI" sz="24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100" y="3529103"/>
            <a:ext cx="30099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9552" y="3717032"/>
            <a:ext cx="4464496" cy="2308324"/>
          </a:xfrm>
          <a:prstGeom prst="rect">
            <a:avLst/>
          </a:prstGeom>
          <a:noFill/>
        </p:spPr>
        <p:txBody>
          <a:bodyPr wrap="square" rtlCol="0">
            <a:spAutoFit/>
          </a:bodyPr>
          <a:lstStyle/>
          <a:p>
            <a:r>
              <a:rPr lang="en-US" sz="2400" dirty="0"/>
              <a:t>While they may take the time to read the textbook, they will still need to truly understand what they’ve read in order to successfully answer the question.</a:t>
            </a:r>
            <a:endParaRPr lang="sl-SI" sz="2400" dirty="0"/>
          </a:p>
          <a:p>
            <a:endParaRPr lang="sl-SI" sz="2400" dirty="0"/>
          </a:p>
        </p:txBody>
      </p:sp>
    </p:spTree>
    <p:extLst>
      <p:ext uri="{BB962C8B-B14F-4D97-AF65-F5344CB8AC3E}">
        <p14:creationId xmlns:p14="http://schemas.microsoft.com/office/powerpoint/2010/main" val="1512305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sl-SI" sz="4000" dirty="0" smtClean="0">
                <a:solidFill>
                  <a:srgbClr val="FF0000"/>
                </a:solidFill>
              </a:rPr>
              <a:t>Goljufanje s sošolci</a:t>
            </a:r>
            <a:endParaRPr lang="sl-SI" sz="4000" dirty="0">
              <a:solidFill>
                <a:srgbClr val="FF0000"/>
              </a:solidFill>
            </a:endParaRPr>
          </a:p>
        </p:txBody>
      </p:sp>
      <p:sp>
        <p:nvSpPr>
          <p:cNvPr id="3" name="Content Placeholder 2"/>
          <p:cNvSpPr>
            <a:spLocks noGrp="1"/>
          </p:cNvSpPr>
          <p:nvPr>
            <p:ph idx="1"/>
          </p:nvPr>
        </p:nvSpPr>
        <p:spPr>
          <a:xfrm>
            <a:off x="395536" y="1349763"/>
            <a:ext cx="8579296" cy="4525963"/>
          </a:xfrm>
        </p:spPr>
        <p:txBody>
          <a:bodyPr>
            <a:normAutofit/>
          </a:bodyPr>
          <a:lstStyle/>
          <a:p>
            <a:pPr marL="0" indent="0">
              <a:buNone/>
            </a:pPr>
            <a:r>
              <a:rPr lang="en-US" sz="2800" dirty="0"/>
              <a:t>If students know each other, they may get together (offline or online) and try to take the test together. </a:t>
            </a:r>
            <a:endParaRPr lang="sl-SI" sz="2800" dirty="0" smtClean="0"/>
          </a:p>
          <a:p>
            <a:pPr marL="0" indent="0">
              <a:buNone/>
            </a:pPr>
            <a:r>
              <a:rPr lang="en-US" sz="2800" dirty="0" smtClean="0"/>
              <a:t>To </a:t>
            </a:r>
            <a:r>
              <a:rPr lang="en-US" sz="2800" dirty="0"/>
              <a:t>eliminate this problem, randomize both the questions and answers on your quiz. Additionally</a:t>
            </a:r>
            <a:r>
              <a:rPr lang="en-US" sz="2800" dirty="0">
                <a:solidFill>
                  <a:srgbClr val="FF0000"/>
                </a:solidFill>
              </a:rPr>
              <a:t>, only select a subset of questions from a larger bank. </a:t>
            </a:r>
            <a:r>
              <a:rPr lang="en-US" sz="2800" dirty="0"/>
              <a:t>Presenting different screens to the students makes it very difficult for them to cheat. This strategy coupled with a timed quiz makes it virtually impossible.</a:t>
            </a:r>
            <a:endParaRPr lang="sl-SI" sz="28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4853186"/>
            <a:ext cx="2004814" cy="200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32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sl-SI" dirty="0" smtClean="0">
                <a:solidFill>
                  <a:srgbClr val="FF0000"/>
                </a:solidFill>
              </a:rPr>
              <a:t>Tiskanje vprašanj in odgovorov</a:t>
            </a:r>
            <a:r>
              <a:rPr lang="sl-SI" dirty="0">
                <a:solidFill>
                  <a:srgbClr val="FF0000"/>
                </a:solidFill>
              </a:rPr>
              <a:t/>
            </a:r>
            <a:br>
              <a:rPr lang="sl-SI" dirty="0">
                <a:solidFill>
                  <a:srgbClr val="FF0000"/>
                </a:solidFill>
              </a:rPr>
            </a:br>
            <a:endParaRPr lang="sl-SI" dirty="0">
              <a:solidFill>
                <a:srgbClr val="FF0000"/>
              </a:solidFill>
            </a:endParaRPr>
          </a:p>
        </p:txBody>
      </p:sp>
      <p:sp>
        <p:nvSpPr>
          <p:cNvPr id="3" name="Content Placeholder 2"/>
          <p:cNvSpPr>
            <a:spLocks noGrp="1"/>
          </p:cNvSpPr>
          <p:nvPr>
            <p:ph idx="1"/>
          </p:nvPr>
        </p:nvSpPr>
        <p:spPr>
          <a:xfrm>
            <a:off x="457200" y="1166018"/>
            <a:ext cx="8229600" cy="4525963"/>
          </a:xfrm>
        </p:spPr>
        <p:txBody>
          <a:bodyPr>
            <a:normAutofit fontScale="62500" lnSpcReduction="20000"/>
          </a:bodyPr>
          <a:lstStyle/>
          <a:p>
            <a:r>
              <a:rPr lang="en-US" dirty="0"/>
              <a:t>Assume that students will print the questions. If you also provide the answer to these questions (after the test is submitted of course!), also assume students will print the results. </a:t>
            </a:r>
            <a:endParaRPr lang="sl-SI" dirty="0" smtClean="0"/>
          </a:p>
          <a:p>
            <a:endParaRPr lang="sl-SI" dirty="0" smtClean="0"/>
          </a:p>
          <a:p>
            <a:r>
              <a:rPr lang="en-US" dirty="0" smtClean="0"/>
              <a:t>Randomize </a:t>
            </a:r>
            <a:r>
              <a:rPr lang="en-US" dirty="0"/>
              <a:t>the order of your questions and answers and only present a subset of questions. If you're serious about preventing cheating, I recommend having 10 times as many questions in your bank as you will display on your test. If students can only print 10% of the questions at any time, they will need at least 10-20 different copies in order to put together a useful printout. </a:t>
            </a:r>
          </a:p>
          <a:p>
            <a:r>
              <a:rPr lang="en-US" dirty="0"/>
              <a:t> </a:t>
            </a:r>
          </a:p>
          <a:p>
            <a:r>
              <a:rPr lang="en-US" dirty="0"/>
              <a:t>Additionally, configure the system so that each student can only take the test once. Assuming that (a) not everyone in the class is a cheater and (b) not all students know each other (which is typically true of online classes), it will be practically impossible for a few individuals to print all of the questions and answers.</a:t>
            </a:r>
          </a:p>
          <a:p>
            <a:endParaRPr lang="sl-SI" dirty="0"/>
          </a:p>
        </p:txBody>
      </p:sp>
    </p:spTree>
    <p:extLst>
      <p:ext uri="{BB962C8B-B14F-4D97-AF65-F5344CB8AC3E}">
        <p14:creationId xmlns:p14="http://schemas.microsoft.com/office/powerpoint/2010/main" val="3295686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sl-SI" dirty="0" smtClean="0">
                <a:solidFill>
                  <a:srgbClr val="FF0000"/>
                </a:solidFill>
              </a:rPr>
              <a:t>Izpit dela nekdo drug namesto nas</a:t>
            </a:r>
            <a:endParaRPr lang="sl-SI" dirty="0">
              <a:solidFill>
                <a:srgbClr val="FF0000"/>
              </a:solidFill>
            </a:endParaRPr>
          </a:p>
        </p:txBody>
      </p:sp>
      <p:sp>
        <p:nvSpPr>
          <p:cNvPr id="3" name="Content Placeholder 2"/>
          <p:cNvSpPr>
            <a:spLocks noGrp="1"/>
          </p:cNvSpPr>
          <p:nvPr>
            <p:ph idx="1"/>
          </p:nvPr>
        </p:nvSpPr>
        <p:spPr>
          <a:xfrm>
            <a:off x="323528" y="980728"/>
            <a:ext cx="8229600" cy="4525963"/>
          </a:xfrm>
        </p:spPr>
        <p:txBody>
          <a:bodyPr>
            <a:normAutofit fontScale="55000" lnSpcReduction="20000"/>
          </a:bodyPr>
          <a:lstStyle/>
          <a:p>
            <a:r>
              <a:rPr lang="en-US" dirty="0"/>
              <a:t>Students will sometimes pay classmates to take online evaluations for them. To eliminate current classmates from taking each other's test, only make them available for a short time. For example, you could require everyone take a 30-minute test within a 1-hour window. Since a 30-minute test usually takes 40 minutes to complete (by the time you log in, read the instructions, etc.), a single classmate will not have time to take 2 tests within the window. </a:t>
            </a:r>
          </a:p>
          <a:p>
            <a:r>
              <a:rPr lang="en-US" dirty="0"/>
              <a:t> </a:t>
            </a:r>
          </a:p>
          <a:p>
            <a:r>
              <a:rPr lang="en-US" dirty="0"/>
              <a:t>To prevent former students from taking an exam, use once again the randomized question/answer strategy. If the former classmate hasn't taken the test in a few months and the questions/answers are different then those he/she last took, chances are this cheating strategy will not be successful. </a:t>
            </a:r>
          </a:p>
          <a:p>
            <a:r>
              <a:rPr lang="en-US" dirty="0"/>
              <a:t> </a:t>
            </a:r>
          </a:p>
          <a:p>
            <a:r>
              <a:rPr lang="en-US" dirty="0"/>
              <a:t>To take it one step further (assuming all students live in a close geographic area), have the test in a computer lab and warn the students that the exam might be proctored, which means students need to show ID. Proctoring the exams even occasionally will discourage students from having someone else take the exam in their place.</a:t>
            </a:r>
          </a:p>
          <a:p>
            <a:endParaRPr lang="sl-SI" dirty="0"/>
          </a:p>
        </p:txBody>
      </p:sp>
    </p:spTree>
    <p:extLst>
      <p:ext uri="{BB962C8B-B14F-4D97-AF65-F5344CB8AC3E}">
        <p14:creationId xmlns:p14="http://schemas.microsoft.com/office/powerpoint/2010/main" val="3768847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sl-SI" dirty="0" smtClean="0">
                <a:solidFill>
                  <a:srgbClr val="FF0000"/>
                </a:solidFill>
              </a:rPr>
              <a:t>Goljufanje v virtualnem razredu</a:t>
            </a:r>
            <a:endParaRPr lang="sl-SI" dirty="0">
              <a:solidFill>
                <a:srgbClr val="FF0000"/>
              </a:solidFill>
            </a:endParaRPr>
          </a:p>
        </p:txBody>
      </p:sp>
      <p:sp>
        <p:nvSpPr>
          <p:cNvPr id="3" name="Content Placeholder 2"/>
          <p:cNvSpPr>
            <a:spLocks noGrp="1"/>
          </p:cNvSpPr>
          <p:nvPr>
            <p:ph idx="1"/>
          </p:nvPr>
        </p:nvSpPr>
        <p:spPr>
          <a:xfrm>
            <a:off x="457200" y="1340768"/>
            <a:ext cx="8229600" cy="4525963"/>
          </a:xfrm>
        </p:spPr>
        <p:txBody>
          <a:bodyPr>
            <a:normAutofit/>
          </a:bodyPr>
          <a:lstStyle/>
          <a:p>
            <a:pPr marL="0" indent="0">
              <a:buNone/>
            </a:pPr>
            <a:r>
              <a:rPr lang="en-US" sz="2400" dirty="0"/>
              <a:t>A traditional classroom allows the supervisor to visually monitor students during exams. While this is not possible in a virtual environment, placing time restrictions for the completion of an online exam can take care of the cheating woes in a virtual set up. </a:t>
            </a:r>
            <a:endParaRPr lang="sl-SI" sz="2400" dirty="0" smtClean="0"/>
          </a:p>
          <a:p>
            <a:pPr marL="0" indent="0">
              <a:buNone/>
            </a:pPr>
            <a:r>
              <a:rPr lang="en-US" sz="2400" dirty="0" smtClean="0"/>
              <a:t>The </a:t>
            </a:r>
            <a:r>
              <a:rPr lang="en-US" sz="2400" dirty="0"/>
              <a:t>exam automatically gets submitted to the instructor, once the time is up. This can restrict, if not completely eliminate online cheating, particularly in a multiple choice quiz type pattern of exam. Like, students will have no time on hand to look up for answers if an exam comprises of answering 20 multiple choice questions in 18 minutes. </a:t>
            </a:r>
            <a:endParaRPr lang="sl-SI" sz="2400" dirty="0"/>
          </a:p>
        </p:txBody>
      </p:sp>
    </p:spTree>
    <p:extLst>
      <p:ext uri="{BB962C8B-B14F-4D97-AF65-F5344CB8AC3E}">
        <p14:creationId xmlns:p14="http://schemas.microsoft.com/office/powerpoint/2010/main" val="812818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Nitkan pogovor in goljufanje</a:t>
            </a:r>
            <a:endParaRPr lang="sl-SI"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1209114"/>
            <a:ext cx="7530303" cy="438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06848" y="5607579"/>
            <a:ext cx="7530303" cy="923330"/>
          </a:xfrm>
          <a:prstGeom prst="rect">
            <a:avLst/>
          </a:prstGeom>
          <a:noFill/>
        </p:spPr>
        <p:txBody>
          <a:bodyPr wrap="square" rtlCol="0">
            <a:spAutoFit/>
          </a:bodyPr>
          <a:lstStyle/>
          <a:p>
            <a:r>
              <a:rPr lang="en-US" dirty="0"/>
              <a:t>Tools like threaded discussions allow the instructor to gauge the level of understanding among students. Communication, discussion and debate on a topic can be carried out in a threaded discussion. </a:t>
            </a:r>
            <a:endParaRPr lang="sl-SI" dirty="0"/>
          </a:p>
        </p:txBody>
      </p:sp>
    </p:spTree>
    <p:extLst>
      <p:ext uri="{BB962C8B-B14F-4D97-AF65-F5344CB8AC3E}">
        <p14:creationId xmlns:p14="http://schemas.microsoft.com/office/powerpoint/2010/main" val="11605352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Nitkan pogovor in goljufanje</a:t>
            </a:r>
            <a:endParaRPr lang="sl-SI" dirty="0"/>
          </a:p>
        </p:txBody>
      </p:sp>
      <p:sp>
        <p:nvSpPr>
          <p:cNvPr id="3" name="Content Placeholder 2"/>
          <p:cNvSpPr>
            <a:spLocks noGrp="1"/>
          </p:cNvSpPr>
          <p:nvPr>
            <p:ph idx="1"/>
          </p:nvPr>
        </p:nvSpPr>
        <p:spPr>
          <a:xfrm>
            <a:off x="251520" y="1166018"/>
            <a:ext cx="8640960" cy="4525963"/>
          </a:xfrm>
        </p:spPr>
        <p:txBody>
          <a:bodyPr>
            <a:normAutofit fontScale="85000" lnSpcReduction="20000"/>
          </a:bodyPr>
          <a:lstStyle/>
          <a:p>
            <a:pPr>
              <a:spcAft>
                <a:spcPts val="600"/>
              </a:spcAft>
            </a:pPr>
            <a:r>
              <a:rPr lang="en-US" dirty="0"/>
              <a:t>Being synchronous, they provide no time for the students to cheat, since the responses too are expected in real time.</a:t>
            </a:r>
            <a:endParaRPr lang="sl-SI" dirty="0"/>
          </a:p>
          <a:p>
            <a:pPr>
              <a:spcAft>
                <a:spcPts val="600"/>
              </a:spcAft>
            </a:pPr>
            <a:r>
              <a:rPr lang="en-US" dirty="0" smtClean="0"/>
              <a:t>The </a:t>
            </a:r>
            <a:r>
              <a:rPr lang="en-US" dirty="0"/>
              <a:t>writing style of the student as well as the flow of the text gives away the fact whether plagiarism or cheating is at work. </a:t>
            </a:r>
            <a:endParaRPr lang="sl-SI" dirty="0" smtClean="0"/>
          </a:p>
          <a:p>
            <a:pPr>
              <a:spcAft>
                <a:spcPts val="600"/>
              </a:spcAft>
            </a:pPr>
            <a:r>
              <a:rPr lang="en-US" dirty="0" smtClean="0"/>
              <a:t>Group </a:t>
            </a:r>
            <a:r>
              <a:rPr lang="en-US" dirty="0"/>
              <a:t>chat will allow discussions and interaction between students and the instructor, where they can assess the students casually. </a:t>
            </a:r>
            <a:endParaRPr lang="sl-SI" dirty="0" smtClean="0"/>
          </a:p>
          <a:p>
            <a:pPr>
              <a:spcAft>
                <a:spcPts val="600"/>
              </a:spcAft>
            </a:pPr>
            <a:r>
              <a:rPr lang="en-US" dirty="0" smtClean="0"/>
              <a:t>Also </a:t>
            </a:r>
            <a:r>
              <a:rPr lang="en-US" dirty="0"/>
              <a:t>the time commitment required for synchronous communication is a deterrent for cheating.</a:t>
            </a:r>
            <a:endParaRPr lang="sl-SI" dirty="0"/>
          </a:p>
        </p:txBody>
      </p:sp>
    </p:spTree>
    <p:extLst>
      <p:ext uri="{BB962C8B-B14F-4D97-AF65-F5344CB8AC3E}">
        <p14:creationId xmlns:p14="http://schemas.microsoft.com/office/powerpoint/2010/main" val="2032915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a:xfrm>
            <a:off x="0" y="-180115"/>
            <a:ext cx="8920758" cy="1273696"/>
          </a:xfrm>
          <a:effectLst>
            <a:outerShdw dist="38099" dir="3420039" algn="ctr" rotWithShape="0">
              <a:schemeClr val="bg2">
                <a:alpha val="50000"/>
              </a:schemeClr>
            </a:outerShdw>
          </a:effectLst>
        </p:spPr>
        <p:txBody>
          <a:bodyPr>
            <a:normAutofit/>
          </a:bodyPr>
          <a:lstStyle/>
          <a:p>
            <a:pPr eaLnBrk="1" hangingPunct="1"/>
            <a:r>
              <a:rPr lang="sl-SI" sz="3600" dirty="0" smtClean="0">
                <a:solidFill>
                  <a:srgbClr val="FF0000"/>
                </a:solidFill>
                <a:latin typeface="American Typewriter" charset="0"/>
                <a:ea typeface="American Typewriter" charset="0"/>
                <a:cs typeface="American Typewriter" charset="0"/>
                <a:sym typeface="American Typewriter" charset="0"/>
              </a:rPr>
              <a:t>Spremembe v razredu</a:t>
            </a:r>
            <a:endParaRPr lang="en-US" sz="3600" dirty="0">
              <a:solidFill>
                <a:srgbClr val="FF0000"/>
              </a:solidFill>
              <a:latin typeface="American Typewriter" charset="0"/>
              <a:ea typeface="ヒラギノ明朝 ProN W3" charset="0"/>
              <a:cs typeface="ヒラギノ明朝 ProN W3" charset="0"/>
              <a:sym typeface="American Typewriter" charset="0"/>
            </a:endParaRPr>
          </a:p>
        </p:txBody>
      </p:sp>
      <p:sp>
        <p:nvSpPr>
          <p:cNvPr id="2" name="TextBox 1"/>
          <p:cNvSpPr txBox="1"/>
          <p:nvPr/>
        </p:nvSpPr>
        <p:spPr>
          <a:xfrm>
            <a:off x="827584" y="1124744"/>
            <a:ext cx="6405984" cy="1200329"/>
          </a:xfrm>
          <a:prstGeom prst="rect">
            <a:avLst/>
          </a:prstGeom>
          <a:noFill/>
        </p:spPr>
        <p:txBody>
          <a:bodyPr wrap="none" rtlCol="0">
            <a:spAutoFit/>
          </a:bodyPr>
          <a:lstStyle/>
          <a:p>
            <a:r>
              <a:rPr lang="sl-SI" sz="2400" dirty="0" smtClean="0"/>
              <a:t>Študenti prinašajo svoje mobilne naprave v razred</a:t>
            </a:r>
          </a:p>
          <a:p>
            <a:r>
              <a:rPr lang="sl-SI" sz="2400" dirty="0" smtClean="0"/>
              <a:t>Študentje več sprašujejo</a:t>
            </a:r>
          </a:p>
          <a:p>
            <a:r>
              <a:rPr lang="sl-SI" sz="2400" dirty="0" smtClean="0"/>
              <a:t>Alternativa odzivnikom</a:t>
            </a:r>
            <a:endParaRPr lang="sl-SI" sz="2400" dirty="0"/>
          </a:p>
        </p:txBody>
      </p:sp>
      <p:pic>
        <p:nvPicPr>
          <p:cNvPr id="9220" name="Picture 4" descr="Rezultat iskanja slik za smartphone in class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708920"/>
            <a:ext cx="6134100" cy="399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657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88"/>
            <a:ext cx="8229600" cy="1143000"/>
          </a:xfrm>
        </p:spPr>
        <p:txBody>
          <a:bodyPr>
            <a:normAutofit/>
          </a:bodyPr>
          <a:lstStyle/>
          <a:p>
            <a:r>
              <a:rPr lang="sl-SI" sz="4000" dirty="0" err="1" smtClean="0">
                <a:solidFill>
                  <a:srgbClr val="FF0000"/>
                </a:solidFill>
              </a:rPr>
              <a:t>Plagiarizem</a:t>
            </a:r>
            <a:r>
              <a:rPr lang="sl-SI" sz="4000" dirty="0" smtClean="0">
                <a:solidFill>
                  <a:srgbClr val="FF0000"/>
                </a:solidFill>
              </a:rPr>
              <a:t> v virtualnem razredu</a:t>
            </a:r>
            <a:endParaRPr lang="sl-SI" sz="4000" dirty="0">
              <a:solidFill>
                <a:srgbClr val="FF0000"/>
              </a:solidFill>
            </a:endParaRPr>
          </a:p>
        </p:txBody>
      </p:sp>
      <p:sp>
        <p:nvSpPr>
          <p:cNvPr id="3" name="Content Placeholder 2"/>
          <p:cNvSpPr>
            <a:spLocks noGrp="1"/>
          </p:cNvSpPr>
          <p:nvPr>
            <p:ph idx="1"/>
          </p:nvPr>
        </p:nvSpPr>
        <p:spPr/>
        <p:txBody>
          <a:bodyPr>
            <a:noAutofit/>
          </a:bodyPr>
          <a:lstStyle/>
          <a:p>
            <a:pPr marL="0" indent="0">
              <a:buNone/>
            </a:pPr>
            <a:r>
              <a:rPr lang="en-US" sz="2400" dirty="0"/>
              <a:t>The easy availability and abundance of online term papers has made it easier for students to plagiarize content. With a simple click of the mouse, they can now copy and paste text in their online papers. Copying from websites is another common method of plagiarizing content. But, while this is largely prevalent among the student community, detection of t is also becoming easier by the day. Unlike in a traditional classroom, the electronically submitted papers can be run through the plagiarism detection </a:t>
            </a:r>
            <a:r>
              <a:rPr lang="en-US" sz="2400" dirty="0" err="1"/>
              <a:t>softwares</a:t>
            </a:r>
            <a:r>
              <a:rPr lang="en-US" sz="2400" dirty="0"/>
              <a:t> or websites. </a:t>
            </a:r>
            <a:endParaRPr lang="sl-SI" sz="2400" dirty="0"/>
          </a:p>
        </p:txBody>
      </p:sp>
    </p:spTree>
    <p:extLst>
      <p:ext uri="{BB962C8B-B14F-4D97-AF65-F5344CB8AC3E}">
        <p14:creationId xmlns:p14="http://schemas.microsoft.com/office/powerpoint/2010/main" val="131253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hlinkClick r:id="rId2"/>
              </a:rPr>
              <a:t>Respondus</a:t>
            </a:r>
            <a:endParaRPr lang="sl-SI" dirty="0"/>
          </a:p>
        </p:txBody>
      </p:sp>
      <p:sp>
        <p:nvSpPr>
          <p:cNvPr id="3" name="Content Placeholder 2"/>
          <p:cNvSpPr>
            <a:spLocks noGrp="1"/>
          </p:cNvSpPr>
          <p:nvPr>
            <p:ph idx="1"/>
          </p:nvPr>
        </p:nvSpPr>
        <p:spPr/>
        <p:txBody>
          <a:bodyPr/>
          <a:lstStyle/>
          <a:p>
            <a:endParaRPr lang="sl-SI"/>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98" y="1412776"/>
            <a:ext cx="79248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entagon 3">
            <a:hlinkClick r:id="rId4"/>
          </p:cNvPr>
          <p:cNvSpPr/>
          <p:nvPr/>
        </p:nvSpPr>
        <p:spPr>
          <a:xfrm>
            <a:off x="7452320" y="548680"/>
            <a:ext cx="864096" cy="2880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DEMO</a:t>
            </a:r>
            <a:endParaRPr lang="sl-SI" dirty="0"/>
          </a:p>
        </p:txBody>
      </p:sp>
    </p:spTree>
    <p:extLst>
      <p:ext uri="{BB962C8B-B14F-4D97-AF65-F5344CB8AC3E}">
        <p14:creationId xmlns:p14="http://schemas.microsoft.com/office/powerpoint/2010/main" val="351533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VIRTUAL INVIGILATOR</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135" y="1089025"/>
            <a:ext cx="3810223" cy="565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1268760"/>
            <a:ext cx="3744416" cy="4801314"/>
          </a:xfrm>
          <a:prstGeom prst="rect">
            <a:avLst/>
          </a:prstGeom>
          <a:noFill/>
        </p:spPr>
        <p:txBody>
          <a:bodyPr wrap="square" rtlCol="0">
            <a:spAutoFit/>
          </a:bodyPr>
          <a:lstStyle/>
          <a:p>
            <a:r>
              <a:rPr lang="sl-SI" dirty="0"/>
              <a:t>it does not </a:t>
            </a:r>
            <a:r>
              <a:rPr lang="sl-SI" dirty="0" smtClean="0"/>
              <a:t>attempt </a:t>
            </a:r>
            <a:r>
              <a:rPr lang="en-US" dirty="0" smtClean="0"/>
              <a:t>to </a:t>
            </a:r>
            <a:r>
              <a:rPr lang="en-US" dirty="0"/>
              <a:t>create a perfectly secured testing environment on </a:t>
            </a:r>
            <a:r>
              <a:rPr lang="en-US" dirty="0" smtClean="0"/>
              <a:t>an</a:t>
            </a:r>
            <a:r>
              <a:rPr lang="sl-SI" dirty="0" smtClean="0"/>
              <a:t> </a:t>
            </a:r>
            <a:r>
              <a:rPr lang="en-US" dirty="0" smtClean="0"/>
              <a:t>unsecured </a:t>
            </a:r>
            <a:r>
              <a:rPr lang="en-US" dirty="0"/>
              <a:t>piece of hardware nor does it attempt to </a:t>
            </a:r>
            <a:r>
              <a:rPr lang="en-US" dirty="0" smtClean="0"/>
              <a:t>directly</a:t>
            </a:r>
            <a:r>
              <a:rPr lang="sl-SI" dirty="0" smtClean="0"/>
              <a:t> </a:t>
            </a:r>
            <a:r>
              <a:rPr lang="en-US" dirty="0" smtClean="0"/>
              <a:t>monitor </a:t>
            </a:r>
            <a:r>
              <a:rPr lang="en-US" dirty="0"/>
              <a:t>the actual human that is completing the exam </a:t>
            </a:r>
            <a:r>
              <a:rPr lang="en-US" dirty="0" smtClean="0"/>
              <a:t>using</a:t>
            </a:r>
            <a:r>
              <a:rPr lang="sl-SI" dirty="0" smtClean="0"/>
              <a:t> </a:t>
            </a:r>
            <a:r>
              <a:rPr lang="en-US" dirty="0" smtClean="0"/>
              <a:t>technology</a:t>
            </a:r>
            <a:r>
              <a:rPr lang="en-US" dirty="0"/>
              <a:t>. The students are allowed to use their </a:t>
            </a:r>
            <a:r>
              <a:rPr lang="en-US" dirty="0" smtClean="0"/>
              <a:t>local</a:t>
            </a:r>
            <a:r>
              <a:rPr lang="sl-SI" dirty="0" smtClean="0"/>
              <a:t> </a:t>
            </a:r>
            <a:r>
              <a:rPr lang="en-US" dirty="0" smtClean="0"/>
              <a:t>computers </a:t>
            </a:r>
            <a:r>
              <a:rPr lang="en-US" dirty="0"/>
              <a:t>in any way they see fit and the monitoring </a:t>
            </a:r>
            <a:r>
              <a:rPr lang="en-US" dirty="0" smtClean="0"/>
              <a:t>of</a:t>
            </a:r>
            <a:r>
              <a:rPr lang="sl-SI" dirty="0" smtClean="0"/>
              <a:t> </a:t>
            </a:r>
            <a:r>
              <a:rPr lang="en-US" dirty="0" smtClean="0"/>
              <a:t>human </a:t>
            </a:r>
            <a:r>
              <a:rPr lang="en-US" dirty="0"/>
              <a:t>actions is left up to other humans who can still </a:t>
            </a:r>
            <a:r>
              <a:rPr lang="en-US" dirty="0" smtClean="0"/>
              <a:t>notice</a:t>
            </a:r>
            <a:r>
              <a:rPr lang="sl-SI" dirty="0" smtClean="0"/>
              <a:t> </a:t>
            </a:r>
            <a:r>
              <a:rPr lang="en-US" dirty="0" smtClean="0"/>
              <a:t>suspicious </a:t>
            </a:r>
            <a:r>
              <a:rPr lang="en-US" dirty="0"/>
              <a:t>behavior better than any proven and commercially</a:t>
            </a:r>
          </a:p>
          <a:p>
            <a:r>
              <a:rPr lang="en-US" dirty="0"/>
              <a:t>available computer system. The Virtual Invigilator is </a:t>
            </a:r>
            <a:r>
              <a:rPr lang="en-US" dirty="0" smtClean="0"/>
              <a:t>instead</a:t>
            </a:r>
            <a:r>
              <a:rPr lang="sl-SI" dirty="0" smtClean="0"/>
              <a:t> </a:t>
            </a:r>
            <a:r>
              <a:rPr lang="en-US" dirty="0" smtClean="0"/>
              <a:t>acting </a:t>
            </a:r>
            <a:r>
              <a:rPr lang="en-US" dirty="0"/>
              <a:t>to detect cheating by watch the </a:t>
            </a:r>
            <a:r>
              <a:rPr lang="en-US" dirty="0" smtClean="0"/>
              <a:t>network</a:t>
            </a:r>
            <a:r>
              <a:rPr lang="sl-SI" dirty="0" smtClean="0"/>
              <a:t> communications </a:t>
            </a:r>
            <a:r>
              <a:rPr lang="sl-SI" dirty="0"/>
              <a:t>of a student.</a:t>
            </a:r>
          </a:p>
        </p:txBody>
      </p:sp>
    </p:spTree>
    <p:extLst>
      <p:ext uri="{BB962C8B-B14F-4D97-AF65-F5344CB8AC3E}">
        <p14:creationId xmlns:p14="http://schemas.microsoft.com/office/powerpoint/2010/main" val="41206338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nsole_f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736" y="260648"/>
            <a:ext cx="4016752" cy="54006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Lanschool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91894"/>
            <a:ext cx="2314575" cy="790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8869" y="1700808"/>
            <a:ext cx="3963076" cy="4985980"/>
          </a:xfrm>
          <a:prstGeom prst="rect">
            <a:avLst/>
          </a:prstGeom>
          <a:noFill/>
        </p:spPr>
        <p:txBody>
          <a:bodyPr wrap="square" rtlCol="0">
            <a:spAutoFit/>
          </a:bodyPr>
          <a:lstStyle/>
          <a:p>
            <a:pPr>
              <a:spcBef>
                <a:spcPts val="600"/>
              </a:spcBef>
            </a:pPr>
            <a:r>
              <a:rPr lang="en-US" dirty="0" err="1"/>
              <a:t>LanSchool</a:t>
            </a:r>
            <a:r>
              <a:rPr lang="en-US" dirty="0"/>
              <a:t> is clean, simple and easy-to-use. Teachers love it.</a:t>
            </a:r>
          </a:p>
          <a:p>
            <a:pPr>
              <a:spcBef>
                <a:spcPts val="600"/>
              </a:spcBef>
            </a:pPr>
            <a:r>
              <a:rPr lang="en-US" dirty="0"/>
              <a:t>It is reliable and uses significantly less network bandwidth than other solutions.</a:t>
            </a:r>
          </a:p>
          <a:p>
            <a:pPr>
              <a:spcBef>
                <a:spcPts val="600"/>
              </a:spcBef>
            </a:pPr>
            <a:r>
              <a:rPr lang="en-US" dirty="0"/>
              <a:t>It is complete, no add-ons are required to block the Internet, Applications, Printing and USB drives.</a:t>
            </a:r>
          </a:p>
          <a:p>
            <a:pPr>
              <a:spcBef>
                <a:spcPts val="600"/>
              </a:spcBef>
            </a:pPr>
            <a:r>
              <a:rPr lang="en-US" dirty="0"/>
              <a:t>It keeps working even when students try to disrupt it.</a:t>
            </a:r>
          </a:p>
          <a:p>
            <a:pPr>
              <a:spcBef>
                <a:spcPts val="600"/>
              </a:spcBef>
            </a:pPr>
            <a:r>
              <a:rPr lang="en-US" dirty="0"/>
              <a:t>It costs less and is better supported than any other solution on the market.</a:t>
            </a:r>
          </a:p>
          <a:p>
            <a:pPr>
              <a:spcBef>
                <a:spcPts val="600"/>
              </a:spcBef>
            </a:pPr>
            <a:r>
              <a:rPr lang="en-US" dirty="0"/>
              <a:t>It supports PCs, Macs, Linux and Thin Clients such as </a:t>
            </a:r>
            <a:r>
              <a:rPr lang="en-US" dirty="0" err="1"/>
              <a:t>NComputing</a:t>
            </a:r>
            <a:r>
              <a:rPr lang="en-US" dirty="0"/>
              <a:t>, Terminal Services and Citrix.</a:t>
            </a:r>
          </a:p>
          <a:p>
            <a:pPr>
              <a:spcBef>
                <a:spcPts val="600"/>
              </a:spcBef>
            </a:pPr>
            <a:endParaRPr lang="en-US" dirty="0"/>
          </a:p>
        </p:txBody>
      </p:sp>
    </p:spTree>
    <p:extLst>
      <p:ext uri="{BB962C8B-B14F-4D97-AF65-F5344CB8AC3E}">
        <p14:creationId xmlns:p14="http://schemas.microsoft.com/office/powerpoint/2010/main" val="39071938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1980248" cy="186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685800" y="1"/>
            <a:ext cx="7772400" cy="980728"/>
          </a:xfrm>
        </p:spPr>
        <p:txBody>
          <a:bodyPr/>
          <a:lstStyle/>
          <a:p>
            <a:r>
              <a:rPr lang="sl-SI" dirty="0" smtClean="0">
                <a:solidFill>
                  <a:srgbClr val="FF0000"/>
                </a:solidFill>
              </a:rPr>
              <a:t>Google Docs in ankete</a:t>
            </a:r>
            <a:endParaRPr lang="sl-SI" dirty="0">
              <a:solidFill>
                <a:srgbClr val="FF0000"/>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340768"/>
            <a:ext cx="5934075"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899592" y="3789040"/>
            <a:ext cx="2304256" cy="64807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9470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hlinkClick r:id="rId2"/>
              </a:rPr>
              <a:t>Google Docs: </a:t>
            </a:r>
            <a:r>
              <a:rPr lang="sl-SI" dirty="0" smtClean="0"/>
              <a:t>Forms</a:t>
            </a:r>
            <a:endParaRPr lang="sl-SI"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003" y="1124744"/>
            <a:ext cx="6466317" cy="55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77644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ctrTitle"/>
          </p:nvPr>
        </p:nvSpPr>
        <p:spPr>
          <a:xfrm>
            <a:off x="497205" y="-6011"/>
            <a:ext cx="8149590" cy="1051560"/>
          </a:xfrm>
        </p:spPr>
        <p:txBody>
          <a:bodyPr lIns="0" tIns="0" rIns="0" bIns="0" anchor="t">
            <a:normAutofit/>
          </a:bodyPr>
          <a:lstStyle/>
          <a:p>
            <a:pPr eaLnBrk="1" hangingPunct="1">
              <a:lnSpc>
                <a:spcPct val="95000"/>
              </a:lnSpc>
            </a:pPr>
            <a:r>
              <a:rPr lang="sl-SI" dirty="0" smtClean="0">
                <a:solidFill>
                  <a:srgbClr val="FF0000"/>
                </a:solidFill>
                <a:latin typeface="Arial" charset="0"/>
              </a:rPr>
              <a:t>Priprava ankete</a:t>
            </a:r>
            <a:endParaRPr lang="en-US" dirty="0">
              <a:solidFill>
                <a:srgbClr val="FF0000"/>
              </a:solidFill>
              <a:latin typeface="Arial" charset="0"/>
            </a:endParaRPr>
          </a:p>
        </p:txBody>
      </p:sp>
      <p:sp>
        <p:nvSpPr>
          <p:cNvPr id="19459" name="Text Box 4"/>
          <p:cNvSpPr txBox="1">
            <a:spLocks noChangeArrowheads="1"/>
          </p:cNvSpPr>
          <p:nvPr/>
        </p:nvSpPr>
        <p:spPr bwMode="auto">
          <a:xfrm>
            <a:off x="457200" y="1155859"/>
            <a:ext cx="7955280" cy="544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7188" indent="-357188" eaLnBrk="0" hangingPunct="0">
              <a:defRPr sz="2400">
                <a:solidFill>
                  <a:schemeClr val="tx1"/>
                </a:solidFill>
                <a:latin typeface="Times New Roman" pitchFamily="18" charset="0"/>
              </a:defRPr>
            </a:lvl1pPr>
            <a:lvl2pPr marL="814388" indent="-357188"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spcAft>
                <a:spcPts val="1620"/>
              </a:spcAft>
              <a:buFont typeface="Wingdings" pitchFamily="2" charset="2"/>
              <a:buChar char="§"/>
            </a:pPr>
            <a:r>
              <a:rPr lang="sl-SI" dirty="0" smtClean="0">
                <a:solidFill>
                  <a:srgbClr val="000000"/>
                </a:solidFill>
                <a:latin typeface="Arial" charset="0"/>
                <a:cs typeface="Arial" charset="0"/>
              </a:rPr>
              <a:t>Izberemo novo formo in jo poimenujemo</a:t>
            </a:r>
            <a:r>
              <a:rPr lang="en-CA" dirty="0" smtClean="0">
                <a:solidFill>
                  <a:srgbClr val="000000"/>
                </a:solidFill>
                <a:latin typeface="Arial" charset="0"/>
                <a:cs typeface="Arial" charset="0"/>
              </a:rPr>
              <a:t>.</a:t>
            </a:r>
            <a:endParaRPr lang="en-CA" dirty="0">
              <a:solidFill>
                <a:srgbClr val="000000"/>
              </a:solidFill>
              <a:latin typeface="Arial" charset="0"/>
              <a:cs typeface="Arial" charset="0"/>
            </a:endParaRPr>
          </a:p>
          <a:p>
            <a:pPr eaLnBrk="1" hangingPunct="1">
              <a:lnSpc>
                <a:spcPct val="95000"/>
              </a:lnSpc>
              <a:spcAft>
                <a:spcPts val="1620"/>
              </a:spcAft>
              <a:buFont typeface="Wingdings" pitchFamily="2" charset="2"/>
              <a:buChar char="§"/>
            </a:pPr>
            <a:r>
              <a:rPr lang="sl-SI" dirty="0" smtClean="0">
                <a:solidFill>
                  <a:srgbClr val="000000"/>
                </a:solidFill>
                <a:latin typeface="Arial" charset="0"/>
                <a:cs typeface="Arial" charset="0"/>
              </a:rPr>
              <a:t>Prvi dve vprašanji sta lahko tekstovni: ime in priimek.</a:t>
            </a:r>
            <a:r>
              <a:rPr lang="en-CA" dirty="0" smtClean="0">
                <a:solidFill>
                  <a:srgbClr val="000000"/>
                </a:solidFill>
                <a:latin typeface="Arial" charset="0"/>
                <a:cs typeface="Arial" charset="0"/>
              </a:rPr>
              <a:t>.</a:t>
            </a:r>
            <a:endParaRPr lang="en-CA" dirty="0">
              <a:solidFill>
                <a:srgbClr val="000000"/>
              </a:solidFill>
              <a:latin typeface="Arial" charset="0"/>
              <a:cs typeface="Arial" charset="0"/>
            </a:endParaRPr>
          </a:p>
          <a:p>
            <a:pPr eaLnBrk="1" hangingPunct="1">
              <a:lnSpc>
                <a:spcPct val="95000"/>
              </a:lnSpc>
              <a:spcAft>
                <a:spcPts val="1620"/>
              </a:spcAft>
              <a:buFont typeface="Wingdings" pitchFamily="2" charset="2"/>
              <a:buChar char="§"/>
            </a:pPr>
            <a:r>
              <a:rPr lang="sl-SI" dirty="0" smtClean="0">
                <a:solidFill>
                  <a:srgbClr val="000000"/>
                </a:solidFill>
                <a:latin typeface="Arial" charset="0"/>
                <a:cs typeface="Arial" charset="0"/>
              </a:rPr>
              <a:t>Dodajamo vprašanja.</a:t>
            </a:r>
          </a:p>
          <a:p>
            <a:pPr eaLnBrk="1" hangingPunct="1">
              <a:lnSpc>
                <a:spcPct val="95000"/>
              </a:lnSpc>
              <a:spcAft>
                <a:spcPts val="1620"/>
              </a:spcAft>
              <a:buFont typeface="Wingdings" pitchFamily="2" charset="2"/>
              <a:buChar char="§"/>
            </a:pPr>
            <a:r>
              <a:rPr lang="sl-SI" dirty="0" smtClean="0">
                <a:solidFill>
                  <a:srgbClr val="000000"/>
                </a:solidFill>
                <a:latin typeface="Arial" charset="0"/>
                <a:cs typeface="Arial" charset="0"/>
              </a:rPr>
              <a:t>Za vsakega napišemo besedilo in izberemo enega od možnih tipov</a:t>
            </a:r>
            <a:endParaRPr lang="en-CA" dirty="0">
              <a:solidFill>
                <a:srgbClr val="000000"/>
              </a:solidFill>
              <a:latin typeface="Arial" charset="0"/>
              <a:cs typeface="Arial" charset="0"/>
            </a:endParaRPr>
          </a:p>
          <a:p>
            <a:pPr lvl="1" eaLnBrk="1" hangingPunct="1">
              <a:lnSpc>
                <a:spcPct val="95000"/>
              </a:lnSpc>
              <a:buFont typeface="Arial" charset="0"/>
              <a:buChar char="−"/>
            </a:pPr>
            <a:r>
              <a:rPr lang="en-CA" dirty="0" smtClean="0">
                <a:solidFill>
                  <a:srgbClr val="000000"/>
                </a:solidFill>
                <a:latin typeface="Arial" charset="0"/>
                <a:cs typeface="Arial" charset="0"/>
              </a:rPr>
              <a:t>Text </a:t>
            </a:r>
            <a:r>
              <a:rPr lang="en-CA" dirty="0">
                <a:solidFill>
                  <a:srgbClr val="000000"/>
                </a:solidFill>
                <a:latin typeface="Arial" charset="0"/>
                <a:cs typeface="Arial" charset="0"/>
              </a:rPr>
              <a:t>and paragraph text.</a:t>
            </a:r>
          </a:p>
          <a:p>
            <a:pPr lvl="1" eaLnBrk="1" hangingPunct="1">
              <a:lnSpc>
                <a:spcPct val="95000"/>
              </a:lnSpc>
              <a:buFont typeface="Arial" charset="0"/>
              <a:buChar char="−"/>
            </a:pPr>
            <a:r>
              <a:rPr lang="en-CA" dirty="0">
                <a:solidFill>
                  <a:srgbClr val="000000"/>
                </a:solidFill>
                <a:latin typeface="Arial" charset="0"/>
                <a:cs typeface="Arial" charset="0"/>
              </a:rPr>
              <a:t>Multiple choice </a:t>
            </a:r>
            <a:r>
              <a:rPr lang="en-CA" dirty="0" smtClean="0">
                <a:solidFill>
                  <a:srgbClr val="000000"/>
                </a:solidFill>
                <a:latin typeface="Arial" charset="0"/>
                <a:cs typeface="Arial" charset="0"/>
              </a:rPr>
              <a:t>(</a:t>
            </a:r>
            <a:r>
              <a:rPr lang="sl-SI" dirty="0" smtClean="0">
                <a:solidFill>
                  <a:srgbClr val="000000"/>
                </a:solidFill>
                <a:latin typeface="Arial" charset="0"/>
                <a:cs typeface="Arial" charset="0"/>
              </a:rPr>
              <a:t>tudi kot </a:t>
            </a:r>
            <a:r>
              <a:rPr lang="en-CA" dirty="0" smtClean="0">
                <a:solidFill>
                  <a:srgbClr val="000000"/>
                </a:solidFill>
                <a:latin typeface="Arial" charset="0"/>
                <a:cs typeface="Arial" charset="0"/>
              </a:rPr>
              <a:t>true </a:t>
            </a:r>
            <a:r>
              <a:rPr lang="en-CA" dirty="0">
                <a:solidFill>
                  <a:srgbClr val="000000"/>
                </a:solidFill>
                <a:latin typeface="Arial" charset="0"/>
                <a:cs typeface="Arial" charset="0"/>
              </a:rPr>
              <a:t>/ false).</a:t>
            </a:r>
          </a:p>
          <a:p>
            <a:pPr lvl="1" eaLnBrk="1" hangingPunct="1">
              <a:lnSpc>
                <a:spcPct val="95000"/>
              </a:lnSpc>
              <a:buFont typeface="Arial" charset="0"/>
              <a:buChar char="−"/>
            </a:pPr>
            <a:r>
              <a:rPr lang="en-CA" dirty="0">
                <a:solidFill>
                  <a:srgbClr val="000000"/>
                </a:solidFill>
                <a:latin typeface="Arial" charset="0"/>
                <a:cs typeface="Arial" charset="0"/>
              </a:rPr>
              <a:t>Scale (1 to 10)</a:t>
            </a:r>
          </a:p>
          <a:p>
            <a:pPr lvl="1" eaLnBrk="1" hangingPunct="1">
              <a:lnSpc>
                <a:spcPct val="95000"/>
              </a:lnSpc>
              <a:spcAft>
                <a:spcPts val="1620"/>
              </a:spcAft>
              <a:buFont typeface="Arial" charset="0"/>
              <a:buChar char="−"/>
            </a:pPr>
            <a:r>
              <a:rPr lang="en-CA" dirty="0">
                <a:solidFill>
                  <a:srgbClr val="000000"/>
                </a:solidFill>
                <a:latin typeface="Arial" charset="0"/>
                <a:cs typeface="Arial" charset="0"/>
              </a:rPr>
              <a:t>Check boxes </a:t>
            </a:r>
            <a:r>
              <a:rPr lang="en-CA" dirty="0" smtClean="0">
                <a:solidFill>
                  <a:srgbClr val="000000"/>
                </a:solidFill>
                <a:latin typeface="Arial" charset="0"/>
                <a:cs typeface="Arial" charset="0"/>
              </a:rPr>
              <a:t>(</a:t>
            </a:r>
            <a:r>
              <a:rPr lang="sl-SI" dirty="0" smtClean="0">
                <a:solidFill>
                  <a:srgbClr val="000000"/>
                </a:solidFill>
                <a:latin typeface="Arial" charset="0"/>
                <a:cs typeface="Arial" charset="0"/>
              </a:rPr>
              <a:t>Izberemo vse, ki so pravilni</a:t>
            </a:r>
            <a:r>
              <a:rPr lang="en-CA" dirty="0" smtClean="0">
                <a:solidFill>
                  <a:srgbClr val="000000"/>
                </a:solidFill>
                <a:latin typeface="Arial" charset="0"/>
                <a:cs typeface="Arial" charset="0"/>
              </a:rPr>
              <a:t>).</a:t>
            </a:r>
            <a:endParaRPr lang="en-CA" dirty="0">
              <a:solidFill>
                <a:srgbClr val="000000"/>
              </a:solidFill>
              <a:latin typeface="Arial" charset="0"/>
              <a:cs typeface="Arial" charset="0"/>
            </a:endParaRPr>
          </a:p>
          <a:p>
            <a:pPr eaLnBrk="1" hangingPunct="1">
              <a:lnSpc>
                <a:spcPct val="95000"/>
              </a:lnSpc>
              <a:spcAft>
                <a:spcPts val="1620"/>
              </a:spcAft>
              <a:buFont typeface="Wingdings" pitchFamily="2" charset="2"/>
              <a:buChar char="§"/>
            </a:pPr>
            <a:r>
              <a:rPr lang="sl-SI" dirty="0" smtClean="0">
                <a:solidFill>
                  <a:srgbClr val="000000"/>
                </a:solidFill>
                <a:latin typeface="Arial" charset="0"/>
                <a:cs typeface="Arial" charset="0"/>
              </a:rPr>
              <a:t>Za vsako vprašanje lahko določimo, ali je odgovor zahtevan ali ne</a:t>
            </a:r>
            <a:r>
              <a:rPr lang="en-CA" dirty="0" smtClean="0">
                <a:solidFill>
                  <a:srgbClr val="000000"/>
                </a:solidFill>
                <a:latin typeface="Arial" charset="0"/>
                <a:cs typeface="Arial" charset="0"/>
              </a:rPr>
              <a:t>.</a:t>
            </a:r>
            <a:endParaRPr lang="en-CA" dirty="0">
              <a:solidFill>
                <a:srgbClr val="000000"/>
              </a:solidFill>
              <a:latin typeface="Arial" charset="0"/>
              <a:cs typeface="Arial" charset="0"/>
            </a:endParaRPr>
          </a:p>
          <a:p>
            <a:pPr eaLnBrk="1" hangingPunct="1">
              <a:lnSpc>
                <a:spcPct val="95000"/>
              </a:lnSpc>
              <a:spcAft>
                <a:spcPts val="1620"/>
              </a:spcAft>
              <a:buFont typeface="Wingdings" pitchFamily="2" charset="2"/>
              <a:buChar char="§"/>
            </a:pPr>
            <a:endParaRPr lang="en-CA" b="1" i="1" dirty="0">
              <a:solidFill>
                <a:srgbClr val="000000"/>
              </a:solidFill>
              <a:latin typeface="Arial" charset="0"/>
              <a:cs typeface="Arial" charset="0"/>
            </a:endParaRPr>
          </a:p>
        </p:txBody>
      </p:sp>
    </p:spTree>
    <p:extLst>
      <p:ext uri="{BB962C8B-B14F-4D97-AF65-F5344CB8AC3E}">
        <p14:creationId xmlns:p14="http://schemas.microsoft.com/office/powerpoint/2010/main" val="39110265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7293"/>
            <a:ext cx="7848872" cy="660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4833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ctrTitle"/>
          </p:nvPr>
        </p:nvSpPr>
        <p:spPr>
          <a:xfrm>
            <a:off x="457200" y="0"/>
            <a:ext cx="8149590" cy="1051560"/>
          </a:xfrm>
        </p:spPr>
        <p:txBody>
          <a:bodyPr lIns="0" tIns="0" rIns="0" bIns="0" anchor="t">
            <a:normAutofit/>
          </a:bodyPr>
          <a:lstStyle/>
          <a:p>
            <a:pPr eaLnBrk="1" hangingPunct="1">
              <a:lnSpc>
                <a:spcPct val="95000"/>
              </a:lnSpc>
            </a:pPr>
            <a:r>
              <a:rPr lang="sl-SI" sz="3600" dirty="0" smtClean="0">
                <a:solidFill>
                  <a:srgbClr val="FF0000"/>
                </a:solidFill>
                <a:latin typeface="Arial" charset="0"/>
              </a:rPr>
              <a:t>Obravnava odgovorov</a:t>
            </a:r>
            <a:endParaRPr lang="en-US" sz="3600" dirty="0">
              <a:solidFill>
                <a:srgbClr val="FF0000"/>
              </a:solidFill>
              <a:latin typeface="Arial" charset="0"/>
            </a:endParaRPr>
          </a:p>
        </p:txBody>
      </p:sp>
      <p:sp>
        <p:nvSpPr>
          <p:cNvPr id="21507" name="Text Box 4"/>
          <p:cNvSpPr txBox="1">
            <a:spLocks noChangeArrowheads="1"/>
          </p:cNvSpPr>
          <p:nvPr/>
        </p:nvSpPr>
        <p:spPr bwMode="auto">
          <a:xfrm>
            <a:off x="457200" y="980728"/>
            <a:ext cx="7955280" cy="140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7188" indent="-357188" eaLnBrk="0" hangingPunct="0">
              <a:defRPr sz="2400">
                <a:solidFill>
                  <a:schemeClr val="tx1"/>
                </a:solidFill>
                <a:latin typeface="Times New Roman" pitchFamily="18" charset="0"/>
              </a:defRPr>
            </a:lvl1pPr>
            <a:lvl2pPr marL="814388" indent="-357188"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buFont typeface="Wingdings" pitchFamily="2" charset="2"/>
              <a:buChar char="§"/>
            </a:pPr>
            <a:r>
              <a:rPr lang="sl-SI" dirty="0" smtClean="0">
                <a:solidFill>
                  <a:srgbClr val="000000"/>
                </a:solidFill>
                <a:latin typeface="Arial" charset="0"/>
              </a:rPr>
              <a:t>Odgovore lahko vidimo </a:t>
            </a:r>
            <a:r>
              <a:rPr lang="en-CA" dirty="0" smtClean="0">
                <a:solidFill>
                  <a:srgbClr val="000000"/>
                </a:solidFill>
                <a:latin typeface="Arial" charset="0"/>
              </a:rPr>
              <a:t>…</a:t>
            </a:r>
            <a:endParaRPr lang="en-CA" dirty="0">
              <a:solidFill>
                <a:srgbClr val="000000"/>
              </a:solidFill>
              <a:latin typeface="Arial" charset="0"/>
            </a:endParaRPr>
          </a:p>
          <a:p>
            <a:pPr lvl="1" eaLnBrk="1" hangingPunct="1">
              <a:lnSpc>
                <a:spcPct val="95000"/>
              </a:lnSpc>
              <a:buFont typeface="Arial" charset="0"/>
              <a:buChar char="−"/>
            </a:pPr>
            <a:r>
              <a:rPr lang="sl-SI" dirty="0" smtClean="0">
                <a:solidFill>
                  <a:srgbClr val="000000"/>
                </a:solidFill>
                <a:latin typeface="Arial" charset="0"/>
              </a:rPr>
              <a:t>Kot preglednico posameznih odgovorov (uporabno pri ocenjevanju</a:t>
            </a:r>
            <a:r>
              <a:rPr lang="en-CA" dirty="0" smtClean="0">
                <a:solidFill>
                  <a:srgbClr val="000000"/>
                </a:solidFill>
                <a:latin typeface="Arial" charset="0"/>
              </a:rPr>
              <a:t>).</a:t>
            </a:r>
            <a:endParaRPr lang="en-CA" dirty="0">
              <a:solidFill>
                <a:srgbClr val="000000"/>
              </a:solidFill>
              <a:latin typeface="Arial" charset="0"/>
            </a:endParaRPr>
          </a:p>
          <a:p>
            <a:pPr lvl="1" eaLnBrk="1" hangingPunct="1">
              <a:lnSpc>
                <a:spcPct val="95000"/>
              </a:lnSpc>
              <a:spcAft>
                <a:spcPts val="1620"/>
              </a:spcAft>
              <a:buFont typeface="Arial" charset="0"/>
              <a:buChar char="−"/>
            </a:pPr>
            <a:r>
              <a:rPr lang="sl-SI" dirty="0" smtClean="0">
                <a:solidFill>
                  <a:srgbClr val="000000"/>
                </a:solidFill>
                <a:latin typeface="Arial" charset="0"/>
              </a:rPr>
              <a:t>Kot statistični povzetek</a:t>
            </a:r>
            <a:r>
              <a:rPr lang="en-CA" dirty="0" smtClean="0">
                <a:solidFill>
                  <a:srgbClr val="000000"/>
                </a:solidFill>
                <a:latin typeface="Arial" charset="0"/>
              </a:rPr>
              <a:t>.</a:t>
            </a:r>
            <a:endParaRPr lang="en-CA" dirty="0">
              <a:solidFill>
                <a:srgbClr val="000000"/>
              </a:solidFill>
              <a:latin typeface="Arial" charset="0"/>
            </a:endParaRPr>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t="15968" b="37000"/>
          <a:stretch>
            <a:fillRect/>
          </a:stretch>
        </p:blipFill>
        <p:spPr bwMode="auto">
          <a:xfrm>
            <a:off x="251460" y="3154680"/>
            <a:ext cx="8632508" cy="253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2119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hlinkClick r:id="rId2"/>
              </a:rPr>
              <a:t>Form Tools</a:t>
            </a:r>
            <a:endParaRPr lang="sl-SI"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772816"/>
            <a:ext cx="6362700"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927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0"/>
            <a:ext cx="8229600" cy="1143000"/>
          </a:xfrm>
        </p:spPr>
        <p:txBody>
          <a:bodyPr/>
          <a:lstStyle/>
          <a:p>
            <a:pPr eaLnBrk="1" hangingPunct="1"/>
            <a:r>
              <a:rPr lang="sl-SI" altLang="en-US" dirty="0" smtClean="0">
                <a:solidFill>
                  <a:srgbClr val="FF0000"/>
                </a:solidFill>
              </a:rPr>
              <a:t>Odzivnik v predavalnici</a:t>
            </a:r>
          </a:p>
        </p:txBody>
      </p:sp>
      <p:pic>
        <p:nvPicPr>
          <p:cNvPr id="29699" name="Picture 2" descr="F:\AA_GRADIVA\INTERNO\PREDMET_PA\predavalnic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7132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hlinkClick r:id="rId2"/>
              </a:rPr>
              <a:t>SurveyMonkey</a:t>
            </a:r>
            <a:endParaRPr lang="sl-SI"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268759"/>
            <a:ext cx="6091585" cy="5446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844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813" y="1125538"/>
            <a:ext cx="4246562" cy="254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4065588"/>
            <a:ext cx="2508250" cy="160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2" name="TextBox 3"/>
          <p:cNvSpPr txBox="1">
            <a:spLocks noChangeArrowheads="1"/>
          </p:cNvSpPr>
          <p:nvPr/>
        </p:nvSpPr>
        <p:spPr bwMode="auto">
          <a:xfrm>
            <a:off x="3467953" y="142874"/>
            <a:ext cx="3223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dirty="0" err="1" smtClean="0">
                <a:solidFill>
                  <a:srgbClr val="FF0000"/>
                </a:solidFill>
                <a:latin typeface="Calibri" pitchFamily="34" charset="0"/>
              </a:rPr>
              <a:t>Spletni</a:t>
            </a:r>
            <a:r>
              <a:rPr lang="en-US" sz="3600" dirty="0" smtClean="0">
                <a:solidFill>
                  <a:srgbClr val="FF0000"/>
                </a:solidFill>
                <a:latin typeface="Calibri" pitchFamily="34" charset="0"/>
              </a:rPr>
              <a:t> </a:t>
            </a:r>
            <a:r>
              <a:rPr lang="en-US" sz="3600" dirty="0" err="1" smtClean="0">
                <a:solidFill>
                  <a:srgbClr val="FF0000"/>
                </a:solidFill>
                <a:latin typeface="Calibri" pitchFamily="34" charset="0"/>
              </a:rPr>
              <a:t>odzivniki</a:t>
            </a:r>
            <a:endParaRPr lang="sl-SI" sz="3600" dirty="0">
              <a:solidFill>
                <a:srgbClr val="FF0000"/>
              </a:solidFill>
              <a:latin typeface="Calibri" pitchFamily="34" charset="0"/>
            </a:endParaRPr>
          </a:p>
        </p:txBody>
      </p:sp>
      <p:pic>
        <p:nvPicPr>
          <p:cNvPr id="2053" name="Picture 14" descr="learne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38538"/>
            <a:ext cx="115093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teacher.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57975" y="1412875"/>
            <a:ext cx="21621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5561013"/>
            <a:ext cx="1054100"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6" name="TextBox 1"/>
          <p:cNvSpPr txBox="1">
            <a:spLocks noChangeArrowheads="1"/>
          </p:cNvSpPr>
          <p:nvPr/>
        </p:nvSpPr>
        <p:spPr bwMode="auto">
          <a:xfrm>
            <a:off x="1042988" y="6116638"/>
            <a:ext cx="6338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a:t>Preko brezplačnega brezžičnega dostopa do Interneta</a:t>
            </a:r>
          </a:p>
        </p:txBody>
      </p:sp>
    </p:spTree>
    <p:extLst>
      <p:ext uri="{BB962C8B-B14F-4D97-AF65-F5344CB8AC3E}">
        <p14:creationId xmlns:p14="http://schemas.microsoft.com/office/powerpoint/2010/main" val="483395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2225</TotalTime>
  <Words>2031</Words>
  <Application>Microsoft Office PowerPoint</Application>
  <PresentationFormat>Diaprojekcija na zaslonu (4:3)</PresentationFormat>
  <Paragraphs>242</Paragraphs>
  <Slides>80</Slides>
  <Notes>3</Notes>
  <HiddenSlides>0</HiddenSlides>
  <MMClips>0</MMClips>
  <ScaleCrop>false</ScaleCrop>
  <HeadingPairs>
    <vt:vector size="8" baseType="variant">
      <vt:variant>
        <vt:lpstr>Uporabljene pisave</vt:lpstr>
      </vt:variant>
      <vt:variant>
        <vt:i4>6</vt:i4>
      </vt:variant>
      <vt:variant>
        <vt:lpstr>Tema</vt:lpstr>
      </vt:variant>
      <vt:variant>
        <vt:i4>1</vt:i4>
      </vt:variant>
      <vt:variant>
        <vt:lpstr>Vdelani OLE strežniki</vt:lpstr>
      </vt:variant>
      <vt:variant>
        <vt:i4>1</vt:i4>
      </vt:variant>
      <vt:variant>
        <vt:lpstr>Naslovi diapozitivov</vt:lpstr>
      </vt:variant>
      <vt:variant>
        <vt:i4>80</vt:i4>
      </vt:variant>
    </vt:vector>
  </HeadingPairs>
  <TitlesOfParts>
    <vt:vector size="88" baseType="lpstr">
      <vt:lpstr>American Typewriter</vt:lpstr>
      <vt:lpstr>Arial</vt:lpstr>
      <vt:lpstr>Calibri</vt:lpstr>
      <vt:lpstr>Times New Roman</vt:lpstr>
      <vt:lpstr>Wingdings</vt:lpstr>
      <vt:lpstr>ヒラギノ明朝 ProN W3</vt:lpstr>
      <vt:lpstr>Office Theme</vt:lpstr>
      <vt:lpstr>Chart</vt:lpstr>
      <vt:lpstr>Elektronska interakcija</vt:lpstr>
      <vt:lpstr>S kom interaktiramo</vt:lpstr>
      <vt:lpstr>Primer interaktivnega tečaja</vt:lpstr>
      <vt:lpstr>Nekaj o razrednih odzivnikih</vt:lpstr>
      <vt:lpstr>Plickers</vt:lpstr>
      <vt:lpstr>Kritika odzivnikom (glasovalnim sistemom)</vt:lpstr>
      <vt:lpstr>Spremembe v razredu</vt:lpstr>
      <vt:lpstr>Odzivnik v predavalnici</vt:lpstr>
      <vt:lpstr>PowerPointova predstavitev</vt:lpstr>
      <vt:lpstr>Socrative</vt:lpstr>
      <vt:lpstr>Kahoot</vt:lpstr>
      <vt:lpstr>WebClicker.org</vt:lpstr>
      <vt:lpstr>LectureTools </vt:lpstr>
      <vt:lpstr>PowerPointova predstavitev</vt:lpstr>
      <vt:lpstr>PowerPointova predstavitev</vt:lpstr>
      <vt:lpstr>PowerPointova predstavitev</vt:lpstr>
      <vt:lpstr>PowerPointova predstavitev</vt:lpstr>
      <vt:lpstr>PowerPointova predstavitev</vt:lpstr>
      <vt:lpstr>Interaktivne table</vt:lpstr>
      <vt:lpstr>Interaktivni eksperimenti?</vt:lpstr>
      <vt:lpstr>Viharjenje idej: primer scenarija</vt:lpstr>
      <vt:lpstr>Kriteriji za izbiro orodja</vt:lpstr>
      <vt:lpstr>Kriteriji za izbiro orodja</vt:lpstr>
      <vt:lpstr>Uporaba sodelavnih urejevalnikov dokumentov za viharjenje</vt:lpstr>
      <vt:lpstr>Spletno viharjenje: StormBoard</vt:lpstr>
      <vt:lpstr>Prosto dostopna orodja za viharjenje</vt:lpstr>
      <vt:lpstr>Popplets</vt:lpstr>
      <vt:lpstr>Elektronsko preverjanje znanja</vt:lpstr>
      <vt:lpstr>Učne kartice (Flashcards)</vt:lpstr>
      <vt:lpstr>Pomen elektronskega ocenjevanja</vt:lpstr>
      <vt:lpstr>Klasifikacija načinov elektronskega  ocenjevanja</vt:lpstr>
      <vt:lpstr>eXe Learning?</vt:lpstr>
      <vt:lpstr>Wondershare QuizCreator</vt:lpstr>
      <vt:lpstr>Hot Potatoes</vt:lpstr>
      <vt:lpstr>QuizFaber</vt:lpstr>
      <vt:lpstr>Question Writer</vt:lpstr>
      <vt:lpstr>IMS QTI</vt:lpstr>
      <vt:lpstr>WIKI: QTI</vt:lpstr>
      <vt:lpstr>QTIWorks</vt:lpstr>
      <vt:lpstr>QTI urejevalnik (ONYX Editor)</vt:lpstr>
      <vt:lpstr>QPlayer</vt:lpstr>
      <vt:lpstr>XQuestion</vt:lpstr>
      <vt:lpstr>QTI in Moodle?</vt:lpstr>
      <vt:lpstr>Uvoz kviza v Moodle</vt:lpstr>
      <vt:lpstr>GIFT format</vt:lpstr>
      <vt:lpstr>Interaktivno in sodelavno učenje programiranja</vt:lpstr>
      <vt:lpstr>collabedit</vt:lpstr>
      <vt:lpstr>CodeChat</vt:lpstr>
      <vt:lpstr>coderpad</vt:lpstr>
      <vt:lpstr>CodeBunk</vt:lpstr>
      <vt:lpstr>Codassium</vt:lpstr>
      <vt:lpstr>Jeliot</vt:lpstr>
      <vt:lpstr>PowerPointova predstavitev</vt:lpstr>
      <vt:lpstr>OPT (predelava Online PythonTutor)</vt:lpstr>
      <vt:lpstr>CodeSkulptor</vt:lpstr>
      <vt:lpstr>Napravimo si sami sodelavno spletno aplikacijo</vt:lpstr>
      <vt:lpstr>Tutorialspoint: Python</vt:lpstr>
      <vt:lpstr>Še en interaktivni učbenik za Python</vt:lpstr>
      <vt:lpstr>Brython</vt:lpstr>
      <vt:lpstr>Pa še kaj o goljufanju </vt:lpstr>
      <vt:lpstr>Nekaj načinov goljufanja</vt:lpstr>
      <vt:lpstr>Kako preprečiti goljufanje pri spletnih izpitih </vt:lpstr>
      <vt:lpstr>Goljufanje z učbeniki</vt:lpstr>
      <vt:lpstr>Goljufanje s sošolci</vt:lpstr>
      <vt:lpstr>Tiskanje vprašanj in odgovorov </vt:lpstr>
      <vt:lpstr>Izpit dela nekdo drug namesto nas</vt:lpstr>
      <vt:lpstr>Goljufanje v virtualnem razredu</vt:lpstr>
      <vt:lpstr>Nitkan pogovor in goljufanje</vt:lpstr>
      <vt:lpstr>Nitkan pogovor in goljufanje</vt:lpstr>
      <vt:lpstr>Plagiarizem v virtualnem razredu</vt:lpstr>
      <vt:lpstr>Respondus</vt:lpstr>
      <vt:lpstr>VIRTUAL INVIGILATOR</vt:lpstr>
      <vt:lpstr>PowerPointova predstavitev</vt:lpstr>
      <vt:lpstr>Google Docs in ankete</vt:lpstr>
      <vt:lpstr>Google Docs: Forms</vt:lpstr>
      <vt:lpstr>Priprava ankete</vt:lpstr>
      <vt:lpstr>PowerPointova predstavitev</vt:lpstr>
      <vt:lpstr>Obravnava odgovorov</vt:lpstr>
      <vt:lpstr>Form Tools</vt:lpstr>
      <vt:lpstr>SurveyMonkey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sasa</dc:creator>
  <cp:lastModifiedBy>sasa</cp:lastModifiedBy>
  <cp:revision>139</cp:revision>
  <dcterms:created xsi:type="dcterms:W3CDTF">2011-11-03T05:18:37Z</dcterms:created>
  <dcterms:modified xsi:type="dcterms:W3CDTF">2017-12-14T16:40:15Z</dcterms:modified>
</cp:coreProperties>
</file>